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58" r:id="rId6"/>
    <p:sldId id="265" r:id="rId7"/>
    <p:sldId id="260" r:id="rId8"/>
    <p:sldId id="263" r:id="rId9"/>
    <p:sldId id="261" r:id="rId10"/>
    <p:sldId id="264" r:id="rId11"/>
    <p:sldId id="259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49C9A-CD95-40B2-ACD0-61F1151AB298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688F-3DCE-44DC-8CA3-EF090E4933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252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49C9A-CD95-40B2-ACD0-61F1151AB298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688F-3DCE-44DC-8CA3-EF090E4933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113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49C9A-CD95-40B2-ACD0-61F1151AB298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688F-3DCE-44DC-8CA3-EF090E4933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035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49C9A-CD95-40B2-ACD0-61F1151AB298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688F-3DCE-44DC-8CA3-EF090E4933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140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49C9A-CD95-40B2-ACD0-61F1151AB298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688F-3DCE-44DC-8CA3-EF090E4933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99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49C9A-CD95-40B2-ACD0-61F1151AB298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688F-3DCE-44DC-8CA3-EF090E4933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024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49C9A-CD95-40B2-ACD0-61F1151AB298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688F-3DCE-44DC-8CA3-EF090E4933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481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49C9A-CD95-40B2-ACD0-61F1151AB298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688F-3DCE-44DC-8CA3-EF090E4933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551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49C9A-CD95-40B2-ACD0-61F1151AB298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688F-3DCE-44DC-8CA3-EF090E4933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1852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49C9A-CD95-40B2-ACD0-61F1151AB298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688F-3DCE-44DC-8CA3-EF090E4933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136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49C9A-CD95-40B2-ACD0-61F1151AB298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9688F-3DCE-44DC-8CA3-EF090E4933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274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49C9A-CD95-40B2-ACD0-61F1151AB298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19688F-3DCE-44DC-8CA3-EF090E4933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915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6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3933825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58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NJ_149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Přídavné jméno v přísudku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86765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DAS ADJEKTIV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i="1" dirty="0"/>
              <a:t>Přídavné jméno v přísudku</a:t>
            </a:r>
          </a:p>
        </p:txBody>
      </p:sp>
    </p:spTree>
    <p:extLst>
      <p:ext uri="{BB962C8B-B14F-4D97-AF65-F5344CB8AC3E}">
        <p14:creationId xmlns:p14="http://schemas.microsoft.com/office/powerpoint/2010/main" val="878234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04656"/>
          </a:xfrm>
        </p:spPr>
        <p:txBody>
          <a:bodyPr>
            <a:normAutofit/>
          </a:bodyPr>
          <a:lstStyle/>
          <a:p>
            <a:r>
              <a:rPr lang="cs-CZ" dirty="0" smtClean="0"/>
              <a:t>přídavné jméno v přísudku má na rozdíl od češtiny ve všech osobách stejný tvar (bez koncovek)</a:t>
            </a:r>
          </a:p>
          <a:p>
            <a:r>
              <a:rPr lang="cs-CZ" dirty="0" smtClean="0"/>
              <a:t>tento typ vět se využívá především při popisu osob a věcí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Př.:</a:t>
            </a:r>
          </a:p>
          <a:p>
            <a:pPr marL="0" indent="0">
              <a:buNone/>
            </a:pPr>
            <a:r>
              <a:rPr lang="cs-CZ" i="1" dirty="0" smtClean="0"/>
              <a:t>Der </a:t>
            </a:r>
            <a:r>
              <a:rPr lang="cs-CZ" i="1" dirty="0" err="1" smtClean="0"/>
              <a:t>Tisch</a:t>
            </a:r>
            <a:r>
              <a:rPr lang="cs-CZ" i="1" dirty="0" smtClean="0"/>
              <a:t> </a:t>
            </a:r>
            <a:r>
              <a:rPr lang="cs-CZ" i="1" dirty="0" err="1" smtClean="0"/>
              <a:t>ist</a:t>
            </a:r>
            <a:r>
              <a:rPr lang="cs-CZ" i="1" dirty="0" smtClean="0"/>
              <a:t> </a:t>
            </a:r>
            <a:r>
              <a:rPr lang="cs-CZ" i="1" dirty="0" err="1" smtClean="0"/>
              <a:t>schön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r>
              <a:rPr lang="cs-CZ" i="1" dirty="0" smtClean="0"/>
              <a:t>Die </a:t>
            </a:r>
            <a:r>
              <a:rPr lang="cs-CZ" i="1" dirty="0" err="1" smtClean="0"/>
              <a:t>Küche</a:t>
            </a:r>
            <a:r>
              <a:rPr lang="cs-CZ" i="1" dirty="0" smtClean="0"/>
              <a:t> </a:t>
            </a:r>
            <a:r>
              <a:rPr lang="cs-CZ" i="1" dirty="0" err="1" smtClean="0"/>
              <a:t>ist</a:t>
            </a:r>
            <a:r>
              <a:rPr lang="cs-CZ" i="1" dirty="0" smtClean="0"/>
              <a:t> </a:t>
            </a:r>
            <a:r>
              <a:rPr lang="cs-CZ" i="1" dirty="0" err="1" smtClean="0"/>
              <a:t>schön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r>
              <a:rPr lang="cs-CZ" i="1" dirty="0" err="1" smtClean="0"/>
              <a:t>Das</a:t>
            </a:r>
            <a:r>
              <a:rPr lang="cs-CZ" i="1" dirty="0" smtClean="0"/>
              <a:t> </a:t>
            </a:r>
            <a:r>
              <a:rPr lang="cs-CZ" i="1" dirty="0" err="1" smtClean="0"/>
              <a:t>Zimmer</a:t>
            </a:r>
            <a:r>
              <a:rPr lang="cs-CZ" i="1" dirty="0" smtClean="0"/>
              <a:t> </a:t>
            </a:r>
            <a:r>
              <a:rPr lang="cs-CZ" i="1" dirty="0" err="1" smtClean="0"/>
              <a:t>ist</a:t>
            </a:r>
            <a:r>
              <a:rPr lang="cs-CZ" i="1" dirty="0" smtClean="0"/>
              <a:t> </a:t>
            </a:r>
            <a:r>
              <a:rPr lang="cs-CZ" i="1" dirty="0" err="1" smtClean="0"/>
              <a:t>schön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801778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Gegenteile</a:t>
            </a:r>
            <a:r>
              <a:rPr lang="cs-CZ" b="1" dirty="0" smtClean="0"/>
              <a:t> – </a:t>
            </a:r>
            <a:r>
              <a:rPr lang="cs-CZ" b="1" dirty="0" err="1" smtClean="0"/>
              <a:t>verbinden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(opaky – spojte)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1660847"/>
            <a:ext cx="29523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lang</a:t>
            </a:r>
            <a:endParaRPr lang="cs-CZ" sz="2400" dirty="0" smtClean="0"/>
          </a:p>
          <a:p>
            <a:r>
              <a:rPr lang="cs-CZ" sz="2400" dirty="0" err="1" smtClean="0"/>
              <a:t>billig</a:t>
            </a:r>
            <a:endParaRPr lang="cs-CZ" sz="2400" dirty="0" smtClean="0"/>
          </a:p>
          <a:p>
            <a:r>
              <a:rPr lang="cs-CZ" sz="2400" dirty="0" err="1"/>
              <a:t>d</a:t>
            </a:r>
            <a:r>
              <a:rPr lang="cs-CZ" sz="2400" dirty="0" err="1" smtClean="0"/>
              <a:t>ünn</a:t>
            </a:r>
            <a:endParaRPr lang="cs-CZ" sz="2400" dirty="0" smtClean="0"/>
          </a:p>
          <a:p>
            <a:r>
              <a:rPr lang="cs-CZ" sz="2400" dirty="0"/>
              <a:t>a</a:t>
            </a:r>
            <a:r>
              <a:rPr lang="cs-CZ" sz="2400" dirty="0" smtClean="0"/>
              <a:t>lt</a:t>
            </a:r>
          </a:p>
          <a:p>
            <a:r>
              <a:rPr lang="cs-CZ" sz="2400" dirty="0" err="1"/>
              <a:t>g</a:t>
            </a:r>
            <a:r>
              <a:rPr lang="cs-CZ" sz="2400" dirty="0" err="1" smtClean="0"/>
              <a:t>ro</a:t>
            </a:r>
            <a:r>
              <a:rPr lang="el-GR" sz="2400" dirty="0" smtClean="0"/>
              <a:t>β</a:t>
            </a:r>
            <a:endParaRPr lang="cs-CZ" sz="2400" dirty="0" smtClean="0"/>
          </a:p>
          <a:p>
            <a:r>
              <a:rPr lang="cs-CZ" sz="2400" dirty="0" err="1" smtClean="0"/>
              <a:t>sauer</a:t>
            </a:r>
            <a:endParaRPr lang="cs-CZ" sz="2400" dirty="0" smtClean="0"/>
          </a:p>
          <a:p>
            <a:r>
              <a:rPr lang="cs-CZ" sz="2400" dirty="0" err="1" smtClean="0"/>
              <a:t>schnell</a:t>
            </a:r>
            <a:endParaRPr lang="cs-CZ" sz="2400" dirty="0" smtClean="0"/>
          </a:p>
          <a:p>
            <a:r>
              <a:rPr lang="cs-CZ" sz="2400" dirty="0"/>
              <a:t>g</a:t>
            </a:r>
            <a:r>
              <a:rPr lang="cs-CZ" sz="2400" dirty="0" smtClean="0"/>
              <a:t>ut</a:t>
            </a:r>
          </a:p>
          <a:p>
            <a:r>
              <a:rPr lang="cs-CZ" sz="2400" dirty="0" err="1" smtClean="0"/>
              <a:t>warm</a:t>
            </a:r>
            <a:endParaRPr lang="cs-CZ" sz="2400" dirty="0" smtClean="0"/>
          </a:p>
          <a:p>
            <a:r>
              <a:rPr lang="cs-CZ" sz="2400" dirty="0" smtClean="0"/>
              <a:t>faul</a:t>
            </a:r>
          </a:p>
          <a:p>
            <a:r>
              <a:rPr lang="cs-CZ" sz="2400" dirty="0" err="1" smtClean="0"/>
              <a:t>hässlich</a:t>
            </a:r>
            <a:endParaRPr lang="cs-CZ" sz="2400" dirty="0" smtClean="0"/>
          </a:p>
          <a:p>
            <a:r>
              <a:rPr lang="cs-CZ" sz="2400" dirty="0" err="1" smtClean="0"/>
              <a:t>klug</a:t>
            </a:r>
            <a:endParaRPr lang="cs-CZ" sz="2400" dirty="0" smtClean="0"/>
          </a:p>
          <a:p>
            <a:r>
              <a:rPr lang="cs-CZ" sz="2400" dirty="0" err="1" smtClean="0"/>
              <a:t>leicht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084168" y="1628799"/>
            <a:ext cx="252028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teuer</a:t>
            </a:r>
            <a:endParaRPr lang="cs-CZ" sz="2400" dirty="0" smtClean="0"/>
          </a:p>
          <a:p>
            <a:r>
              <a:rPr lang="cs-CZ" sz="2400" dirty="0" err="1" smtClean="0"/>
              <a:t>schön</a:t>
            </a:r>
            <a:endParaRPr lang="cs-CZ" sz="2400" dirty="0" smtClean="0"/>
          </a:p>
          <a:p>
            <a:r>
              <a:rPr lang="cs-CZ" sz="2400" dirty="0" err="1" smtClean="0"/>
              <a:t>schwer</a:t>
            </a:r>
            <a:endParaRPr lang="cs-CZ" sz="2400" dirty="0" smtClean="0"/>
          </a:p>
          <a:p>
            <a:r>
              <a:rPr lang="cs-CZ" sz="2400" dirty="0" err="1" smtClean="0"/>
              <a:t>kalt</a:t>
            </a:r>
            <a:endParaRPr lang="cs-CZ" sz="2400" dirty="0" smtClean="0"/>
          </a:p>
          <a:p>
            <a:r>
              <a:rPr lang="cs-CZ" sz="2400" dirty="0" err="1" smtClean="0"/>
              <a:t>flei</a:t>
            </a:r>
            <a:r>
              <a:rPr lang="el-GR" sz="2400" dirty="0" smtClean="0"/>
              <a:t>β</a:t>
            </a:r>
            <a:r>
              <a:rPr lang="cs-CZ" sz="2400" dirty="0" err="1" smtClean="0"/>
              <a:t>ig</a:t>
            </a:r>
            <a:endParaRPr lang="cs-CZ" sz="2400" dirty="0" smtClean="0"/>
          </a:p>
          <a:p>
            <a:r>
              <a:rPr lang="cs-CZ" sz="2400" dirty="0" err="1" smtClean="0"/>
              <a:t>langsam</a:t>
            </a:r>
            <a:endParaRPr lang="cs-CZ" sz="2400" dirty="0"/>
          </a:p>
          <a:p>
            <a:r>
              <a:rPr lang="cs-CZ" sz="2400" dirty="0" err="1" smtClean="0"/>
              <a:t>dumm</a:t>
            </a:r>
            <a:endParaRPr lang="cs-CZ" sz="2400" dirty="0" smtClean="0"/>
          </a:p>
          <a:p>
            <a:r>
              <a:rPr lang="cs-CZ" sz="2400" dirty="0" smtClean="0"/>
              <a:t>kurz</a:t>
            </a:r>
          </a:p>
          <a:p>
            <a:r>
              <a:rPr lang="cs-CZ" sz="2400" dirty="0" err="1" smtClean="0"/>
              <a:t>klein</a:t>
            </a:r>
            <a:endParaRPr lang="cs-CZ" sz="2400" dirty="0"/>
          </a:p>
          <a:p>
            <a:r>
              <a:rPr lang="cs-CZ" sz="2400" dirty="0" err="1" smtClean="0"/>
              <a:t>schlecht</a:t>
            </a:r>
            <a:endParaRPr lang="cs-CZ" sz="2400" dirty="0" smtClean="0"/>
          </a:p>
          <a:p>
            <a:r>
              <a:rPr lang="cs-CZ" sz="2400" dirty="0" err="1" smtClean="0"/>
              <a:t>dick</a:t>
            </a:r>
            <a:endParaRPr lang="cs-CZ" sz="2400" dirty="0" smtClean="0"/>
          </a:p>
          <a:p>
            <a:r>
              <a:rPr lang="cs-CZ" sz="2400" dirty="0" err="1" smtClean="0"/>
              <a:t>jung</a:t>
            </a:r>
            <a:endParaRPr lang="cs-CZ" sz="2400" dirty="0" smtClean="0"/>
          </a:p>
          <a:p>
            <a:r>
              <a:rPr lang="cs-CZ" sz="2400" dirty="0" err="1" smtClean="0"/>
              <a:t>sü</a:t>
            </a:r>
            <a:r>
              <a:rPr lang="el-GR" sz="2400" dirty="0" smtClean="0"/>
              <a:t>β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184004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i="1" dirty="0"/>
              <a:t>(řešení)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284997"/>
            <a:ext cx="6048672" cy="5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8834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WGHBFR7D\MC9001571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8624" y="4559111"/>
            <a:ext cx="1028374" cy="137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YF178EVK\MC900326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51" y="2963001"/>
            <a:ext cx="1028812" cy="1195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XJQBL7J3\MC90044170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74" y="458650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YF178EVK\MC90043689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355" y="1550450"/>
            <a:ext cx="1301455" cy="1301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WGHBFR7D\MC9004124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620" y="2807840"/>
            <a:ext cx="1008112" cy="135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Lenka\AppData\Local\Microsoft\Windows\Temporary Internet Files\Content.IE5\34XKPFTY\MC9003616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5" y="5301208"/>
            <a:ext cx="979297" cy="1372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YF178EVK\MP9004307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847" y="1618686"/>
            <a:ext cx="1368151" cy="1020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1478881"/>
            <a:ext cx="187220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/>
              <a:t>GRO</a:t>
            </a:r>
            <a:r>
              <a:rPr lang="el-GR" sz="2800" dirty="0" smtClean="0"/>
              <a:t>β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TEUER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ALT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SAUER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SÜ</a:t>
            </a:r>
            <a:r>
              <a:rPr lang="el-GR" sz="2800" dirty="0" smtClean="0"/>
              <a:t>β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DICK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SCHÖN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KALT</a:t>
            </a:r>
          </a:p>
          <a:p>
            <a:pPr algn="ctr"/>
            <a:endParaRPr lang="cs-CZ" sz="3600" b="1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1032" name="Picture 8" descr="C:\Users\Lenka\AppData\Local\Microsoft\Windows\Temporary Internet Files\Content.IE5\YF178EVK\MC90035206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186833"/>
            <a:ext cx="812605" cy="144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5674" y="404664"/>
            <a:ext cx="83907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Každý obrázek spojte s vhodným přídavným jménem, utvořte krátké věty a ty přeložte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937988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sz="3600" i="1" dirty="0"/>
              <a:t>(řešení</a:t>
            </a:r>
            <a:r>
              <a:rPr lang="cs-CZ" sz="3600" i="1" dirty="0" smtClean="0"/>
              <a:t>)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19" y="1268760"/>
            <a:ext cx="8208911" cy="5060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1178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4525963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cs-CZ" dirty="0" smtClean="0"/>
              <a:t>Die </a:t>
            </a:r>
            <a:r>
              <a:rPr lang="cs-CZ" dirty="0" err="1" smtClean="0"/>
              <a:t>Zitrone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sauer</a:t>
            </a:r>
            <a:r>
              <a:rPr lang="cs-CZ" dirty="0" smtClean="0"/>
              <a:t>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dirty="0" smtClean="0"/>
              <a:t>Die </a:t>
            </a:r>
            <a:r>
              <a:rPr lang="cs-CZ" dirty="0" err="1" smtClean="0"/>
              <a:t>Frau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alt.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dirty="0" smtClean="0"/>
              <a:t>Der </a:t>
            </a:r>
            <a:r>
              <a:rPr lang="cs-CZ" dirty="0" err="1" smtClean="0"/>
              <a:t>Elefant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dirty="0" smtClean="0"/>
              <a:t>Der Diamant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teuer</a:t>
            </a:r>
            <a:r>
              <a:rPr lang="cs-CZ" dirty="0" smtClean="0"/>
              <a:t>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dirty="0" smtClean="0"/>
              <a:t>Die </a:t>
            </a:r>
            <a:r>
              <a:rPr lang="cs-CZ" dirty="0" err="1" smtClean="0"/>
              <a:t>Prinzessin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schön</a:t>
            </a:r>
            <a:r>
              <a:rPr lang="cs-CZ" dirty="0" smtClean="0"/>
              <a:t>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dirty="0" smtClean="0"/>
              <a:t>Der Mann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dick</a:t>
            </a:r>
            <a:r>
              <a:rPr lang="cs-CZ" dirty="0" smtClean="0"/>
              <a:t>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dirty="0" err="1" smtClean="0"/>
              <a:t>Das</a:t>
            </a:r>
            <a:r>
              <a:rPr lang="cs-CZ" dirty="0" smtClean="0"/>
              <a:t> Eis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/>
              <a:t>k</a:t>
            </a:r>
            <a:r>
              <a:rPr lang="cs-CZ" dirty="0" err="1" smtClean="0"/>
              <a:t>alt</a:t>
            </a:r>
            <a:r>
              <a:rPr lang="cs-CZ" dirty="0" smtClean="0"/>
              <a:t>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dirty="0" smtClean="0"/>
              <a:t>Die </a:t>
            </a:r>
            <a:r>
              <a:rPr lang="cs-CZ" dirty="0" err="1" smtClean="0"/>
              <a:t>Torte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sü</a:t>
            </a:r>
            <a:r>
              <a:rPr lang="el-GR" dirty="0" smtClean="0"/>
              <a:t>β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1683652"/>
            <a:ext cx="3816424" cy="466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600"/>
              </a:spcBef>
            </a:pPr>
            <a:r>
              <a:rPr lang="cs-CZ" sz="3200" i="1" dirty="0" smtClean="0"/>
              <a:t>Citron je kyselý</a:t>
            </a:r>
          </a:p>
          <a:p>
            <a:pPr>
              <a:lnSpc>
                <a:spcPct val="90000"/>
              </a:lnSpc>
              <a:spcBef>
                <a:spcPts val="600"/>
              </a:spcBef>
            </a:pPr>
            <a:r>
              <a:rPr lang="cs-CZ" sz="3200" i="1" dirty="0" smtClean="0"/>
              <a:t>Paní je stará.</a:t>
            </a:r>
          </a:p>
          <a:p>
            <a:pPr>
              <a:lnSpc>
                <a:spcPct val="90000"/>
              </a:lnSpc>
              <a:spcBef>
                <a:spcPts val="600"/>
              </a:spcBef>
            </a:pPr>
            <a:r>
              <a:rPr lang="cs-CZ" sz="3200" i="1" dirty="0" smtClean="0"/>
              <a:t>Slon je velký.</a:t>
            </a:r>
          </a:p>
          <a:p>
            <a:pPr>
              <a:lnSpc>
                <a:spcPct val="90000"/>
              </a:lnSpc>
              <a:spcBef>
                <a:spcPts val="600"/>
              </a:spcBef>
            </a:pPr>
            <a:r>
              <a:rPr lang="cs-CZ" sz="3200" i="1" dirty="0" smtClean="0"/>
              <a:t>Diamant je drahý.</a:t>
            </a:r>
          </a:p>
          <a:p>
            <a:pPr>
              <a:lnSpc>
                <a:spcPct val="90000"/>
              </a:lnSpc>
              <a:spcBef>
                <a:spcPts val="600"/>
              </a:spcBef>
            </a:pPr>
            <a:r>
              <a:rPr lang="cs-CZ" sz="3200" i="1" dirty="0" smtClean="0"/>
              <a:t>Princezna je krásná.</a:t>
            </a:r>
          </a:p>
          <a:p>
            <a:pPr>
              <a:lnSpc>
                <a:spcPct val="90000"/>
              </a:lnSpc>
              <a:spcBef>
                <a:spcPts val="600"/>
              </a:spcBef>
            </a:pPr>
            <a:r>
              <a:rPr lang="cs-CZ" sz="3200" i="1" dirty="0" smtClean="0"/>
              <a:t>Muž je tlustý.</a:t>
            </a:r>
          </a:p>
          <a:p>
            <a:pPr>
              <a:lnSpc>
                <a:spcPct val="90000"/>
              </a:lnSpc>
              <a:spcBef>
                <a:spcPts val="600"/>
              </a:spcBef>
            </a:pPr>
            <a:r>
              <a:rPr lang="cs-CZ" sz="3200" i="1" dirty="0" smtClean="0"/>
              <a:t>Zmrzlina je studená.</a:t>
            </a:r>
          </a:p>
          <a:p>
            <a:pPr>
              <a:lnSpc>
                <a:spcPct val="90000"/>
              </a:lnSpc>
              <a:spcBef>
                <a:spcPts val="600"/>
              </a:spcBef>
            </a:pPr>
            <a:r>
              <a:rPr lang="cs-CZ" sz="3200" i="1" dirty="0" smtClean="0"/>
              <a:t>Dort je sladký.</a:t>
            </a:r>
          </a:p>
          <a:p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942341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" y="-99392"/>
            <a:ext cx="8229600" cy="1143000"/>
          </a:xfrm>
        </p:spPr>
        <p:txBody>
          <a:bodyPr/>
          <a:lstStyle/>
          <a:p>
            <a:r>
              <a:rPr lang="cs-CZ" b="1" dirty="0" smtClean="0"/>
              <a:t>Přeložte</a:t>
            </a:r>
            <a:endParaRPr lang="cs-CZ" b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03920" y="1205136"/>
            <a:ext cx="4312096" cy="5544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sz="2800" dirty="0" err="1" smtClean="0"/>
              <a:t>Tobias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serh</a:t>
            </a:r>
            <a:r>
              <a:rPr lang="cs-CZ" sz="2800" dirty="0" smtClean="0"/>
              <a:t> </a:t>
            </a:r>
            <a:r>
              <a:rPr lang="cs-CZ" sz="2800" dirty="0" err="1" smtClean="0"/>
              <a:t>klein</a:t>
            </a:r>
            <a:r>
              <a:rPr lang="cs-CZ" sz="2800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bist</a:t>
            </a:r>
            <a:r>
              <a:rPr lang="cs-CZ" sz="2800" dirty="0" smtClean="0"/>
              <a:t> </a:t>
            </a:r>
            <a:r>
              <a:rPr lang="cs-CZ" sz="2800" dirty="0" err="1" smtClean="0"/>
              <a:t>aber</a:t>
            </a:r>
            <a:r>
              <a:rPr lang="cs-CZ" sz="2800" dirty="0" smtClean="0"/>
              <a:t> </a:t>
            </a:r>
            <a:r>
              <a:rPr lang="cs-CZ" sz="2800" dirty="0" err="1" smtClean="0"/>
              <a:t>gro</a:t>
            </a:r>
            <a:r>
              <a:rPr lang="el-GR" sz="2800" dirty="0" smtClean="0"/>
              <a:t>β</a:t>
            </a:r>
            <a:r>
              <a:rPr lang="cs-CZ" sz="2800" dirty="0" smtClean="0"/>
              <a:t>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smtClean="0"/>
              <a:t>Die </a:t>
            </a:r>
            <a:r>
              <a:rPr lang="cs-CZ" sz="2800" dirty="0" err="1" smtClean="0"/>
              <a:t>Lampe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neu</a:t>
            </a:r>
            <a:r>
              <a:rPr lang="cs-CZ" sz="2800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Schwester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schön</a:t>
            </a:r>
            <a:r>
              <a:rPr lang="cs-CZ" sz="2800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err="1" smtClean="0"/>
              <a:t>Das</a:t>
            </a:r>
            <a:r>
              <a:rPr lang="cs-CZ" sz="2800" dirty="0" smtClean="0"/>
              <a:t> Auto </a:t>
            </a:r>
            <a:r>
              <a:rPr lang="cs-CZ" sz="2800" dirty="0" err="1" smtClean="0"/>
              <a:t>ist</a:t>
            </a:r>
            <a:r>
              <a:rPr lang="cs-CZ" sz="2800" dirty="0" smtClean="0"/>
              <a:t> rot.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s-CZ" sz="16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smtClean="0"/>
              <a:t>Iva je hubená.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smtClean="0"/>
              <a:t>Gerd je chytrý.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smtClean="0"/>
              <a:t>To není lehké.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smtClean="0"/>
              <a:t>Oni jsou mladí.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smtClean="0"/>
              <a:t>My jsme už staří.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s-CZ" sz="2800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73438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" y="62136"/>
            <a:ext cx="8229600" cy="1143000"/>
          </a:xfrm>
        </p:spPr>
        <p:txBody>
          <a:bodyPr/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sz="3600" i="1" dirty="0"/>
              <a:t>(řešení)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1177217"/>
            <a:ext cx="3882249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i="1" dirty="0" err="1">
                <a:solidFill>
                  <a:srgbClr val="FF0000"/>
                </a:solidFill>
              </a:rPr>
              <a:t>Tobias</a:t>
            </a:r>
            <a:r>
              <a:rPr lang="cs-CZ" sz="2800" i="1" dirty="0">
                <a:solidFill>
                  <a:srgbClr val="FF0000"/>
                </a:solidFill>
              </a:rPr>
              <a:t> </a:t>
            </a:r>
            <a:r>
              <a:rPr lang="cs-CZ" sz="2800" i="1" dirty="0" smtClean="0">
                <a:solidFill>
                  <a:srgbClr val="FF0000"/>
                </a:solidFill>
              </a:rPr>
              <a:t>je velmi malý.</a:t>
            </a:r>
            <a:endParaRPr lang="cs-CZ" sz="28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Ty jsi ale velký!</a:t>
            </a:r>
            <a:endParaRPr lang="cs-CZ" sz="28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Ta lampa je nová.</a:t>
            </a:r>
            <a:endParaRPr lang="cs-CZ" sz="28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Moje sestra je krásná.</a:t>
            </a:r>
            <a:endParaRPr lang="cs-CZ" sz="28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To auto je červené. </a:t>
            </a:r>
            <a:endParaRPr lang="cs-CZ" sz="28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600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Iva </a:t>
            </a:r>
            <a:r>
              <a:rPr lang="cs-CZ" sz="2800" i="1" dirty="0" err="1" smtClean="0">
                <a:solidFill>
                  <a:srgbClr val="FF0000"/>
                </a:solidFill>
              </a:rPr>
              <a:t>ist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dünn</a:t>
            </a:r>
            <a:r>
              <a:rPr lang="cs-CZ" sz="28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Gerd </a:t>
            </a:r>
            <a:r>
              <a:rPr lang="cs-CZ" sz="2800" i="1" dirty="0" err="1" smtClean="0">
                <a:solidFill>
                  <a:srgbClr val="FF0000"/>
                </a:solidFill>
              </a:rPr>
              <a:t>ist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klug</a:t>
            </a:r>
            <a:r>
              <a:rPr lang="cs-CZ" sz="28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i="1" dirty="0" err="1" smtClean="0">
                <a:solidFill>
                  <a:srgbClr val="FF0000"/>
                </a:solidFill>
              </a:rPr>
              <a:t>Das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ist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nicht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leicht</a:t>
            </a:r>
            <a:r>
              <a:rPr lang="cs-CZ" sz="28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i="1" dirty="0" err="1" smtClean="0">
                <a:solidFill>
                  <a:srgbClr val="FF0000"/>
                </a:solidFill>
              </a:rPr>
              <a:t>Sie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sind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jung</a:t>
            </a:r>
            <a:r>
              <a:rPr lang="cs-CZ" sz="28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i="1" dirty="0" err="1" smtClean="0">
                <a:solidFill>
                  <a:srgbClr val="FF0000"/>
                </a:solidFill>
              </a:rPr>
              <a:t>Wir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sind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schon</a:t>
            </a:r>
            <a:r>
              <a:rPr lang="cs-CZ" sz="2800" i="1" dirty="0" smtClean="0">
                <a:solidFill>
                  <a:srgbClr val="FF0000"/>
                </a:solidFill>
              </a:rPr>
              <a:t> alt.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03920" y="1205136"/>
            <a:ext cx="4312096" cy="5544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sz="2800" dirty="0" err="1" smtClean="0"/>
              <a:t>Tobias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serh</a:t>
            </a:r>
            <a:r>
              <a:rPr lang="cs-CZ" sz="2800" dirty="0" smtClean="0"/>
              <a:t> </a:t>
            </a:r>
            <a:r>
              <a:rPr lang="cs-CZ" sz="2800" dirty="0" err="1" smtClean="0"/>
              <a:t>klein</a:t>
            </a:r>
            <a:r>
              <a:rPr lang="cs-CZ" sz="2800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bist</a:t>
            </a:r>
            <a:r>
              <a:rPr lang="cs-CZ" sz="2800" dirty="0" smtClean="0"/>
              <a:t> </a:t>
            </a:r>
            <a:r>
              <a:rPr lang="cs-CZ" sz="2800" dirty="0" err="1" smtClean="0"/>
              <a:t>aber</a:t>
            </a:r>
            <a:r>
              <a:rPr lang="cs-CZ" sz="2800" dirty="0" smtClean="0"/>
              <a:t> </a:t>
            </a:r>
            <a:r>
              <a:rPr lang="cs-CZ" sz="2800" dirty="0" err="1" smtClean="0"/>
              <a:t>gro</a:t>
            </a:r>
            <a:r>
              <a:rPr lang="el-GR" sz="2800" dirty="0" smtClean="0"/>
              <a:t>β</a:t>
            </a:r>
            <a:r>
              <a:rPr lang="cs-CZ" sz="2800" dirty="0" smtClean="0"/>
              <a:t>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smtClean="0"/>
              <a:t>Die </a:t>
            </a:r>
            <a:r>
              <a:rPr lang="cs-CZ" sz="2800" dirty="0" err="1" smtClean="0"/>
              <a:t>Lampe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neu</a:t>
            </a:r>
            <a:r>
              <a:rPr lang="cs-CZ" sz="2800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Schwester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schön</a:t>
            </a:r>
            <a:r>
              <a:rPr lang="cs-CZ" sz="2800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err="1" smtClean="0"/>
              <a:t>Das</a:t>
            </a:r>
            <a:r>
              <a:rPr lang="cs-CZ" sz="2800" dirty="0" smtClean="0"/>
              <a:t> Auto </a:t>
            </a:r>
            <a:r>
              <a:rPr lang="cs-CZ" sz="2800" dirty="0" err="1" smtClean="0"/>
              <a:t>ist</a:t>
            </a:r>
            <a:r>
              <a:rPr lang="cs-CZ" sz="2800" dirty="0" smtClean="0"/>
              <a:t> rot.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s-CZ" sz="16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smtClean="0"/>
              <a:t>Iva je hubená.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smtClean="0"/>
              <a:t>Gerd je chytrý.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smtClean="0"/>
              <a:t>To není lehké.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smtClean="0"/>
              <a:t>Oni jsou mladí.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sz="2800" dirty="0" smtClean="0"/>
              <a:t>My jsme už staří.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s-CZ" sz="2800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79984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3000" dirty="0" smtClean="0"/>
              <a:t>MEJZLÍKOVÁ</a:t>
            </a:r>
            <a:r>
              <a:rPr lang="cs-CZ" sz="3000" dirty="0"/>
              <a:t>, Šárka. </a:t>
            </a:r>
            <a:r>
              <a:rPr lang="cs-CZ" sz="3000" i="1" dirty="0"/>
              <a:t>Němčina pro samouky a jazykové školy</a:t>
            </a:r>
            <a:r>
              <a:rPr lang="cs-CZ" sz="3000" dirty="0"/>
              <a:t>. Brno: </a:t>
            </a:r>
            <a:r>
              <a:rPr lang="cs-CZ" sz="3000" dirty="0" err="1"/>
              <a:t>Didaktis</a:t>
            </a:r>
            <a:r>
              <a:rPr lang="cs-CZ" sz="3000" dirty="0"/>
              <a:t>, 2009, ISBN 978-80-7358-155-8.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endParaRPr lang="cs-CZ" sz="1700" dirty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3000" dirty="0"/>
              <a:t>DUSILOVÁ, Doris a kol. </a:t>
            </a:r>
            <a:r>
              <a:rPr lang="cs-CZ" sz="3000" i="1" dirty="0" err="1"/>
              <a:t>Sprechen</a:t>
            </a:r>
            <a:r>
              <a:rPr lang="cs-CZ" sz="3000" i="1" dirty="0"/>
              <a:t> </a:t>
            </a:r>
            <a:r>
              <a:rPr lang="cs-CZ" sz="3000" i="1" dirty="0" err="1"/>
              <a:t>Sie</a:t>
            </a:r>
            <a:r>
              <a:rPr lang="cs-CZ" sz="3000" i="1" dirty="0"/>
              <a:t> </a:t>
            </a:r>
            <a:r>
              <a:rPr lang="cs-CZ" sz="3000" i="1" dirty="0" err="1"/>
              <a:t>Deutsch</a:t>
            </a:r>
            <a:r>
              <a:rPr lang="cs-CZ" sz="3000" i="1" dirty="0"/>
              <a:t>? - 1. díl</a:t>
            </a:r>
            <a:r>
              <a:rPr lang="cs-CZ" sz="3000" dirty="0"/>
              <a:t>. Praha: Polyglot, 1996, ISBN 80-901988-3-X. </a:t>
            </a:r>
            <a:endParaRPr lang="cs-CZ" sz="3000" dirty="0" smtClean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3000" dirty="0" smtClean="0"/>
              <a:t>kliparty</a:t>
            </a:r>
            <a:r>
              <a:rPr lang="cs-CZ" sz="3000" smtClean="0"/>
              <a:t>: www.office.microsoft.com</a:t>
            </a:r>
            <a:endParaRPr lang="cs-CZ" sz="30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96826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489</Words>
  <Application>Microsoft Office PowerPoint</Application>
  <PresentationFormat>Předvádění na obrazovce (4:3)</PresentationFormat>
  <Paragraphs>122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DAS ADJEKTIV</vt:lpstr>
      <vt:lpstr>Prezentace aplikace PowerPoint</vt:lpstr>
      <vt:lpstr>Gegenteile – verbinden Sie (opaky – spojte)</vt:lpstr>
      <vt:lpstr>Lösung (řešení)</vt:lpstr>
      <vt:lpstr>Prezentace aplikace PowerPoint</vt:lpstr>
      <vt:lpstr>Lösung (řešení)</vt:lpstr>
      <vt:lpstr>Lösung (řešení)</vt:lpstr>
      <vt:lpstr>Přeložte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Přídavné jméno v přísudku</dc:title>
  <dc:creator>Lenka</dc:creator>
  <cp:lastModifiedBy>jitka</cp:lastModifiedBy>
  <cp:revision>25</cp:revision>
  <dcterms:created xsi:type="dcterms:W3CDTF">2013-09-20T14:59:44Z</dcterms:created>
  <dcterms:modified xsi:type="dcterms:W3CDTF">2014-10-11T18:55:50Z</dcterms:modified>
</cp:coreProperties>
</file>