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62" r:id="rId4"/>
    <p:sldId id="263" r:id="rId5"/>
    <p:sldId id="267" r:id="rId6"/>
    <p:sldId id="268" r:id="rId7"/>
    <p:sldId id="257" r:id="rId8"/>
    <p:sldId id="258" r:id="rId9"/>
    <p:sldId id="265" r:id="rId10"/>
    <p:sldId id="266" r:id="rId11"/>
    <p:sldId id="269" r:id="rId12"/>
    <p:sldId id="272" r:id="rId13"/>
    <p:sldId id="259" r:id="rId14"/>
    <p:sldId id="264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186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64BF-80F0-46AF-8344-968706A019D6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097B8-2610-4A90-BB44-3791E3C44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566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64BF-80F0-46AF-8344-968706A019D6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097B8-2610-4A90-BB44-3791E3C44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837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64BF-80F0-46AF-8344-968706A019D6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097B8-2610-4A90-BB44-3791E3C44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046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64BF-80F0-46AF-8344-968706A019D6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097B8-2610-4A90-BB44-3791E3C44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927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64BF-80F0-46AF-8344-968706A019D6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097B8-2610-4A90-BB44-3791E3C44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951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64BF-80F0-46AF-8344-968706A019D6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097B8-2610-4A90-BB44-3791E3C44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22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64BF-80F0-46AF-8344-968706A019D6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097B8-2610-4A90-BB44-3791E3C44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173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64BF-80F0-46AF-8344-968706A019D6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097B8-2610-4A90-BB44-3791E3C44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260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64BF-80F0-46AF-8344-968706A019D6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097B8-2610-4A90-BB44-3791E3C44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336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64BF-80F0-46AF-8344-968706A019D6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097B8-2610-4A90-BB44-3791E3C44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982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64BF-80F0-46AF-8344-968706A019D6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097B8-2610-4A90-BB44-3791E3C44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698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1B64BF-80F0-46AF-8344-968706A019D6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0097B8-2610-4A90-BB44-3791E3C44E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88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image" Target="../media/image23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12" Type="http://schemas.openxmlformats.org/officeDocument/2006/relationships/image" Target="../media/image22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11" Type="http://schemas.openxmlformats.org/officeDocument/2006/relationships/image" Target="../media/image21.gif"/><Relationship Id="rId5" Type="http://schemas.openxmlformats.org/officeDocument/2006/relationships/image" Target="../media/image15.wmf"/><Relationship Id="rId10" Type="http://schemas.openxmlformats.org/officeDocument/2006/relationships/image" Target="../media/image20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image" Target="../media/image23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12" Type="http://schemas.openxmlformats.org/officeDocument/2006/relationships/image" Target="../media/image22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11" Type="http://schemas.openxmlformats.org/officeDocument/2006/relationships/image" Target="../media/image21.gif"/><Relationship Id="rId5" Type="http://schemas.openxmlformats.org/officeDocument/2006/relationships/image" Target="../media/image15.wmf"/><Relationship Id="rId10" Type="http://schemas.openxmlformats.org/officeDocument/2006/relationships/image" Target="../media/image20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6220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NJ_151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červenec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Časování nepravidelných sloves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v přítomném čase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26858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7772400" cy="1971650"/>
          </a:xfrm>
        </p:spPr>
        <p:txBody>
          <a:bodyPr>
            <a:normAutofit/>
          </a:bodyPr>
          <a:lstStyle/>
          <a:p>
            <a:r>
              <a:rPr lang="cs-CZ" b="1" dirty="0" smtClean="0"/>
              <a:t>DIE KONJUGATION DER UNREGELMÄSSIGEN VERBEN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4077072"/>
            <a:ext cx="55446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i="1" dirty="0"/>
              <a:t>Časování </a:t>
            </a:r>
            <a:r>
              <a:rPr lang="cs-CZ" sz="3600" i="1" dirty="0" smtClean="0"/>
              <a:t>nepravidelných </a:t>
            </a:r>
            <a:r>
              <a:rPr lang="cs-CZ" sz="3600" i="1" dirty="0"/>
              <a:t>sloves v přítomném čase</a:t>
            </a:r>
            <a:br>
              <a:rPr lang="cs-CZ" sz="3600" i="1" dirty="0"/>
            </a:b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32067586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/>
              <a:t>Časování </a:t>
            </a:r>
            <a:r>
              <a:rPr lang="cs-CZ" b="1" dirty="0" smtClean="0"/>
              <a:t>nepravidelných sloves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3628999"/>
          </a:xfrm>
        </p:spPr>
        <p:txBody>
          <a:bodyPr>
            <a:normAutofit lnSpcReduction="10000"/>
          </a:bodyPr>
          <a:lstStyle/>
          <a:p>
            <a:r>
              <a:rPr lang="cs-CZ" dirty="0"/>
              <a:t>tvoří se připojením osobních koncovek ke slovesnému kmeni + dochází ve 2. a 3. osobě jednotného čísla ke změně kmenové </a:t>
            </a:r>
            <a:r>
              <a:rPr lang="cs-CZ" dirty="0" smtClean="0"/>
              <a:t>samohlásky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/>
              <a:t>1. typ: změna a – ä, au </a:t>
            </a:r>
            <a:r>
              <a:rPr lang="cs-CZ" b="1" dirty="0" smtClean="0"/>
              <a:t>– </a:t>
            </a:r>
            <a:r>
              <a:rPr lang="cs-CZ" b="1" dirty="0" err="1" smtClean="0"/>
              <a:t>äu</a:t>
            </a:r>
            <a:endParaRPr lang="cs-CZ" b="1" dirty="0" smtClean="0"/>
          </a:p>
          <a:p>
            <a:r>
              <a:rPr lang="cs-CZ" b="1" dirty="0"/>
              <a:t>2. typ: změna e – i, e - </a:t>
            </a:r>
            <a:r>
              <a:rPr lang="cs-CZ" b="1" dirty="0" err="1"/>
              <a:t>ie</a:t>
            </a: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1623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" y="150881"/>
            <a:ext cx="8229600" cy="901855"/>
          </a:xfrm>
        </p:spPr>
        <p:txBody>
          <a:bodyPr>
            <a:normAutofit/>
          </a:bodyPr>
          <a:lstStyle/>
          <a:p>
            <a:r>
              <a:rPr lang="cs-CZ" sz="4000" b="1" dirty="0"/>
              <a:t>1. typ: změna a – ä, au - </a:t>
            </a:r>
            <a:r>
              <a:rPr lang="cs-CZ" sz="4000" b="1" dirty="0" err="1"/>
              <a:t>äu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052736"/>
            <a:ext cx="6984776" cy="830997"/>
          </a:xfrm>
          <a:prstGeom prst="rect">
            <a:avLst/>
          </a:prstGeom>
          <a:solidFill>
            <a:srgbClr val="E1862B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backen</a:t>
            </a:r>
            <a:r>
              <a:rPr lang="cs-CZ" sz="2400" dirty="0" smtClean="0"/>
              <a:t>, </a:t>
            </a:r>
            <a:r>
              <a:rPr lang="cs-CZ" sz="2400" dirty="0" err="1" smtClean="0"/>
              <a:t>braten</a:t>
            </a:r>
            <a:r>
              <a:rPr lang="cs-CZ" sz="2400" dirty="0" smtClean="0"/>
              <a:t>, </a:t>
            </a:r>
            <a:r>
              <a:rPr lang="cs-CZ" sz="2400" dirty="0" err="1" smtClean="0"/>
              <a:t>fallen</a:t>
            </a:r>
            <a:r>
              <a:rPr lang="cs-CZ" sz="2400" dirty="0" smtClean="0"/>
              <a:t>, </a:t>
            </a:r>
            <a:r>
              <a:rPr lang="cs-CZ" sz="2400" dirty="0" err="1" smtClean="0"/>
              <a:t>gefallen</a:t>
            </a:r>
            <a:r>
              <a:rPr lang="cs-CZ" sz="2400" dirty="0" smtClean="0"/>
              <a:t>, </a:t>
            </a:r>
            <a:r>
              <a:rPr lang="cs-CZ" sz="2400" dirty="0" err="1" smtClean="0"/>
              <a:t>halten</a:t>
            </a:r>
            <a:r>
              <a:rPr lang="cs-CZ" sz="2400" dirty="0" smtClean="0"/>
              <a:t>, </a:t>
            </a:r>
            <a:r>
              <a:rPr lang="cs-CZ" sz="2400" dirty="0" err="1" smtClean="0"/>
              <a:t>lassen</a:t>
            </a:r>
            <a:r>
              <a:rPr lang="cs-CZ" sz="2400" dirty="0" smtClean="0"/>
              <a:t>, </a:t>
            </a:r>
            <a:r>
              <a:rPr lang="cs-CZ" sz="2400" dirty="0" err="1" smtClean="0"/>
              <a:t>laufen</a:t>
            </a:r>
            <a:r>
              <a:rPr lang="cs-CZ" sz="2400" dirty="0" smtClean="0"/>
              <a:t>, </a:t>
            </a:r>
            <a:r>
              <a:rPr lang="cs-CZ" sz="2400" dirty="0" err="1" smtClean="0"/>
              <a:t>fahren</a:t>
            </a:r>
            <a:r>
              <a:rPr lang="cs-CZ" sz="2400" dirty="0" smtClean="0"/>
              <a:t>, </a:t>
            </a:r>
            <a:r>
              <a:rPr lang="cs-CZ" sz="2400" dirty="0" err="1" smtClean="0"/>
              <a:t>raten</a:t>
            </a:r>
            <a:r>
              <a:rPr lang="cs-CZ" sz="2400" dirty="0" smtClean="0"/>
              <a:t>, </a:t>
            </a:r>
            <a:r>
              <a:rPr lang="cs-CZ" sz="2400" dirty="0" err="1" smtClean="0"/>
              <a:t>schlafen</a:t>
            </a:r>
            <a:r>
              <a:rPr lang="cs-CZ" sz="2400" dirty="0" smtClean="0"/>
              <a:t>, </a:t>
            </a:r>
            <a:r>
              <a:rPr lang="cs-CZ" sz="2400" dirty="0" err="1" smtClean="0"/>
              <a:t>tragen</a:t>
            </a:r>
            <a:r>
              <a:rPr lang="cs-CZ" sz="2400" dirty="0" smtClean="0"/>
              <a:t>, </a:t>
            </a:r>
            <a:r>
              <a:rPr lang="cs-CZ" sz="2400" dirty="0" err="1" smtClean="0"/>
              <a:t>wachsen</a:t>
            </a:r>
            <a:r>
              <a:rPr lang="cs-CZ" sz="2400" dirty="0" smtClean="0"/>
              <a:t>, </a:t>
            </a:r>
            <a:r>
              <a:rPr lang="cs-CZ" sz="2400" dirty="0" err="1" smtClean="0"/>
              <a:t>waschen</a:t>
            </a:r>
            <a:r>
              <a:rPr lang="cs-CZ" sz="2400" dirty="0" smtClean="0"/>
              <a:t>, ……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302" y="2115246"/>
            <a:ext cx="4737315" cy="1464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894" y="3717032"/>
            <a:ext cx="4764133" cy="1473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894" y="5301208"/>
            <a:ext cx="4918481" cy="1392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2889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30235"/>
            <a:ext cx="8229600" cy="1008112"/>
          </a:xfrm>
        </p:spPr>
        <p:txBody>
          <a:bodyPr>
            <a:normAutofit/>
          </a:bodyPr>
          <a:lstStyle/>
          <a:p>
            <a:r>
              <a:rPr lang="cs-CZ" sz="4000" b="1" dirty="0"/>
              <a:t>2. typ: změna e – i, e - </a:t>
            </a:r>
            <a:r>
              <a:rPr lang="cs-CZ" sz="4000" b="1" dirty="0" err="1"/>
              <a:t>ie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980728"/>
            <a:ext cx="7056784" cy="83099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sehen</a:t>
            </a:r>
            <a:r>
              <a:rPr lang="cs-CZ" sz="2400" dirty="0" smtClean="0"/>
              <a:t>, </a:t>
            </a:r>
            <a:r>
              <a:rPr lang="cs-CZ" sz="2400" dirty="0" err="1" smtClean="0"/>
              <a:t>lesen</a:t>
            </a:r>
            <a:r>
              <a:rPr lang="cs-CZ" sz="2400" dirty="0" smtClean="0"/>
              <a:t>, </a:t>
            </a:r>
            <a:r>
              <a:rPr lang="cs-CZ" sz="2400" dirty="0" err="1" smtClean="0"/>
              <a:t>sprechen</a:t>
            </a:r>
            <a:r>
              <a:rPr lang="cs-CZ" sz="2400" dirty="0" smtClean="0"/>
              <a:t>, </a:t>
            </a:r>
            <a:r>
              <a:rPr lang="cs-CZ" sz="2400" dirty="0" err="1" smtClean="0"/>
              <a:t>geben</a:t>
            </a:r>
            <a:r>
              <a:rPr lang="cs-CZ" sz="2400" dirty="0" smtClean="0"/>
              <a:t>, </a:t>
            </a:r>
            <a:r>
              <a:rPr lang="cs-CZ" sz="2400" dirty="0" err="1" smtClean="0"/>
              <a:t>essen</a:t>
            </a:r>
            <a:r>
              <a:rPr lang="cs-CZ" sz="2400" dirty="0" smtClean="0"/>
              <a:t>, </a:t>
            </a:r>
            <a:r>
              <a:rPr lang="cs-CZ" sz="2400" dirty="0" err="1" smtClean="0"/>
              <a:t>helfen</a:t>
            </a:r>
            <a:r>
              <a:rPr lang="cs-CZ" sz="2400" dirty="0" smtClean="0"/>
              <a:t>, </a:t>
            </a:r>
            <a:r>
              <a:rPr lang="cs-CZ" sz="2400" dirty="0" err="1" smtClean="0"/>
              <a:t>treffen</a:t>
            </a:r>
            <a:r>
              <a:rPr lang="cs-CZ" sz="2400" dirty="0" smtClean="0"/>
              <a:t>, </a:t>
            </a:r>
            <a:r>
              <a:rPr lang="cs-CZ" sz="2400" dirty="0" err="1" smtClean="0"/>
              <a:t>vergessen</a:t>
            </a:r>
            <a:r>
              <a:rPr lang="cs-CZ" sz="2400" dirty="0" smtClean="0"/>
              <a:t>, </a:t>
            </a:r>
            <a:r>
              <a:rPr lang="cs-CZ" sz="2400" dirty="0" err="1" smtClean="0"/>
              <a:t>werfen</a:t>
            </a:r>
            <a:r>
              <a:rPr lang="cs-CZ" sz="2400" dirty="0" smtClean="0"/>
              <a:t>, </a:t>
            </a:r>
            <a:r>
              <a:rPr lang="cs-CZ" sz="2400" dirty="0" err="1" smtClean="0"/>
              <a:t>empfehlen</a:t>
            </a:r>
            <a:r>
              <a:rPr lang="cs-CZ" sz="2400" dirty="0" smtClean="0"/>
              <a:t>, …….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170" y="2015061"/>
            <a:ext cx="4984054" cy="153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225" y="3595041"/>
            <a:ext cx="5351945" cy="15369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766" y="5225066"/>
            <a:ext cx="5088451" cy="1466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98731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Doplňte tabulku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22" y="1700808"/>
            <a:ext cx="8018301" cy="4397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5592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36" y="1309688"/>
            <a:ext cx="8559786" cy="4639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99521" y="3125877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FF0000"/>
                </a:solidFill>
              </a:rPr>
              <a:t>st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5" y="4487804"/>
            <a:ext cx="1873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74118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/>
              <a:t>Doplňte správné tvary </a:t>
            </a:r>
            <a:r>
              <a:rPr lang="cs-CZ" sz="4000" b="1" dirty="0" smtClean="0"/>
              <a:t>sloves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8208912" cy="5616624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300" dirty="0" smtClean="0"/>
              <a:t>Mein </a:t>
            </a:r>
            <a:r>
              <a:rPr lang="cs-CZ" sz="3300" dirty="0"/>
              <a:t>Vater </a:t>
            </a:r>
            <a:r>
              <a:rPr lang="cs-CZ" sz="3300" dirty="0" smtClean="0"/>
              <a:t>……………..…… </a:t>
            </a:r>
            <a:r>
              <a:rPr lang="cs-CZ" sz="3300" dirty="0"/>
              <a:t>nach </a:t>
            </a:r>
            <a:r>
              <a:rPr lang="cs-CZ" sz="3300" dirty="0" err="1"/>
              <a:t>Deutschand</a:t>
            </a:r>
            <a:r>
              <a:rPr lang="cs-CZ" sz="3300" dirty="0"/>
              <a:t>. (</a:t>
            </a:r>
            <a:r>
              <a:rPr lang="cs-CZ" sz="3300" dirty="0" err="1"/>
              <a:t>fahren</a:t>
            </a:r>
            <a:r>
              <a:rPr lang="cs-CZ" sz="3300" dirty="0"/>
              <a:t>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300" dirty="0" smtClean="0"/>
              <a:t>………………..…….. </a:t>
            </a:r>
            <a:r>
              <a:rPr lang="cs-CZ" sz="3300" dirty="0" err="1"/>
              <a:t>du</a:t>
            </a:r>
            <a:r>
              <a:rPr lang="cs-CZ" sz="3300" dirty="0"/>
              <a:t> </a:t>
            </a:r>
            <a:r>
              <a:rPr lang="cs-CZ" sz="3300" dirty="0" err="1"/>
              <a:t>gern</a:t>
            </a:r>
            <a:r>
              <a:rPr lang="cs-CZ" sz="3300" dirty="0"/>
              <a:t> </a:t>
            </a:r>
            <a:r>
              <a:rPr lang="cs-CZ" sz="3300" dirty="0" err="1"/>
              <a:t>Krimis</a:t>
            </a:r>
            <a:r>
              <a:rPr lang="cs-CZ" sz="3300" dirty="0"/>
              <a:t>? (</a:t>
            </a:r>
            <a:r>
              <a:rPr lang="cs-CZ" sz="3300" dirty="0" err="1" smtClean="0"/>
              <a:t>lesen</a:t>
            </a:r>
            <a:r>
              <a:rPr lang="cs-CZ" sz="3300" dirty="0" smtClean="0"/>
              <a:t>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300" dirty="0" err="1" smtClean="0"/>
              <a:t>Was</a:t>
            </a:r>
            <a:r>
              <a:rPr lang="cs-CZ" sz="3300" dirty="0" smtClean="0"/>
              <a:t> ……………………….. </a:t>
            </a:r>
            <a:r>
              <a:rPr lang="cs-CZ" sz="3300" dirty="0" err="1"/>
              <a:t>du</a:t>
            </a:r>
            <a:r>
              <a:rPr lang="cs-CZ" sz="3300" dirty="0"/>
              <a:t> </a:t>
            </a:r>
            <a:r>
              <a:rPr lang="cs-CZ" sz="3300" dirty="0" err="1"/>
              <a:t>zum</a:t>
            </a:r>
            <a:r>
              <a:rPr lang="cs-CZ" sz="3300" dirty="0"/>
              <a:t> </a:t>
            </a:r>
            <a:r>
              <a:rPr lang="cs-CZ" sz="3300" dirty="0" err="1"/>
              <a:t>Trinken</a:t>
            </a:r>
            <a:r>
              <a:rPr lang="cs-CZ" sz="3300" dirty="0"/>
              <a:t>? (</a:t>
            </a:r>
            <a:r>
              <a:rPr lang="cs-CZ" sz="3300" dirty="0" err="1"/>
              <a:t>nehmen</a:t>
            </a:r>
            <a:r>
              <a:rPr lang="cs-CZ" sz="3300" dirty="0"/>
              <a:t>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300" dirty="0"/>
              <a:t>Er  </a:t>
            </a:r>
            <a:r>
              <a:rPr lang="cs-CZ" sz="3300" dirty="0" smtClean="0"/>
              <a:t>..……………….. </a:t>
            </a:r>
            <a:r>
              <a:rPr lang="cs-CZ" sz="3300" dirty="0" err="1"/>
              <a:t>zum</a:t>
            </a:r>
            <a:r>
              <a:rPr lang="cs-CZ" sz="3300" dirty="0"/>
              <a:t> </a:t>
            </a:r>
            <a:r>
              <a:rPr lang="cs-CZ" sz="3300" dirty="0" err="1"/>
              <a:t>Frühstück</a:t>
            </a:r>
            <a:r>
              <a:rPr lang="cs-CZ" sz="3300" dirty="0"/>
              <a:t> </a:t>
            </a:r>
            <a:r>
              <a:rPr lang="cs-CZ" sz="3300" dirty="0" err="1"/>
              <a:t>nur</a:t>
            </a:r>
            <a:r>
              <a:rPr lang="cs-CZ" sz="3300" dirty="0"/>
              <a:t> </a:t>
            </a:r>
            <a:r>
              <a:rPr lang="cs-CZ" sz="3300" dirty="0" err="1"/>
              <a:t>einen</a:t>
            </a:r>
            <a:r>
              <a:rPr lang="cs-CZ" sz="3300" dirty="0"/>
              <a:t> </a:t>
            </a:r>
            <a:r>
              <a:rPr lang="cs-CZ" sz="3300" dirty="0" err="1"/>
              <a:t>Apfel</a:t>
            </a:r>
            <a:r>
              <a:rPr lang="cs-CZ" sz="3300" dirty="0"/>
              <a:t>. (</a:t>
            </a:r>
            <a:r>
              <a:rPr lang="cs-CZ" sz="3300" dirty="0" err="1"/>
              <a:t>essen</a:t>
            </a:r>
            <a:r>
              <a:rPr lang="cs-CZ" sz="3300" dirty="0"/>
              <a:t>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300" dirty="0" smtClean="0"/>
              <a:t>……………….…….… </a:t>
            </a:r>
            <a:r>
              <a:rPr lang="cs-CZ" sz="3300" dirty="0" err="1"/>
              <a:t>du</a:t>
            </a:r>
            <a:r>
              <a:rPr lang="cs-CZ" sz="3300" dirty="0"/>
              <a:t> </a:t>
            </a:r>
            <a:r>
              <a:rPr lang="cs-CZ" sz="3300" dirty="0" err="1"/>
              <a:t>mir</a:t>
            </a:r>
            <a:r>
              <a:rPr lang="cs-CZ" sz="3300" dirty="0"/>
              <a:t> </a:t>
            </a:r>
            <a:r>
              <a:rPr lang="cs-CZ" sz="3300" dirty="0" err="1"/>
              <a:t>deine</a:t>
            </a:r>
            <a:r>
              <a:rPr lang="cs-CZ" sz="3300" dirty="0"/>
              <a:t> </a:t>
            </a:r>
            <a:r>
              <a:rPr lang="cs-CZ" sz="3300" dirty="0" err="1"/>
              <a:t>Adresse</a:t>
            </a:r>
            <a:r>
              <a:rPr lang="cs-CZ" sz="3300" dirty="0"/>
              <a:t>? (</a:t>
            </a:r>
            <a:r>
              <a:rPr lang="cs-CZ" sz="3300" dirty="0" err="1" smtClean="0"/>
              <a:t>geben</a:t>
            </a:r>
            <a:r>
              <a:rPr lang="cs-CZ" sz="3300" dirty="0" smtClean="0"/>
              <a:t>)</a:t>
            </a:r>
            <a:endParaRPr lang="cs-CZ" sz="3300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300" dirty="0" smtClean="0"/>
              <a:t>……………….………. </a:t>
            </a:r>
            <a:r>
              <a:rPr lang="cs-CZ" sz="3300" dirty="0" err="1"/>
              <a:t>Ihr</a:t>
            </a:r>
            <a:r>
              <a:rPr lang="cs-CZ" sz="3300" dirty="0"/>
              <a:t> </a:t>
            </a:r>
            <a:r>
              <a:rPr lang="cs-CZ" sz="3300" dirty="0" err="1"/>
              <a:t>immer</a:t>
            </a:r>
            <a:r>
              <a:rPr lang="cs-CZ" sz="3300" dirty="0"/>
              <a:t> so </a:t>
            </a:r>
            <a:r>
              <a:rPr lang="cs-CZ" sz="3300" dirty="0" err="1"/>
              <a:t>lange</a:t>
            </a:r>
            <a:r>
              <a:rPr lang="cs-CZ" sz="3300" dirty="0"/>
              <a:t>? (</a:t>
            </a:r>
            <a:r>
              <a:rPr lang="cs-CZ" sz="3300" dirty="0" err="1"/>
              <a:t>schlafen</a:t>
            </a:r>
            <a:r>
              <a:rPr lang="cs-CZ" sz="3300" dirty="0"/>
              <a:t>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300" dirty="0" smtClean="0"/>
              <a:t>………………..………… </a:t>
            </a:r>
            <a:r>
              <a:rPr lang="cs-CZ" sz="3300" dirty="0" err="1"/>
              <a:t>du</a:t>
            </a:r>
            <a:r>
              <a:rPr lang="cs-CZ" sz="3300" dirty="0"/>
              <a:t> </a:t>
            </a:r>
            <a:r>
              <a:rPr lang="cs-CZ" sz="3300" dirty="0" err="1"/>
              <a:t>fern</a:t>
            </a:r>
            <a:r>
              <a:rPr lang="cs-CZ" sz="3300" dirty="0"/>
              <a:t> jeden </a:t>
            </a:r>
            <a:r>
              <a:rPr lang="cs-CZ" sz="3300" dirty="0" err="1"/>
              <a:t>Tag</a:t>
            </a:r>
            <a:r>
              <a:rPr lang="cs-CZ" sz="3300" dirty="0"/>
              <a:t>? (</a:t>
            </a:r>
            <a:r>
              <a:rPr lang="cs-CZ" sz="3300" dirty="0" err="1"/>
              <a:t>sehen</a:t>
            </a:r>
            <a:r>
              <a:rPr lang="cs-CZ" sz="3300" dirty="0"/>
              <a:t>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300" dirty="0" err="1"/>
              <a:t>Wie</a:t>
            </a:r>
            <a:r>
              <a:rPr lang="cs-CZ" sz="3300" dirty="0"/>
              <a:t> </a:t>
            </a:r>
            <a:r>
              <a:rPr lang="cs-CZ" sz="3300" dirty="0" err="1"/>
              <a:t>viel</a:t>
            </a:r>
            <a:r>
              <a:rPr lang="cs-CZ" sz="3300" dirty="0"/>
              <a:t> </a:t>
            </a:r>
            <a:r>
              <a:rPr lang="cs-CZ" sz="3300" dirty="0" err="1"/>
              <a:t>Kilometer</a:t>
            </a:r>
            <a:r>
              <a:rPr lang="cs-CZ" sz="3300" dirty="0"/>
              <a:t> </a:t>
            </a:r>
            <a:r>
              <a:rPr lang="cs-CZ" sz="3300" dirty="0" smtClean="0"/>
              <a:t>..…………….........…. </a:t>
            </a:r>
            <a:r>
              <a:rPr lang="cs-CZ" sz="3300" dirty="0" err="1"/>
              <a:t>du</a:t>
            </a:r>
            <a:r>
              <a:rPr lang="cs-CZ" sz="3300" dirty="0"/>
              <a:t>? (</a:t>
            </a:r>
            <a:r>
              <a:rPr lang="cs-CZ" sz="3300" dirty="0" err="1"/>
              <a:t>laufen</a:t>
            </a:r>
            <a:r>
              <a:rPr lang="cs-CZ" sz="3300" dirty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6974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91264" cy="5472608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/>
              <a:t>Mein Vater </a:t>
            </a:r>
            <a:r>
              <a:rPr lang="cs-CZ" sz="3300" b="1" i="1" dirty="0" err="1" smtClean="0">
                <a:solidFill>
                  <a:srgbClr val="FF0000"/>
                </a:solidFill>
              </a:rPr>
              <a:t>fährt</a:t>
            </a:r>
            <a:r>
              <a:rPr lang="cs-CZ" b="1" dirty="0" smtClean="0"/>
              <a:t> </a:t>
            </a:r>
            <a:r>
              <a:rPr lang="cs-CZ" dirty="0" smtClean="0"/>
              <a:t>nach </a:t>
            </a:r>
            <a:r>
              <a:rPr lang="cs-CZ" dirty="0" err="1"/>
              <a:t>Deutschand</a:t>
            </a:r>
            <a:r>
              <a:rPr lang="cs-CZ" dirty="0"/>
              <a:t>. (</a:t>
            </a:r>
            <a:r>
              <a:rPr lang="cs-CZ" dirty="0" err="1"/>
              <a:t>fahren</a:t>
            </a:r>
            <a:r>
              <a:rPr lang="cs-CZ" dirty="0"/>
              <a:t>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300" b="1" i="1" dirty="0" err="1" smtClean="0">
                <a:solidFill>
                  <a:srgbClr val="FF0000"/>
                </a:solidFill>
              </a:rPr>
              <a:t>Liest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/>
              <a:t>gern</a:t>
            </a:r>
            <a:r>
              <a:rPr lang="cs-CZ" dirty="0"/>
              <a:t> </a:t>
            </a:r>
            <a:r>
              <a:rPr lang="cs-CZ" dirty="0" err="1"/>
              <a:t>Krimis</a:t>
            </a:r>
            <a:r>
              <a:rPr lang="cs-CZ" dirty="0"/>
              <a:t>? (</a:t>
            </a:r>
            <a:r>
              <a:rPr lang="cs-CZ" dirty="0" err="1"/>
              <a:t>lesen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sz="3300" b="1" i="1" dirty="0" err="1" smtClean="0">
                <a:solidFill>
                  <a:srgbClr val="FF0000"/>
                </a:solidFill>
              </a:rPr>
              <a:t>nimmst</a:t>
            </a:r>
            <a:r>
              <a:rPr lang="cs-CZ" sz="3300" dirty="0" smtClean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zum</a:t>
            </a:r>
            <a:r>
              <a:rPr lang="cs-CZ" dirty="0"/>
              <a:t> </a:t>
            </a:r>
            <a:r>
              <a:rPr lang="cs-CZ" dirty="0" err="1"/>
              <a:t>Trinken</a:t>
            </a:r>
            <a:r>
              <a:rPr lang="cs-CZ" dirty="0"/>
              <a:t>? (</a:t>
            </a:r>
            <a:r>
              <a:rPr lang="cs-CZ" dirty="0" err="1"/>
              <a:t>nehmen</a:t>
            </a:r>
            <a:r>
              <a:rPr lang="cs-CZ" dirty="0"/>
              <a:t>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/>
              <a:t>Er  </a:t>
            </a:r>
            <a:r>
              <a:rPr lang="cs-CZ" sz="3300" b="1" i="1" dirty="0" err="1" smtClean="0">
                <a:solidFill>
                  <a:srgbClr val="FF0000"/>
                </a:solidFill>
              </a:rPr>
              <a:t>isst</a:t>
            </a:r>
            <a:r>
              <a:rPr lang="cs-CZ" dirty="0" smtClean="0"/>
              <a:t> </a:t>
            </a:r>
            <a:r>
              <a:rPr lang="cs-CZ" dirty="0" err="1"/>
              <a:t>zum</a:t>
            </a:r>
            <a:r>
              <a:rPr lang="cs-CZ" dirty="0"/>
              <a:t> </a:t>
            </a:r>
            <a:r>
              <a:rPr lang="cs-CZ" dirty="0" err="1"/>
              <a:t>Frühstück</a:t>
            </a:r>
            <a:r>
              <a:rPr lang="cs-CZ" dirty="0"/>
              <a:t> </a:t>
            </a:r>
            <a:r>
              <a:rPr lang="cs-CZ" dirty="0" err="1"/>
              <a:t>nur</a:t>
            </a:r>
            <a:r>
              <a:rPr lang="cs-CZ" dirty="0"/>
              <a:t> </a:t>
            </a:r>
            <a:r>
              <a:rPr lang="cs-CZ" dirty="0" err="1"/>
              <a:t>einen</a:t>
            </a:r>
            <a:r>
              <a:rPr lang="cs-CZ" dirty="0"/>
              <a:t> </a:t>
            </a:r>
            <a:r>
              <a:rPr lang="cs-CZ" dirty="0" err="1"/>
              <a:t>Apfel</a:t>
            </a:r>
            <a:r>
              <a:rPr lang="cs-CZ" dirty="0"/>
              <a:t>. (</a:t>
            </a:r>
            <a:r>
              <a:rPr lang="cs-CZ" dirty="0" err="1"/>
              <a:t>essen</a:t>
            </a:r>
            <a:r>
              <a:rPr lang="cs-CZ" dirty="0"/>
              <a:t>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300" b="1" i="1" dirty="0" err="1" smtClean="0">
                <a:solidFill>
                  <a:srgbClr val="FF0000"/>
                </a:solidFill>
              </a:rPr>
              <a:t>Gibst</a:t>
            </a:r>
            <a:r>
              <a:rPr lang="cs-CZ" dirty="0" smtClean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mir</a:t>
            </a:r>
            <a:r>
              <a:rPr lang="cs-CZ" dirty="0"/>
              <a:t> </a:t>
            </a:r>
            <a:r>
              <a:rPr lang="cs-CZ" dirty="0" err="1"/>
              <a:t>deine</a:t>
            </a:r>
            <a:r>
              <a:rPr lang="cs-CZ" dirty="0"/>
              <a:t> </a:t>
            </a:r>
            <a:r>
              <a:rPr lang="cs-CZ" dirty="0" err="1"/>
              <a:t>Adresse</a:t>
            </a:r>
            <a:r>
              <a:rPr lang="cs-CZ" dirty="0"/>
              <a:t>? (</a:t>
            </a:r>
            <a:r>
              <a:rPr lang="cs-CZ" dirty="0" err="1"/>
              <a:t>geben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300" b="1" i="1" dirty="0" err="1" smtClean="0">
                <a:solidFill>
                  <a:srgbClr val="FF0000"/>
                </a:solidFill>
              </a:rPr>
              <a:t>Schlaft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/>
              <a:t>immer</a:t>
            </a:r>
            <a:r>
              <a:rPr lang="cs-CZ" dirty="0"/>
              <a:t> so </a:t>
            </a:r>
            <a:r>
              <a:rPr lang="cs-CZ" dirty="0" err="1"/>
              <a:t>lange</a:t>
            </a:r>
            <a:r>
              <a:rPr lang="cs-CZ" dirty="0"/>
              <a:t>? (</a:t>
            </a:r>
            <a:r>
              <a:rPr lang="cs-CZ" dirty="0" err="1"/>
              <a:t>schlafen</a:t>
            </a:r>
            <a:r>
              <a:rPr lang="cs-CZ" dirty="0"/>
              <a:t>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300" b="1" i="1" dirty="0" err="1" smtClean="0">
                <a:solidFill>
                  <a:srgbClr val="FF0000"/>
                </a:solidFill>
              </a:rPr>
              <a:t>Siehst</a:t>
            </a:r>
            <a:r>
              <a:rPr lang="cs-CZ" dirty="0" smtClean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fern</a:t>
            </a:r>
            <a:r>
              <a:rPr lang="cs-CZ" dirty="0"/>
              <a:t> jeden </a:t>
            </a:r>
            <a:r>
              <a:rPr lang="cs-CZ" dirty="0" err="1"/>
              <a:t>Tag</a:t>
            </a:r>
            <a:r>
              <a:rPr lang="cs-CZ" dirty="0"/>
              <a:t>? (</a:t>
            </a:r>
            <a:r>
              <a:rPr lang="cs-CZ" dirty="0" err="1"/>
              <a:t>sehen</a:t>
            </a:r>
            <a:r>
              <a:rPr lang="cs-CZ" dirty="0"/>
              <a:t>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dirty="0" err="1"/>
              <a:t>Wie</a:t>
            </a:r>
            <a:r>
              <a:rPr lang="cs-CZ" dirty="0"/>
              <a:t> </a:t>
            </a:r>
            <a:r>
              <a:rPr lang="cs-CZ" dirty="0" err="1"/>
              <a:t>viel</a:t>
            </a:r>
            <a:r>
              <a:rPr lang="cs-CZ" dirty="0"/>
              <a:t> </a:t>
            </a:r>
            <a:r>
              <a:rPr lang="cs-CZ" dirty="0" err="1"/>
              <a:t>Kilometer</a:t>
            </a:r>
            <a:r>
              <a:rPr lang="cs-CZ" dirty="0"/>
              <a:t> </a:t>
            </a:r>
            <a:r>
              <a:rPr lang="cs-CZ" sz="3300" b="1" i="1" dirty="0" err="1" smtClean="0">
                <a:solidFill>
                  <a:srgbClr val="FF0000"/>
                </a:solidFill>
              </a:rPr>
              <a:t>läufst</a:t>
            </a:r>
            <a:r>
              <a:rPr lang="cs-CZ" dirty="0" smtClean="0"/>
              <a:t> </a:t>
            </a:r>
            <a:r>
              <a:rPr lang="cs-CZ" dirty="0" err="1"/>
              <a:t>du</a:t>
            </a:r>
            <a:r>
              <a:rPr lang="cs-CZ" dirty="0"/>
              <a:t>? (</a:t>
            </a:r>
            <a:r>
              <a:rPr lang="cs-CZ" dirty="0" err="1"/>
              <a:t>laufen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07156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Jak se říká těmto aktivitám? Tvořte krátké věty.</a:t>
            </a:r>
            <a:endParaRPr lang="cs-CZ" sz="3200" b="1" dirty="0"/>
          </a:p>
        </p:txBody>
      </p:sp>
      <p:pic>
        <p:nvPicPr>
          <p:cNvPr id="18435" name="Picture 3" descr="C:\Users\pc\AppData\Local\Microsoft\Windows\Temporary Internet Files\Content.IE5\06I9R3LZ\MC9003316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556792"/>
            <a:ext cx="1250995" cy="1572035"/>
          </a:xfrm>
          <a:prstGeom prst="rect">
            <a:avLst/>
          </a:prstGeom>
          <a:noFill/>
        </p:spPr>
      </p:pic>
      <p:pic>
        <p:nvPicPr>
          <p:cNvPr id="18439" name="Picture 7" descr="C:\Users\pc\AppData\Local\Microsoft\Windows\Temporary Internet Files\Content.IE5\06I9R3LZ\MC9004405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3501008"/>
            <a:ext cx="1512168" cy="1068494"/>
          </a:xfrm>
          <a:prstGeom prst="rect">
            <a:avLst/>
          </a:prstGeom>
          <a:noFill/>
        </p:spPr>
      </p:pic>
      <p:pic>
        <p:nvPicPr>
          <p:cNvPr id="18444" name="Picture 12" descr="C:\Users\pc\AppData\Local\Microsoft\Windows\Temporary Internet Files\Content.IE5\WN1M0QYQ\MC9000887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1484784"/>
            <a:ext cx="1522557" cy="1449328"/>
          </a:xfrm>
          <a:prstGeom prst="rect">
            <a:avLst/>
          </a:prstGeom>
          <a:noFill/>
        </p:spPr>
      </p:pic>
      <p:pic>
        <p:nvPicPr>
          <p:cNvPr id="18445" name="Picture 13" descr="C:\Users\pc\AppData\Local\Microsoft\Windows\Temporary Internet Files\Content.IE5\WN1M0QYQ\MC90044056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3356992"/>
            <a:ext cx="1368152" cy="1417367"/>
          </a:xfrm>
          <a:prstGeom prst="rect">
            <a:avLst/>
          </a:prstGeom>
          <a:noFill/>
        </p:spPr>
      </p:pic>
      <p:pic>
        <p:nvPicPr>
          <p:cNvPr id="18449" name="Picture 17" descr="C:\Users\pc\AppData\Local\Microsoft\Windows\Temporary Internet Files\Content.IE5\INSX5T4D\MC9003380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3501008"/>
            <a:ext cx="1090482" cy="1277640"/>
          </a:xfrm>
          <a:prstGeom prst="rect">
            <a:avLst/>
          </a:prstGeom>
          <a:noFill/>
        </p:spPr>
      </p:pic>
      <p:pic>
        <p:nvPicPr>
          <p:cNvPr id="18450" name="Picture 18" descr="C:\Users\pc\AppData\Local\Microsoft\Windows\Temporary Internet Files\Content.IE5\INSX5T4D\MC90035886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7984" y="3429000"/>
            <a:ext cx="1812341" cy="1100938"/>
          </a:xfrm>
          <a:prstGeom prst="rect">
            <a:avLst/>
          </a:prstGeom>
          <a:noFill/>
        </p:spPr>
      </p:pic>
      <p:pic>
        <p:nvPicPr>
          <p:cNvPr id="18451" name="Picture 19" descr="C:\Users\pc\AppData\Local\Microsoft\Windows\Temporary Internet Files\Content.IE5\WN1M0QYQ\MC90029752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11760" y="1628800"/>
            <a:ext cx="1296144" cy="1374950"/>
          </a:xfrm>
          <a:prstGeom prst="rect">
            <a:avLst/>
          </a:prstGeom>
          <a:noFill/>
        </p:spPr>
      </p:pic>
      <p:pic>
        <p:nvPicPr>
          <p:cNvPr id="18452" name="Picture 20" descr="C:\Users\pc\AppData\Local\Microsoft\Windows\Temporary Internet Files\Content.IE5\INSX5T4D\MC90025074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27984" y="1484784"/>
            <a:ext cx="1512168" cy="1456462"/>
          </a:xfrm>
          <a:prstGeom prst="rect">
            <a:avLst/>
          </a:prstGeom>
          <a:noFill/>
        </p:spPr>
      </p:pic>
      <p:pic>
        <p:nvPicPr>
          <p:cNvPr id="18453" name="Picture 21" descr="C:\Users\pc\AppData\Local\Microsoft\Windows\Temporary Internet Files\Content.IE5\INSX5T4D\MC90033407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1520" y="5301208"/>
            <a:ext cx="1359769" cy="1272394"/>
          </a:xfrm>
          <a:prstGeom prst="rect">
            <a:avLst/>
          </a:prstGeom>
          <a:noFill/>
        </p:spPr>
      </p:pic>
      <p:pic>
        <p:nvPicPr>
          <p:cNvPr id="18458" name="Picture 26" descr="C:\Users\pc\AppData\Local\Microsoft\Windows\Temporary Internet Files\Content.IE5\TG7F9FRB\MM900283022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267744" y="5085184"/>
            <a:ext cx="1512168" cy="1512168"/>
          </a:xfrm>
          <a:prstGeom prst="rect">
            <a:avLst/>
          </a:prstGeom>
          <a:noFill/>
        </p:spPr>
      </p:pic>
      <p:pic>
        <p:nvPicPr>
          <p:cNvPr id="18462" name="Picture 30" descr="C:\Users\pc\AppData\Local\Microsoft\Windows\Temporary Internet Files\Content.IE5\WN1M0QYQ\MP900387560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804248" y="5229200"/>
            <a:ext cx="1728192" cy="1232777"/>
          </a:xfrm>
          <a:prstGeom prst="rect">
            <a:avLst/>
          </a:prstGeom>
          <a:noFill/>
        </p:spPr>
      </p:pic>
      <p:pic>
        <p:nvPicPr>
          <p:cNvPr id="3074" name="Picture 2" descr="C:\Users\Lenka\AppData\Local\Microsoft\Windows\Temporary Internet Files\Content.IE5\WGHBFR7D\MC90044189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252" y="5184808"/>
            <a:ext cx="1521073" cy="1277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07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pic>
        <p:nvPicPr>
          <p:cNvPr id="18435" name="Picture 3" descr="C:\Users\pc\AppData\Local\Microsoft\Windows\Temporary Internet Files\Content.IE5\06I9R3LZ\MC9003316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7663" y="1473295"/>
            <a:ext cx="1162490" cy="1460817"/>
          </a:xfrm>
          <a:prstGeom prst="rect">
            <a:avLst/>
          </a:prstGeom>
          <a:noFill/>
        </p:spPr>
      </p:pic>
      <p:pic>
        <p:nvPicPr>
          <p:cNvPr id="18439" name="Picture 7" descr="C:\Users\pc\AppData\Local\Microsoft\Windows\Temporary Internet Files\Content.IE5\06I9R3LZ\MC9004405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3501008"/>
            <a:ext cx="1512168" cy="1068494"/>
          </a:xfrm>
          <a:prstGeom prst="rect">
            <a:avLst/>
          </a:prstGeom>
          <a:noFill/>
        </p:spPr>
      </p:pic>
      <p:pic>
        <p:nvPicPr>
          <p:cNvPr id="18444" name="Picture 12" descr="C:\Users\pc\AppData\Local\Microsoft\Windows\Temporary Internet Files\Content.IE5\WN1M0QYQ\MC9000887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1484784"/>
            <a:ext cx="1522557" cy="1449328"/>
          </a:xfrm>
          <a:prstGeom prst="rect">
            <a:avLst/>
          </a:prstGeom>
          <a:noFill/>
        </p:spPr>
      </p:pic>
      <p:pic>
        <p:nvPicPr>
          <p:cNvPr id="18445" name="Picture 13" descr="C:\Users\pc\AppData\Local\Microsoft\Windows\Temporary Internet Files\Content.IE5\WN1M0QYQ\MC90044056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93065" y="3410597"/>
            <a:ext cx="1132218" cy="1172946"/>
          </a:xfrm>
          <a:prstGeom prst="rect">
            <a:avLst/>
          </a:prstGeom>
          <a:noFill/>
        </p:spPr>
      </p:pic>
      <p:pic>
        <p:nvPicPr>
          <p:cNvPr id="18449" name="Picture 17" descr="C:\Users\pc\AppData\Local\Microsoft\Windows\Temporary Internet Files\Content.IE5\INSX5T4D\MC9003380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3501008"/>
            <a:ext cx="1090482" cy="1277640"/>
          </a:xfrm>
          <a:prstGeom prst="rect">
            <a:avLst/>
          </a:prstGeom>
          <a:noFill/>
        </p:spPr>
      </p:pic>
      <p:pic>
        <p:nvPicPr>
          <p:cNvPr id="18450" name="Picture 18" descr="C:\Users\pc\AppData\Local\Microsoft\Windows\Temporary Internet Files\Content.IE5\INSX5T4D\MC90035886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7984" y="3429000"/>
            <a:ext cx="1812341" cy="1100938"/>
          </a:xfrm>
          <a:prstGeom prst="rect">
            <a:avLst/>
          </a:prstGeom>
          <a:noFill/>
        </p:spPr>
      </p:pic>
      <p:pic>
        <p:nvPicPr>
          <p:cNvPr id="18451" name="Picture 19" descr="C:\Users\pc\AppData\Local\Microsoft\Windows\Temporary Internet Files\Content.IE5\WN1M0QYQ\MC90029752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47764" y="1484784"/>
            <a:ext cx="1152128" cy="1222178"/>
          </a:xfrm>
          <a:prstGeom prst="rect">
            <a:avLst/>
          </a:prstGeom>
          <a:noFill/>
        </p:spPr>
      </p:pic>
      <p:pic>
        <p:nvPicPr>
          <p:cNvPr id="18452" name="Picture 20" descr="C:\Users\pc\AppData\Local\Microsoft\Windows\Temporary Internet Files\Content.IE5\INSX5T4D\MC90025074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27984" y="1484784"/>
            <a:ext cx="1512168" cy="1456462"/>
          </a:xfrm>
          <a:prstGeom prst="rect">
            <a:avLst/>
          </a:prstGeom>
          <a:noFill/>
        </p:spPr>
      </p:pic>
      <p:pic>
        <p:nvPicPr>
          <p:cNvPr id="18453" name="Picture 21" descr="C:\Users\pc\AppData\Local\Microsoft\Windows\Temporary Internet Files\Content.IE5\INSX5T4D\MC90033407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5343" y="5229200"/>
            <a:ext cx="1234498" cy="1155173"/>
          </a:xfrm>
          <a:prstGeom prst="rect">
            <a:avLst/>
          </a:prstGeom>
          <a:noFill/>
        </p:spPr>
      </p:pic>
      <p:pic>
        <p:nvPicPr>
          <p:cNvPr id="18458" name="Picture 26" descr="C:\Users\pc\AppData\Local\Microsoft\Windows\Temporary Internet Files\Content.IE5\TG7F9FRB\MM900283022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357754" y="5096859"/>
            <a:ext cx="1332148" cy="1332148"/>
          </a:xfrm>
          <a:prstGeom prst="rect">
            <a:avLst/>
          </a:prstGeom>
          <a:noFill/>
        </p:spPr>
      </p:pic>
      <p:pic>
        <p:nvPicPr>
          <p:cNvPr id="18462" name="Picture 30" descr="C:\Users\pc\AppData\Local\Microsoft\Windows\Temporary Internet Files\Content.IE5\WN1M0QYQ\MP900387560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804248" y="5229200"/>
            <a:ext cx="1728192" cy="1232777"/>
          </a:xfrm>
          <a:prstGeom prst="rect">
            <a:avLst/>
          </a:prstGeom>
          <a:noFill/>
        </p:spPr>
      </p:pic>
      <p:pic>
        <p:nvPicPr>
          <p:cNvPr id="3074" name="Picture 2" descr="C:\Users\Lenka\AppData\Local\Microsoft\Windows\Temporary Internet Files\Content.IE5\WGHBFR7D\MC90044189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252" y="5184808"/>
            <a:ext cx="1521073" cy="1277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2934112"/>
            <a:ext cx="1347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FF0000"/>
                </a:solidFill>
              </a:rPr>
              <a:t>Sie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läuft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15700" y="2736502"/>
            <a:ext cx="1816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FF0000"/>
                </a:solidFill>
              </a:rPr>
              <a:t>Sie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sprechen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84000" y="2855679"/>
            <a:ext cx="2951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Er </a:t>
            </a:r>
            <a:r>
              <a:rPr lang="cs-CZ" sz="2400" i="1" dirty="0" err="1" smtClean="0">
                <a:solidFill>
                  <a:srgbClr val="FF0000"/>
                </a:solidFill>
              </a:rPr>
              <a:t>wäscht</a:t>
            </a:r>
            <a:r>
              <a:rPr lang="cs-CZ" sz="2400" i="1" dirty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sich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Hände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35976" y="2855679"/>
            <a:ext cx="178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Er </a:t>
            </a:r>
            <a:r>
              <a:rPr lang="cs-CZ" sz="2400" i="1" dirty="0" err="1" smtClean="0">
                <a:solidFill>
                  <a:srgbClr val="FF0000"/>
                </a:solidFill>
              </a:rPr>
              <a:t>fährt</a:t>
            </a:r>
            <a:r>
              <a:rPr lang="cs-CZ" sz="2400" i="1" dirty="0" smtClean="0">
                <a:solidFill>
                  <a:srgbClr val="FF0000"/>
                </a:solidFill>
              </a:rPr>
              <a:t> Rad.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5343" y="4723143"/>
            <a:ext cx="1347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FF0000"/>
                </a:solidFill>
              </a:rPr>
              <a:t>Sie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liest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267744" y="4613856"/>
            <a:ext cx="16642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FF0000"/>
                </a:solidFill>
              </a:rPr>
              <a:t>Sie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schläft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93021" y="4648175"/>
            <a:ext cx="17791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Er </a:t>
            </a:r>
            <a:r>
              <a:rPr lang="cs-CZ" sz="2400" i="1" dirty="0" err="1" smtClean="0">
                <a:solidFill>
                  <a:srgbClr val="FF0000"/>
                </a:solidFill>
              </a:rPr>
              <a:t>sieht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fern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14738" y="4522986"/>
            <a:ext cx="1347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FF0000"/>
                </a:solidFill>
              </a:rPr>
              <a:t>Sie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isst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5343" y="6342766"/>
            <a:ext cx="1347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Er </a:t>
            </a:r>
            <a:r>
              <a:rPr lang="cs-CZ" sz="2400" i="1" dirty="0" err="1" smtClean="0">
                <a:solidFill>
                  <a:srgbClr val="FF0000"/>
                </a:solidFill>
              </a:rPr>
              <a:t>bäckt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451346" y="6342767"/>
            <a:ext cx="1347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Er </a:t>
            </a:r>
            <a:r>
              <a:rPr lang="cs-CZ" sz="2400" i="1" dirty="0" err="1" smtClean="0">
                <a:solidFill>
                  <a:srgbClr val="FF0000"/>
                </a:solidFill>
              </a:rPr>
              <a:t>trägt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893195" y="6342768"/>
            <a:ext cx="1347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Er </a:t>
            </a:r>
            <a:r>
              <a:rPr lang="cs-CZ" sz="2400" i="1" dirty="0" err="1" smtClean="0">
                <a:solidFill>
                  <a:srgbClr val="FF0000"/>
                </a:solidFill>
              </a:rPr>
              <a:t>fällt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48264" y="6342765"/>
            <a:ext cx="17650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rgbClr val="FF0000"/>
                </a:solidFill>
              </a:rPr>
              <a:t>Sie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treffen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  <a:endParaRPr lang="cs-CZ" sz="2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26399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Übersetzen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Petr </a:t>
            </a:r>
            <a:r>
              <a:rPr lang="cs-CZ" dirty="0"/>
              <a:t>spí v hotelu. ……………………………………</a:t>
            </a:r>
          </a:p>
          <a:p>
            <a:r>
              <a:rPr lang="cs-CZ" dirty="0"/>
              <a:t>Pomůžeš mi? ………………………………………</a:t>
            </a:r>
          </a:p>
          <a:p>
            <a:r>
              <a:rPr lang="cs-CZ" dirty="0"/>
              <a:t>On jí ……….…………………………………………</a:t>
            </a:r>
          </a:p>
          <a:p>
            <a:r>
              <a:rPr lang="cs-CZ" dirty="0"/>
              <a:t>Mluvíš německy? …………………………………</a:t>
            </a:r>
          </a:p>
          <a:p>
            <a:r>
              <a:rPr lang="cs-CZ" dirty="0"/>
              <a:t>Jedeš autem (s)? …………………………………</a:t>
            </a:r>
          </a:p>
          <a:p>
            <a:r>
              <a:rPr lang="cs-CZ" dirty="0"/>
              <a:t>Můj bratr běhá.  </a:t>
            </a:r>
            <a:r>
              <a:rPr lang="cs-CZ" dirty="0" smtClean="0"/>
              <a:t>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9149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Petr </a:t>
            </a:r>
            <a:r>
              <a:rPr lang="cs-CZ" dirty="0"/>
              <a:t>spí v hotelu. </a:t>
            </a:r>
            <a:r>
              <a:rPr lang="cs-CZ" i="1" dirty="0" smtClean="0">
                <a:solidFill>
                  <a:srgbClr val="FF0000"/>
                </a:solidFill>
              </a:rPr>
              <a:t>Peter </a:t>
            </a:r>
            <a:r>
              <a:rPr lang="cs-CZ" i="1" dirty="0" err="1" smtClean="0">
                <a:solidFill>
                  <a:srgbClr val="FF0000"/>
                </a:solidFill>
              </a:rPr>
              <a:t>schläft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im</a:t>
            </a:r>
            <a:r>
              <a:rPr lang="cs-CZ" i="1" dirty="0" smtClean="0">
                <a:solidFill>
                  <a:srgbClr val="FF0000"/>
                </a:solidFill>
              </a:rPr>
              <a:t> Hotel.</a:t>
            </a:r>
            <a:endParaRPr lang="cs-CZ" i="1" dirty="0">
              <a:solidFill>
                <a:srgbClr val="FF0000"/>
              </a:solidFill>
            </a:endParaRPr>
          </a:p>
          <a:p>
            <a:r>
              <a:rPr lang="cs-CZ" dirty="0"/>
              <a:t>Pomůžeš mi? </a:t>
            </a:r>
            <a:r>
              <a:rPr lang="cs-CZ" i="1" dirty="0" err="1" smtClean="0">
                <a:solidFill>
                  <a:srgbClr val="FF0000"/>
                </a:solidFill>
              </a:rPr>
              <a:t>Hilfst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du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mir</a:t>
            </a:r>
            <a:r>
              <a:rPr lang="cs-CZ" i="1" dirty="0" smtClean="0">
                <a:solidFill>
                  <a:srgbClr val="FF0000"/>
                </a:solidFill>
              </a:rPr>
              <a:t>?</a:t>
            </a:r>
            <a:endParaRPr lang="cs-CZ" i="1" dirty="0">
              <a:solidFill>
                <a:srgbClr val="FF0000"/>
              </a:solidFill>
            </a:endParaRPr>
          </a:p>
          <a:p>
            <a:r>
              <a:rPr lang="cs-CZ" dirty="0"/>
              <a:t>On </a:t>
            </a:r>
            <a:r>
              <a:rPr lang="cs-CZ" dirty="0" smtClean="0"/>
              <a:t>jí. </a:t>
            </a:r>
            <a:r>
              <a:rPr lang="cs-CZ" i="1" dirty="0" smtClean="0">
                <a:solidFill>
                  <a:srgbClr val="FF0000"/>
                </a:solidFill>
              </a:rPr>
              <a:t>Er </a:t>
            </a:r>
            <a:r>
              <a:rPr lang="cs-CZ" i="1" dirty="0" err="1" smtClean="0">
                <a:solidFill>
                  <a:srgbClr val="FF0000"/>
                </a:solidFill>
              </a:rPr>
              <a:t>isst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Mluvíš </a:t>
            </a:r>
            <a:r>
              <a:rPr lang="cs-CZ" dirty="0"/>
              <a:t>německy? </a:t>
            </a:r>
            <a:r>
              <a:rPr lang="cs-CZ" i="1" dirty="0" err="1" smtClean="0">
                <a:solidFill>
                  <a:srgbClr val="FF0000"/>
                </a:solidFill>
              </a:rPr>
              <a:t>Sprichst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du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Deutsch</a:t>
            </a:r>
            <a:r>
              <a:rPr lang="cs-CZ" i="1" dirty="0" smtClean="0">
                <a:solidFill>
                  <a:srgbClr val="FF0000"/>
                </a:solidFill>
              </a:rPr>
              <a:t>?</a:t>
            </a:r>
            <a:endParaRPr lang="cs-CZ" i="1" dirty="0">
              <a:solidFill>
                <a:srgbClr val="FF0000"/>
              </a:solidFill>
            </a:endParaRPr>
          </a:p>
          <a:p>
            <a:r>
              <a:rPr lang="cs-CZ" dirty="0"/>
              <a:t>Jedeš autem (s)? </a:t>
            </a:r>
            <a:r>
              <a:rPr lang="cs-CZ" i="1" dirty="0" err="1" smtClean="0">
                <a:solidFill>
                  <a:srgbClr val="FF0000"/>
                </a:solidFill>
              </a:rPr>
              <a:t>Färst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du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mit</a:t>
            </a:r>
            <a:r>
              <a:rPr lang="cs-CZ" i="1" dirty="0" smtClean="0">
                <a:solidFill>
                  <a:srgbClr val="FF0000"/>
                </a:solidFill>
              </a:rPr>
              <a:t> dem Auto?</a:t>
            </a:r>
            <a:endParaRPr lang="cs-CZ" i="1" dirty="0">
              <a:solidFill>
                <a:srgbClr val="FF0000"/>
              </a:solidFill>
            </a:endParaRPr>
          </a:p>
          <a:p>
            <a:r>
              <a:rPr lang="cs-CZ" dirty="0"/>
              <a:t>Můj bratr běhá.  </a:t>
            </a:r>
            <a:r>
              <a:rPr lang="cs-CZ" i="1" dirty="0" smtClean="0">
                <a:solidFill>
                  <a:srgbClr val="FF0000"/>
                </a:solidFill>
              </a:rPr>
              <a:t>Mein </a:t>
            </a:r>
            <a:r>
              <a:rPr lang="cs-CZ" i="1" dirty="0" err="1" smtClean="0">
                <a:solidFill>
                  <a:srgbClr val="FF0000"/>
                </a:solidFill>
              </a:rPr>
              <a:t>Bruder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läufst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20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MEJZLÍKOVÁ, Šárka. </a:t>
            </a:r>
            <a:r>
              <a:rPr lang="cs-CZ" i="1" dirty="0"/>
              <a:t>Němčina pro samouky a jazykové školy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978-80-7358-155-8.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18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DUSILOVÁ, Doris a kol. </a:t>
            </a:r>
            <a:r>
              <a:rPr lang="cs-CZ" i="1" dirty="0" err="1"/>
              <a:t>Sprechen</a:t>
            </a:r>
            <a:r>
              <a:rPr lang="cs-CZ" i="1" dirty="0"/>
              <a:t> </a:t>
            </a:r>
            <a:r>
              <a:rPr lang="cs-CZ" i="1" dirty="0" err="1"/>
              <a:t>Sie</a:t>
            </a:r>
            <a:r>
              <a:rPr lang="cs-CZ" i="1" dirty="0"/>
              <a:t> </a:t>
            </a:r>
            <a:r>
              <a:rPr lang="cs-CZ" i="1" dirty="0" err="1"/>
              <a:t>Deutsch</a:t>
            </a:r>
            <a:r>
              <a:rPr lang="cs-CZ" i="1" dirty="0"/>
              <a:t>? - 1. díl</a:t>
            </a:r>
            <a:r>
              <a:rPr lang="cs-CZ" dirty="0"/>
              <a:t>. Praha: Polyglot, 1996, ISBN 80-901988-3-X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mtClean="0"/>
              <a:t>kliparty – www.office.microsoft.com</a:t>
            </a:r>
            <a:r>
              <a:rPr lang="cs-CZ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174666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511</Words>
  <Application>Microsoft Office PowerPoint</Application>
  <PresentationFormat>Předvádění na obrazovce (4:3)</PresentationFormat>
  <Paragraphs>82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DIE KONJUGATION DER UNREGELMÄSSIGEN VERBEN</vt:lpstr>
      <vt:lpstr>Časování nepravidelných sloves</vt:lpstr>
      <vt:lpstr>1. typ: změna a – ä, au - äu</vt:lpstr>
      <vt:lpstr>2. typ: změna e – i, e - ie</vt:lpstr>
      <vt:lpstr>Doplňte tabulku</vt:lpstr>
      <vt:lpstr>Lösung (řešení)</vt:lpstr>
      <vt:lpstr>Doplňte správné tvary sloves</vt:lpstr>
      <vt:lpstr>Lösung (řešení)</vt:lpstr>
      <vt:lpstr>Jak se říká těmto aktivitám? Tvořte krátké věty.</vt:lpstr>
      <vt:lpstr>Lösung (řešení)</vt:lpstr>
      <vt:lpstr>Übersetzen Sie.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jitka</cp:lastModifiedBy>
  <cp:revision>20</cp:revision>
  <dcterms:created xsi:type="dcterms:W3CDTF">2013-10-14T17:08:39Z</dcterms:created>
  <dcterms:modified xsi:type="dcterms:W3CDTF">2014-10-11T18:33:58Z</dcterms:modified>
</cp:coreProperties>
</file>