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71" r:id="rId3"/>
    <p:sldId id="256" r:id="rId4"/>
    <p:sldId id="257" r:id="rId5"/>
    <p:sldId id="258" r:id="rId6"/>
    <p:sldId id="259" r:id="rId7"/>
    <p:sldId id="261" r:id="rId8"/>
    <p:sldId id="262" r:id="rId9"/>
    <p:sldId id="263" r:id="rId10"/>
    <p:sldId id="268" r:id="rId11"/>
    <p:sldId id="266" r:id="rId12"/>
    <p:sldId id="269" r:id="rId13"/>
    <p:sldId id="264" r:id="rId14"/>
    <p:sldId id="265" r:id="rId15"/>
    <p:sldId id="26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EEB2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FEEBD-3C32-40E9-8D57-594A1F71E073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15139-D1EC-4665-A5F9-CA144123A6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09251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FEEBD-3C32-40E9-8D57-594A1F71E073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15139-D1EC-4665-A5F9-CA144123A6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40286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FEEBD-3C32-40E9-8D57-594A1F71E073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15139-D1EC-4665-A5F9-CA144123A6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78113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FEEBD-3C32-40E9-8D57-594A1F71E073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15139-D1EC-4665-A5F9-CA144123A6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8648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FEEBD-3C32-40E9-8D57-594A1F71E073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15139-D1EC-4665-A5F9-CA144123A6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83772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FEEBD-3C32-40E9-8D57-594A1F71E073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15139-D1EC-4665-A5F9-CA144123A6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41877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FEEBD-3C32-40E9-8D57-594A1F71E073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15139-D1EC-4665-A5F9-CA144123A6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50439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FEEBD-3C32-40E9-8D57-594A1F71E073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15139-D1EC-4665-A5F9-CA144123A6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24261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FEEBD-3C32-40E9-8D57-594A1F71E073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15139-D1EC-4665-A5F9-CA144123A6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79673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FEEBD-3C32-40E9-8D57-594A1F71E073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15139-D1EC-4665-A5F9-CA144123A6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1426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FEEBD-3C32-40E9-8D57-594A1F71E073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15139-D1EC-4665-A5F9-CA144123A6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94177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AFEEBD-3C32-40E9-8D57-594A1F71E073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115139-D1EC-4665-A5F9-CA144123A6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9317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19250" y="404813"/>
            <a:ext cx="6008688" cy="1470025"/>
          </a:xfrm>
          <a:solidFill>
            <a:srgbClr val="FFFFFF"/>
          </a:solidFill>
        </p:spPr>
      </p:pic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648" y="2060575"/>
            <a:ext cx="6400800" cy="187325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STŘEDNÍ ODBORNÁ ŠKOLA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A STŘEDNÍ ODBORNÉ UČILIŠTĚ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MĚSTEC KRÁLOVÉ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 smtClean="0"/>
          </a:p>
        </p:txBody>
      </p:sp>
      <p:pic>
        <p:nvPicPr>
          <p:cNvPr id="5" name="Obrázek 4" descr="logo_plnobarevne_pozitivni_propagacni_predmety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293096"/>
            <a:ext cx="5224463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02505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395536" y="1628800"/>
            <a:ext cx="8229600" cy="5089525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sz="1800" b="1" dirty="0" smtClean="0"/>
              <a:t>Název projektu : </a:t>
            </a:r>
            <a:r>
              <a:rPr lang="cs-CZ" sz="1800" dirty="0" smtClean="0"/>
              <a:t>Rozvoj ICT ve výuce na střední škole</a:t>
            </a:r>
          </a:p>
          <a:p>
            <a:pPr>
              <a:buFontTx/>
              <a:buNone/>
            </a:pPr>
            <a:r>
              <a:rPr lang="cs-CZ" sz="1800" b="1" dirty="0" smtClean="0"/>
              <a:t>Registrační </a:t>
            </a:r>
            <a:r>
              <a:rPr lang="cs-CZ" sz="1800" b="1" dirty="0"/>
              <a:t>číslo </a:t>
            </a:r>
            <a:r>
              <a:rPr lang="cs-CZ" sz="1800" b="1" dirty="0" smtClean="0"/>
              <a:t>projektu: </a:t>
            </a:r>
            <a:r>
              <a:rPr lang="cs-CZ" sz="1800" dirty="0"/>
              <a:t>č</a:t>
            </a:r>
            <a:r>
              <a:rPr lang="cs-CZ" sz="1800" dirty="0" smtClean="0"/>
              <a:t>. projektu : CZ.1.07/1.5.00/34.0921</a:t>
            </a:r>
          </a:p>
          <a:p>
            <a:pPr>
              <a:buFontTx/>
              <a:buNone/>
            </a:pPr>
            <a:r>
              <a:rPr lang="cs-CZ" sz="1800" b="1" dirty="0" smtClean="0"/>
              <a:t>Název školy:  </a:t>
            </a:r>
            <a:r>
              <a:rPr lang="cs-CZ" sz="1800" dirty="0" smtClean="0"/>
              <a:t>Střední odborná škola a Střední odborné učiliště Městec Králové,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T. G. Masaryka 4</a:t>
            </a:r>
          </a:p>
          <a:p>
            <a:pPr>
              <a:buFontTx/>
              <a:buNone/>
            </a:pPr>
            <a:r>
              <a:rPr lang="cs-CZ" sz="1800" b="1" dirty="0" smtClean="0"/>
              <a:t>Kód dumu: </a:t>
            </a:r>
            <a:r>
              <a:rPr lang="cs-CZ" sz="1800" dirty="0" smtClean="0"/>
              <a:t>VY_32_INOVACE_ NJ_152</a:t>
            </a:r>
          </a:p>
          <a:p>
            <a:pPr>
              <a:buFontTx/>
              <a:buNone/>
            </a:pPr>
            <a:r>
              <a:rPr lang="cs-CZ" sz="1800" b="1" dirty="0" smtClean="0"/>
              <a:t>Tematická oblast:  </a:t>
            </a:r>
            <a:r>
              <a:rPr lang="cs-CZ" sz="1800" dirty="0"/>
              <a:t>Německá gramatika</a:t>
            </a:r>
          </a:p>
          <a:p>
            <a:pPr>
              <a:buFontTx/>
              <a:buNone/>
            </a:pPr>
            <a:r>
              <a:rPr lang="cs-CZ" sz="1800" b="1" smtClean="0"/>
              <a:t>Předmět</a:t>
            </a:r>
            <a:r>
              <a:rPr lang="cs-CZ" sz="1800" b="1" dirty="0" smtClean="0"/>
              <a:t>: </a:t>
            </a:r>
            <a:r>
              <a:rPr lang="cs-CZ" sz="1800" dirty="0" smtClean="0"/>
              <a:t>Německý jazyk</a:t>
            </a:r>
          </a:p>
          <a:p>
            <a:pPr>
              <a:buFontTx/>
              <a:buNone/>
            </a:pPr>
            <a:r>
              <a:rPr lang="cs-CZ" sz="1800" b="1" dirty="0" smtClean="0"/>
              <a:t>Ročník: </a:t>
            </a:r>
            <a:r>
              <a:rPr lang="cs-CZ" sz="1800" dirty="0"/>
              <a:t>3</a:t>
            </a:r>
            <a:r>
              <a:rPr lang="cs-CZ" sz="1800" dirty="0" smtClean="0"/>
              <a:t>. ročník </a:t>
            </a:r>
            <a:endParaRPr lang="cs-CZ" sz="1800" dirty="0" smtClean="0">
              <a:solidFill>
                <a:srgbClr val="00B0F0"/>
              </a:solidFill>
            </a:endParaRPr>
          </a:p>
          <a:p>
            <a:pPr>
              <a:buFontTx/>
              <a:buNone/>
            </a:pPr>
            <a:r>
              <a:rPr lang="cs-CZ" sz="1800" b="1" dirty="0" smtClean="0"/>
              <a:t>Datum tvorby:</a:t>
            </a:r>
            <a:r>
              <a:rPr lang="cs-CZ" sz="1800" dirty="0" smtClean="0">
                <a:solidFill>
                  <a:srgbClr val="00B0F0"/>
                </a:solidFill>
              </a:rPr>
              <a:t> </a:t>
            </a:r>
            <a:r>
              <a:rPr lang="cs-CZ" sz="1800" dirty="0" smtClean="0"/>
              <a:t>červenec </a:t>
            </a:r>
            <a:r>
              <a:rPr lang="cs-CZ" sz="1800" dirty="0" smtClean="0"/>
              <a:t>2013</a:t>
            </a:r>
          </a:p>
          <a:p>
            <a:pPr>
              <a:buFontTx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Materiál slouží k procvičování gramatiky:  Časování způsobových sloves a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slovesa </a:t>
            </a:r>
            <a:r>
              <a:rPr lang="cs-CZ" sz="1800" dirty="0" err="1" smtClean="0"/>
              <a:t>wissen</a:t>
            </a:r>
            <a:endParaRPr lang="cs-CZ" sz="1800" dirty="0" smtClean="0"/>
          </a:p>
          <a:p>
            <a:pPr>
              <a:buFontTx/>
              <a:buNone/>
            </a:pPr>
            <a:r>
              <a:rPr lang="cs-CZ" sz="1800" b="1" dirty="0" smtClean="0"/>
              <a:t>Metodický pokyn: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Prezentace je určena jako výklad do hodiny i jako materiál                                                                          </a:t>
            </a:r>
          </a:p>
          <a:p>
            <a:pPr>
              <a:buFontTx/>
              <a:buNone/>
            </a:pPr>
            <a:r>
              <a:rPr lang="cs-CZ" sz="1800" dirty="0">
                <a:ea typeface="Calibri" pitchFamily="34" charset="0"/>
                <a:cs typeface="Times New Roman" pitchFamily="18" charset="0"/>
              </a:rPr>
              <a:t>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                                 k samostudiu pracovního listu a písemné práce</a:t>
            </a:r>
            <a:endParaRPr lang="cs-CZ" sz="1800" dirty="0" smtClean="0"/>
          </a:p>
          <a:p>
            <a:endParaRPr lang="cs-CZ" sz="1800" dirty="0" smtClean="0"/>
          </a:p>
        </p:txBody>
      </p:sp>
      <p:pic>
        <p:nvPicPr>
          <p:cNvPr id="3075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488" y="96838"/>
            <a:ext cx="6843712" cy="137318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8366217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772817"/>
            <a:ext cx="7918648" cy="1827634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DIE KONJUGATION DER MODALVERBEN ND DES VERBS WISSEN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i="1" dirty="0" smtClean="0"/>
              <a:t>Časování způsobových sloves a slovesa </a:t>
            </a:r>
            <a:r>
              <a:rPr lang="cs-CZ" sz="3600" i="1" dirty="0" err="1" smtClean="0"/>
              <a:t>wissen</a:t>
            </a:r>
            <a:endParaRPr lang="cs-CZ" sz="3600" i="1" dirty="0"/>
          </a:p>
        </p:txBody>
      </p:sp>
    </p:spTree>
    <p:extLst>
      <p:ext uri="{BB962C8B-B14F-4D97-AF65-F5344CB8AC3E}">
        <p14:creationId xmlns:p14="http://schemas.microsoft.com/office/powerpoint/2010/main" val="22588023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Modalverben</a:t>
            </a:r>
            <a:r>
              <a:rPr lang="cs-CZ" b="1" dirty="0" smtClean="0"/>
              <a:t> </a:t>
            </a:r>
            <a:r>
              <a:rPr lang="cs-CZ" sz="3600" i="1" dirty="0" smtClean="0"/>
              <a:t>(způsobová slovesa)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stejně jako v češtině vyjadřují možnost, záměr, povinnost uskutečnit daný děj</a:t>
            </a:r>
          </a:p>
          <a:p>
            <a:r>
              <a:rPr lang="cs-CZ" dirty="0" smtClean="0"/>
              <a:t>většinou jsou doplněna dalším plnohodnotným slovesem, jehož infinitiv stojí vždy na konci věty</a:t>
            </a:r>
          </a:p>
          <a:p>
            <a:r>
              <a:rPr lang="cs-CZ" dirty="0" smtClean="0"/>
              <a:t>gramaticky se k této skupině řadí také plnovýznamové sloveso </a:t>
            </a:r>
            <a:r>
              <a:rPr lang="cs-CZ" dirty="0" err="1" smtClean="0"/>
              <a:t>wissen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54479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/>
              <a:t>Modalverben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 smtClean="0"/>
              <a:t>dürfen</a:t>
            </a:r>
            <a:r>
              <a:rPr lang="cs-CZ" b="1" dirty="0" smtClean="0"/>
              <a:t> </a:t>
            </a:r>
            <a:r>
              <a:rPr lang="cs-CZ" dirty="0" smtClean="0"/>
              <a:t>– smět</a:t>
            </a:r>
          </a:p>
          <a:p>
            <a:r>
              <a:rPr lang="cs-CZ" b="1" dirty="0" err="1" smtClean="0"/>
              <a:t>können</a:t>
            </a:r>
            <a:r>
              <a:rPr lang="cs-CZ" dirty="0" smtClean="0"/>
              <a:t> – moci, umět</a:t>
            </a:r>
          </a:p>
          <a:p>
            <a:r>
              <a:rPr lang="cs-CZ" b="1" dirty="0" err="1" smtClean="0"/>
              <a:t>mögen</a:t>
            </a:r>
            <a:r>
              <a:rPr lang="cs-CZ" dirty="0" smtClean="0"/>
              <a:t> – mít rád</a:t>
            </a:r>
          </a:p>
          <a:p>
            <a:r>
              <a:rPr lang="cs-CZ" b="1" dirty="0" err="1" smtClean="0"/>
              <a:t>müssen</a:t>
            </a:r>
            <a:r>
              <a:rPr lang="cs-CZ" dirty="0" smtClean="0"/>
              <a:t> – muset</a:t>
            </a:r>
          </a:p>
          <a:p>
            <a:r>
              <a:rPr lang="cs-CZ" b="1" dirty="0" err="1" smtClean="0"/>
              <a:t>sollen</a:t>
            </a:r>
            <a:r>
              <a:rPr lang="cs-CZ" dirty="0" smtClean="0"/>
              <a:t> – mít povinnost</a:t>
            </a:r>
          </a:p>
          <a:p>
            <a:r>
              <a:rPr lang="cs-CZ" b="1" dirty="0" err="1" smtClean="0"/>
              <a:t>wollen</a:t>
            </a:r>
            <a:r>
              <a:rPr lang="cs-CZ" b="1" dirty="0" smtClean="0"/>
              <a:t> </a:t>
            </a:r>
            <a:r>
              <a:rPr lang="cs-CZ" dirty="0" smtClean="0"/>
              <a:t>– chtít</a:t>
            </a:r>
          </a:p>
          <a:p>
            <a:r>
              <a:rPr lang="cs-CZ" b="1" dirty="0" err="1" smtClean="0"/>
              <a:t>wissen</a:t>
            </a:r>
            <a:r>
              <a:rPr lang="cs-CZ" dirty="0" smtClean="0"/>
              <a:t> - vědět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80152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Časování způsobových sloves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při časování dochází v jednotném čísle ke změně kmenové samohlásky (kromě </a:t>
            </a:r>
            <a:r>
              <a:rPr lang="cs-CZ" dirty="0" err="1" smtClean="0"/>
              <a:t>sollen</a:t>
            </a:r>
            <a:r>
              <a:rPr lang="cs-CZ" dirty="0" smtClean="0"/>
              <a:t>)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1. a 3. osoba jednotného čísla jsou shodné =&gt; obě jsou bez koncovky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v množném čísle se způsobová slovesa časují pravidelně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02989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43817" y="260648"/>
            <a:ext cx="2304256" cy="3108543"/>
          </a:xfrm>
          <a:prstGeom prst="rect">
            <a:avLst/>
          </a:prstGeom>
          <a:solidFill>
            <a:srgbClr val="CEEB21"/>
          </a:solidFill>
        </p:spPr>
        <p:txBody>
          <a:bodyPr wrap="square">
            <a:spAutoFit/>
          </a:bodyPr>
          <a:lstStyle/>
          <a:p>
            <a:r>
              <a:rPr lang="cs-CZ" sz="2800" b="1" dirty="0" err="1"/>
              <a:t>dürfen</a:t>
            </a:r>
            <a:r>
              <a:rPr lang="cs-CZ" sz="2800" b="1" dirty="0"/>
              <a:t> 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 err="1"/>
              <a:t>ich</a:t>
            </a:r>
            <a:r>
              <a:rPr lang="cs-CZ" sz="2800" dirty="0"/>
              <a:t> </a:t>
            </a:r>
            <a:r>
              <a:rPr lang="cs-CZ" sz="2800" dirty="0" err="1" smtClean="0"/>
              <a:t>darf</a:t>
            </a:r>
            <a:r>
              <a:rPr lang="cs-CZ" sz="2800" dirty="0" smtClean="0"/>
              <a:t>    </a:t>
            </a:r>
            <a:endParaRPr lang="cs-CZ" sz="2800" dirty="0"/>
          </a:p>
          <a:p>
            <a:r>
              <a:rPr lang="cs-CZ" sz="2800" dirty="0" err="1"/>
              <a:t>du</a:t>
            </a:r>
            <a:r>
              <a:rPr lang="cs-CZ" sz="2800" dirty="0"/>
              <a:t> </a:t>
            </a:r>
            <a:r>
              <a:rPr lang="cs-CZ" sz="2800" dirty="0" err="1" smtClean="0"/>
              <a:t>darfst</a:t>
            </a:r>
            <a:endParaRPr lang="cs-CZ" sz="2800" dirty="0" smtClean="0"/>
          </a:p>
          <a:p>
            <a:r>
              <a:rPr lang="cs-CZ" sz="2800" dirty="0" err="1" smtClean="0"/>
              <a:t>er</a:t>
            </a:r>
            <a:r>
              <a:rPr lang="cs-CZ" sz="2800" dirty="0" smtClean="0"/>
              <a:t> </a:t>
            </a:r>
            <a:r>
              <a:rPr lang="cs-CZ" sz="2800" dirty="0" err="1" smtClean="0"/>
              <a:t>darf</a:t>
            </a:r>
            <a:endParaRPr lang="cs-CZ" sz="2800" dirty="0"/>
          </a:p>
          <a:p>
            <a:r>
              <a:rPr lang="cs-CZ" sz="2800" dirty="0" err="1"/>
              <a:t>wir</a:t>
            </a:r>
            <a:r>
              <a:rPr lang="cs-CZ" sz="2800" dirty="0"/>
              <a:t> </a:t>
            </a:r>
            <a:r>
              <a:rPr lang="cs-CZ" sz="2800" dirty="0" err="1"/>
              <a:t>dürfen</a:t>
            </a:r>
            <a:endParaRPr lang="cs-CZ" sz="2800" dirty="0"/>
          </a:p>
          <a:p>
            <a:r>
              <a:rPr lang="cs-CZ" sz="2800" dirty="0" err="1"/>
              <a:t>ihr</a:t>
            </a:r>
            <a:r>
              <a:rPr lang="cs-CZ" sz="2800" dirty="0"/>
              <a:t> </a:t>
            </a:r>
            <a:r>
              <a:rPr lang="cs-CZ" sz="2800" dirty="0" err="1"/>
              <a:t>dürft</a:t>
            </a:r>
            <a:endParaRPr lang="cs-CZ" sz="2800" dirty="0"/>
          </a:p>
          <a:p>
            <a:r>
              <a:rPr lang="cs-CZ" sz="2800" dirty="0" err="1"/>
              <a:t>sie</a:t>
            </a:r>
            <a:r>
              <a:rPr lang="cs-CZ" sz="2800" dirty="0"/>
              <a:t> </a:t>
            </a:r>
            <a:r>
              <a:rPr lang="cs-CZ" sz="2800" dirty="0" err="1"/>
              <a:t>dürfen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3196952" y="274293"/>
            <a:ext cx="2228444" cy="3108543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800" b="1" dirty="0" err="1" smtClean="0"/>
              <a:t>können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 err="1"/>
              <a:t>ich</a:t>
            </a:r>
            <a:r>
              <a:rPr lang="cs-CZ" sz="2800" dirty="0"/>
              <a:t> </a:t>
            </a:r>
            <a:r>
              <a:rPr lang="cs-CZ" sz="2800" dirty="0" smtClean="0"/>
              <a:t>kann   </a:t>
            </a:r>
            <a:endParaRPr lang="cs-CZ" sz="2800" dirty="0"/>
          </a:p>
          <a:p>
            <a:r>
              <a:rPr lang="cs-CZ" sz="2800" dirty="0" err="1"/>
              <a:t>du</a:t>
            </a:r>
            <a:r>
              <a:rPr lang="cs-CZ" sz="2800" dirty="0"/>
              <a:t> </a:t>
            </a:r>
            <a:r>
              <a:rPr lang="cs-CZ" sz="2800" dirty="0" err="1" smtClean="0"/>
              <a:t>kannst</a:t>
            </a:r>
            <a:endParaRPr lang="cs-CZ" sz="2800" dirty="0" smtClean="0"/>
          </a:p>
          <a:p>
            <a:r>
              <a:rPr lang="cs-CZ" sz="2800" dirty="0" err="1" smtClean="0"/>
              <a:t>er</a:t>
            </a:r>
            <a:r>
              <a:rPr lang="cs-CZ" sz="2800" dirty="0" smtClean="0"/>
              <a:t> kann</a:t>
            </a:r>
            <a:endParaRPr lang="cs-CZ" sz="2800" dirty="0"/>
          </a:p>
          <a:p>
            <a:r>
              <a:rPr lang="cs-CZ" sz="2800" dirty="0" err="1"/>
              <a:t>wir</a:t>
            </a:r>
            <a:r>
              <a:rPr lang="cs-CZ" sz="2800" dirty="0"/>
              <a:t> </a:t>
            </a:r>
            <a:r>
              <a:rPr lang="cs-CZ" sz="2800" dirty="0" err="1" smtClean="0"/>
              <a:t>können</a:t>
            </a:r>
            <a:endParaRPr lang="cs-CZ" sz="2800" dirty="0"/>
          </a:p>
          <a:p>
            <a:r>
              <a:rPr lang="cs-CZ" sz="2800" dirty="0" err="1"/>
              <a:t>ihr</a:t>
            </a:r>
            <a:r>
              <a:rPr lang="cs-CZ" sz="2800" dirty="0"/>
              <a:t> </a:t>
            </a:r>
            <a:r>
              <a:rPr lang="cs-CZ" sz="2800" dirty="0" err="1" smtClean="0"/>
              <a:t>könnt</a:t>
            </a:r>
            <a:endParaRPr lang="cs-CZ" sz="2800" dirty="0"/>
          </a:p>
          <a:p>
            <a:r>
              <a:rPr lang="cs-CZ" sz="2800" dirty="0" err="1"/>
              <a:t>sie</a:t>
            </a:r>
            <a:r>
              <a:rPr lang="cs-CZ" sz="2800" dirty="0"/>
              <a:t> </a:t>
            </a:r>
            <a:r>
              <a:rPr lang="cs-CZ" sz="2800" dirty="0" err="1" smtClean="0"/>
              <a:t>können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6228184" y="260647"/>
            <a:ext cx="2156436" cy="3108543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s-CZ" sz="2800" b="1" dirty="0" err="1" smtClean="0"/>
              <a:t>mögen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 err="1"/>
              <a:t>ich</a:t>
            </a:r>
            <a:r>
              <a:rPr lang="cs-CZ" sz="2800" dirty="0"/>
              <a:t> </a:t>
            </a:r>
            <a:r>
              <a:rPr lang="cs-CZ" sz="2800" dirty="0" err="1" smtClean="0"/>
              <a:t>mag</a:t>
            </a:r>
            <a:r>
              <a:rPr lang="cs-CZ" sz="2800" dirty="0" smtClean="0"/>
              <a:t> </a:t>
            </a:r>
            <a:endParaRPr lang="cs-CZ" sz="2800" dirty="0"/>
          </a:p>
          <a:p>
            <a:r>
              <a:rPr lang="cs-CZ" sz="2800" dirty="0" err="1"/>
              <a:t>du</a:t>
            </a:r>
            <a:r>
              <a:rPr lang="cs-CZ" sz="2800" dirty="0"/>
              <a:t> </a:t>
            </a:r>
            <a:r>
              <a:rPr lang="cs-CZ" sz="2800" dirty="0" err="1" smtClean="0"/>
              <a:t>magst</a:t>
            </a:r>
            <a:endParaRPr lang="cs-CZ" sz="2800" dirty="0" smtClean="0"/>
          </a:p>
          <a:p>
            <a:r>
              <a:rPr lang="cs-CZ" sz="2800" dirty="0" err="1" smtClean="0"/>
              <a:t>er</a:t>
            </a:r>
            <a:r>
              <a:rPr lang="cs-CZ" sz="2800" dirty="0" smtClean="0"/>
              <a:t> </a:t>
            </a:r>
            <a:r>
              <a:rPr lang="cs-CZ" sz="2800" dirty="0" err="1" smtClean="0"/>
              <a:t>mag</a:t>
            </a:r>
            <a:endParaRPr lang="cs-CZ" sz="2800" dirty="0"/>
          </a:p>
          <a:p>
            <a:r>
              <a:rPr lang="cs-CZ" sz="2800" dirty="0" err="1"/>
              <a:t>wir</a:t>
            </a:r>
            <a:r>
              <a:rPr lang="cs-CZ" sz="2800" dirty="0"/>
              <a:t> </a:t>
            </a:r>
            <a:r>
              <a:rPr lang="cs-CZ" sz="2800" dirty="0" err="1" smtClean="0"/>
              <a:t>mögen</a:t>
            </a:r>
            <a:endParaRPr lang="cs-CZ" sz="2800" dirty="0"/>
          </a:p>
          <a:p>
            <a:r>
              <a:rPr lang="cs-CZ" sz="2800" dirty="0" err="1" smtClean="0"/>
              <a:t>ihr</a:t>
            </a:r>
            <a:r>
              <a:rPr lang="cs-CZ" sz="2800" dirty="0" smtClean="0"/>
              <a:t> </a:t>
            </a:r>
            <a:r>
              <a:rPr lang="cs-CZ" sz="2800" dirty="0" err="1" smtClean="0"/>
              <a:t>mögt</a:t>
            </a:r>
            <a:endParaRPr lang="cs-CZ" sz="2800" dirty="0"/>
          </a:p>
          <a:p>
            <a:r>
              <a:rPr lang="cs-CZ" sz="2800" dirty="0" err="1"/>
              <a:t>sie</a:t>
            </a:r>
            <a:r>
              <a:rPr lang="cs-CZ" sz="2800" dirty="0"/>
              <a:t> </a:t>
            </a:r>
            <a:r>
              <a:rPr lang="cs-CZ" sz="2800" dirty="0" err="1" smtClean="0"/>
              <a:t>mögen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467544" y="3605608"/>
            <a:ext cx="2156436" cy="3108543"/>
          </a:xfrm>
          <a:prstGeom prst="rect">
            <a:avLst/>
          </a:prstGeom>
          <a:solidFill>
            <a:srgbClr val="00B050"/>
          </a:solidFill>
        </p:spPr>
        <p:txBody>
          <a:bodyPr wrap="square">
            <a:spAutoFit/>
          </a:bodyPr>
          <a:lstStyle/>
          <a:p>
            <a:r>
              <a:rPr lang="cs-CZ" sz="2800" b="1" dirty="0" err="1" smtClean="0"/>
              <a:t>müssen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 err="1"/>
              <a:t>ich</a:t>
            </a:r>
            <a:r>
              <a:rPr lang="cs-CZ" sz="2800" dirty="0"/>
              <a:t> </a:t>
            </a:r>
            <a:r>
              <a:rPr lang="cs-CZ" sz="2800" dirty="0" err="1" smtClean="0"/>
              <a:t>muss</a:t>
            </a:r>
            <a:r>
              <a:rPr lang="cs-CZ" sz="2800" dirty="0" smtClean="0"/>
              <a:t>  </a:t>
            </a:r>
            <a:endParaRPr lang="cs-CZ" sz="2800" dirty="0"/>
          </a:p>
          <a:p>
            <a:r>
              <a:rPr lang="cs-CZ" sz="2800" dirty="0" err="1"/>
              <a:t>du</a:t>
            </a:r>
            <a:r>
              <a:rPr lang="cs-CZ" sz="2800" dirty="0"/>
              <a:t> </a:t>
            </a:r>
            <a:r>
              <a:rPr lang="cs-CZ" sz="2800" dirty="0" err="1" smtClean="0"/>
              <a:t>musst</a:t>
            </a:r>
            <a:endParaRPr lang="cs-CZ" sz="2800" dirty="0" smtClean="0"/>
          </a:p>
          <a:p>
            <a:r>
              <a:rPr lang="cs-CZ" sz="2800" dirty="0" err="1" smtClean="0"/>
              <a:t>er</a:t>
            </a:r>
            <a:r>
              <a:rPr lang="cs-CZ" sz="2800" dirty="0" smtClean="0"/>
              <a:t> </a:t>
            </a:r>
            <a:r>
              <a:rPr lang="cs-CZ" sz="2800" dirty="0" err="1" smtClean="0"/>
              <a:t>muss</a:t>
            </a:r>
            <a:endParaRPr lang="cs-CZ" sz="2800" dirty="0"/>
          </a:p>
          <a:p>
            <a:r>
              <a:rPr lang="cs-CZ" sz="2800" dirty="0" err="1"/>
              <a:t>wir</a:t>
            </a:r>
            <a:r>
              <a:rPr lang="cs-CZ" sz="2800" dirty="0"/>
              <a:t> </a:t>
            </a:r>
            <a:r>
              <a:rPr lang="cs-CZ" sz="2800" dirty="0" err="1" smtClean="0"/>
              <a:t>müssen</a:t>
            </a:r>
            <a:endParaRPr lang="cs-CZ" sz="2800" dirty="0"/>
          </a:p>
          <a:p>
            <a:r>
              <a:rPr lang="cs-CZ" sz="2800" dirty="0" err="1"/>
              <a:t>ihr</a:t>
            </a:r>
            <a:r>
              <a:rPr lang="cs-CZ" sz="2800" dirty="0"/>
              <a:t> </a:t>
            </a:r>
            <a:r>
              <a:rPr lang="cs-CZ" sz="2800" dirty="0" err="1" smtClean="0"/>
              <a:t>müsst</a:t>
            </a:r>
            <a:endParaRPr lang="cs-CZ" sz="2800" dirty="0"/>
          </a:p>
          <a:p>
            <a:r>
              <a:rPr lang="cs-CZ" sz="2800" dirty="0" err="1"/>
              <a:t>sie</a:t>
            </a:r>
            <a:r>
              <a:rPr lang="cs-CZ" sz="2800" dirty="0"/>
              <a:t> </a:t>
            </a:r>
            <a:r>
              <a:rPr lang="cs-CZ" sz="2800" dirty="0" err="1" smtClean="0"/>
              <a:t>müssen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3232956" y="3605608"/>
            <a:ext cx="2156436" cy="3108543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800" b="1" dirty="0" err="1" smtClean="0"/>
              <a:t>sollen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 err="1"/>
              <a:t>ich</a:t>
            </a:r>
            <a:r>
              <a:rPr lang="cs-CZ" sz="2800" dirty="0"/>
              <a:t> </a:t>
            </a:r>
            <a:r>
              <a:rPr lang="cs-CZ" sz="2800" dirty="0" smtClean="0"/>
              <a:t>soll  </a:t>
            </a:r>
            <a:endParaRPr lang="cs-CZ" sz="2800" dirty="0"/>
          </a:p>
          <a:p>
            <a:r>
              <a:rPr lang="cs-CZ" sz="2800" dirty="0" err="1"/>
              <a:t>du</a:t>
            </a:r>
            <a:r>
              <a:rPr lang="cs-CZ" sz="2800" dirty="0"/>
              <a:t> </a:t>
            </a:r>
            <a:r>
              <a:rPr lang="cs-CZ" sz="2800" dirty="0" err="1" smtClean="0"/>
              <a:t>sollst</a:t>
            </a:r>
            <a:endParaRPr lang="cs-CZ" sz="2800" dirty="0" smtClean="0"/>
          </a:p>
          <a:p>
            <a:r>
              <a:rPr lang="cs-CZ" sz="2800" dirty="0" err="1" smtClean="0"/>
              <a:t>er</a:t>
            </a:r>
            <a:r>
              <a:rPr lang="cs-CZ" sz="2800" dirty="0" smtClean="0"/>
              <a:t> soll</a:t>
            </a:r>
            <a:endParaRPr lang="cs-CZ" sz="2800" dirty="0"/>
          </a:p>
          <a:p>
            <a:r>
              <a:rPr lang="cs-CZ" sz="2800" dirty="0" err="1"/>
              <a:t>wir</a:t>
            </a:r>
            <a:r>
              <a:rPr lang="cs-CZ" sz="2800" dirty="0"/>
              <a:t> </a:t>
            </a:r>
            <a:r>
              <a:rPr lang="cs-CZ" sz="2800" dirty="0" err="1" smtClean="0"/>
              <a:t>sollen</a:t>
            </a:r>
            <a:endParaRPr lang="cs-CZ" sz="2800" dirty="0"/>
          </a:p>
          <a:p>
            <a:r>
              <a:rPr lang="cs-CZ" sz="2800" dirty="0" err="1"/>
              <a:t>ihr</a:t>
            </a:r>
            <a:r>
              <a:rPr lang="cs-CZ" sz="2800" dirty="0"/>
              <a:t> </a:t>
            </a:r>
            <a:r>
              <a:rPr lang="cs-CZ" sz="2800" dirty="0" err="1" smtClean="0"/>
              <a:t>sollt</a:t>
            </a:r>
            <a:endParaRPr lang="cs-CZ" sz="2800" dirty="0"/>
          </a:p>
          <a:p>
            <a:r>
              <a:rPr lang="cs-CZ" sz="2800" dirty="0" err="1"/>
              <a:t>sie</a:t>
            </a:r>
            <a:r>
              <a:rPr lang="cs-CZ" sz="2800" dirty="0"/>
              <a:t> </a:t>
            </a:r>
            <a:r>
              <a:rPr lang="cs-CZ" sz="2800" dirty="0" err="1" smtClean="0"/>
              <a:t>sollen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6241860" y="3585215"/>
            <a:ext cx="2156436" cy="3108543"/>
          </a:xfrm>
          <a:prstGeom prst="rect">
            <a:avLst/>
          </a:prstGeom>
          <a:solidFill>
            <a:srgbClr val="7030A0"/>
          </a:solidFill>
        </p:spPr>
        <p:txBody>
          <a:bodyPr wrap="square">
            <a:spAutoFit/>
          </a:bodyPr>
          <a:lstStyle/>
          <a:p>
            <a:r>
              <a:rPr lang="cs-CZ" sz="2800" b="1" dirty="0" err="1" smtClean="0"/>
              <a:t>wollen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 err="1"/>
              <a:t>ich</a:t>
            </a:r>
            <a:r>
              <a:rPr lang="cs-CZ" sz="2800" dirty="0"/>
              <a:t> </a:t>
            </a:r>
            <a:r>
              <a:rPr lang="cs-CZ" sz="2800" dirty="0" err="1" smtClean="0"/>
              <a:t>will</a:t>
            </a:r>
            <a:r>
              <a:rPr lang="cs-CZ" sz="2800" dirty="0" smtClean="0"/>
              <a:t>  </a:t>
            </a:r>
            <a:endParaRPr lang="cs-CZ" sz="2800" dirty="0"/>
          </a:p>
          <a:p>
            <a:r>
              <a:rPr lang="cs-CZ" sz="2800" dirty="0" err="1"/>
              <a:t>du</a:t>
            </a:r>
            <a:r>
              <a:rPr lang="cs-CZ" sz="2800" dirty="0"/>
              <a:t> </a:t>
            </a:r>
            <a:r>
              <a:rPr lang="cs-CZ" sz="2800" dirty="0" err="1" smtClean="0"/>
              <a:t>willst</a:t>
            </a:r>
            <a:endParaRPr lang="cs-CZ" sz="2800" dirty="0" smtClean="0"/>
          </a:p>
          <a:p>
            <a:r>
              <a:rPr lang="cs-CZ" sz="2800" dirty="0" err="1" smtClean="0"/>
              <a:t>er</a:t>
            </a:r>
            <a:r>
              <a:rPr lang="cs-CZ" sz="2800" dirty="0" smtClean="0"/>
              <a:t> </a:t>
            </a:r>
            <a:r>
              <a:rPr lang="cs-CZ" sz="2800" dirty="0" err="1" smtClean="0"/>
              <a:t>will</a:t>
            </a:r>
            <a:endParaRPr lang="cs-CZ" sz="2800" dirty="0"/>
          </a:p>
          <a:p>
            <a:r>
              <a:rPr lang="cs-CZ" sz="2800" dirty="0" err="1"/>
              <a:t>wir</a:t>
            </a:r>
            <a:r>
              <a:rPr lang="cs-CZ" sz="2800" dirty="0"/>
              <a:t> </a:t>
            </a:r>
            <a:r>
              <a:rPr lang="cs-CZ" sz="2800" dirty="0" err="1" smtClean="0"/>
              <a:t>wollen</a:t>
            </a:r>
            <a:endParaRPr lang="cs-CZ" sz="2800" dirty="0"/>
          </a:p>
          <a:p>
            <a:r>
              <a:rPr lang="cs-CZ" sz="2800" dirty="0" err="1"/>
              <a:t>ihr</a:t>
            </a:r>
            <a:r>
              <a:rPr lang="cs-CZ" sz="2800" dirty="0"/>
              <a:t> </a:t>
            </a:r>
            <a:r>
              <a:rPr lang="cs-CZ" sz="2800" dirty="0" err="1" smtClean="0"/>
              <a:t>wollt</a:t>
            </a:r>
            <a:endParaRPr lang="cs-CZ" sz="2800" dirty="0"/>
          </a:p>
          <a:p>
            <a:r>
              <a:rPr lang="cs-CZ" sz="2800" dirty="0" err="1"/>
              <a:t>sie</a:t>
            </a:r>
            <a:r>
              <a:rPr lang="cs-CZ" sz="2800" dirty="0"/>
              <a:t> </a:t>
            </a:r>
            <a:r>
              <a:rPr lang="cs-CZ" sz="2800" dirty="0" err="1" smtClean="0"/>
              <a:t>wollen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700545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419872" y="1916832"/>
            <a:ext cx="2232248" cy="3108543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wissen</a:t>
            </a:r>
            <a:endParaRPr lang="cs-CZ" sz="2800" b="1" dirty="0" smtClean="0"/>
          </a:p>
          <a:p>
            <a:r>
              <a:rPr lang="cs-CZ" sz="2800" dirty="0" err="1" smtClean="0"/>
              <a:t>ich</a:t>
            </a:r>
            <a:r>
              <a:rPr lang="cs-CZ" sz="2800" dirty="0" smtClean="0"/>
              <a:t> </a:t>
            </a:r>
            <a:r>
              <a:rPr lang="cs-CZ" sz="2800" dirty="0" err="1" smtClean="0"/>
              <a:t>wei</a:t>
            </a:r>
            <a:r>
              <a:rPr lang="el-GR" sz="2800" dirty="0" smtClean="0"/>
              <a:t>β</a:t>
            </a:r>
            <a:endParaRPr lang="cs-CZ" sz="2800" dirty="0" smtClean="0"/>
          </a:p>
          <a:p>
            <a:r>
              <a:rPr lang="cs-CZ" sz="2800" dirty="0" err="1" smtClean="0"/>
              <a:t>du</a:t>
            </a:r>
            <a:r>
              <a:rPr lang="cs-CZ" sz="2800" dirty="0" smtClean="0"/>
              <a:t> </a:t>
            </a:r>
            <a:r>
              <a:rPr lang="cs-CZ" sz="2800" dirty="0" err="1" smtClean="0"/>
              <a:t>wei</a:t>
            </a:r>
            <a:r>
              <a:rPr lang="el-GR" sz="2800" dirty="0" smtClean="0"/>
              <a:t>β</a:t>
            </a:r>
            <a:r>
              <a:rPr lang="cs-CZ" sz="2800" dirty="0" smtClean="0"/>
              <a:t>t</a:t>
            </a:r>
          </a:p>
          <a:p>
            <a:r>
              <a:rPr lang="cs-CZ" sz="2800" dirty="0" err="1" smtClean="0"/>
              <a:t>er</a:t>
            </a:r>
            <a:r>
              <a:rPr lang="cs-CZ" sz="2800" dirty="0" smtClean="0"/>
              <a:t> </a:t>
            </a:r>
            <a:r>
              <a:rPr lang="cs-CZ" sz="2800" dirty="0" err="1" smtClean="0"/>
              <a:t>wei</a:t>
            </a:r>
            <a:r>
              <a:rPr lang="el-GR" sz="2800" dirty="0" smtClean="0"/>
              <a:t>β</a:t>
            </a:r>
            <a:endParaRPr lang="cs-CZ" sz="2800" dirty="0" smtClean="0"/>
          </a:p>
          <a:p>
            <a:r>
              <a:rPr lang="cs-CZ" sz="2800" dirty="0" err="1" smtClean="0"/>
              <a:t>wir</a:t>
            </a:r>
            <a:r>
              <a:rPr lang="cs-CZ" sz="2800" dirty="0" smtClean="0"/>
              <a:t> </a:t>
            </a:r>
            <a:r>
              <a:rPr lang="cs-CZ" sz="2800" dirty="0" err="1" smtClean="0"/>
              <a:t>wissen</a:t>
            </a:r>
            <a:endParaRPr lang="cs-CZ" sz="2800" dirty="0" smtClean="0"/>
          </a:p>
          <a:p>
            <a:r>
              <a:rPr lang="cs-CZ" sz="2800" dirty="0" err="1"/>
              <a:t>i</a:t>
            </a:r>
            <a:r>
              <a:rPr lang="cs-CZ" sz="2800" dirty="0" err="1" smtClean="0"/>
              <a:t>hr</a:t>
            </a:r>
            <a:r>
              <a:rPr lang="cs-CZ" sz="2800" dirty="0" smtClean="0"/>
              <a:t> </a:t>
            </a:r>
            <a:r>
              <a:rPr lang="cs-CZ" sz="2800" dirty="0" err="1" smtClean="0"/>
              <a:t>wisst</a:t>
            </a:r>
            <a:endParaRPr lang="cs-CZ" sz="2800" dirty="0" smtClean="0"/>
          </a:p>
          <a:p>
            <a:r>
              <a:rPr lang="cs-CZ" sz="2800" dirty="0" err="1" smtClean="0"/>
              <a:t>sie</a:t>
            </a:r>
            <a:r>
              <a:rPr lang="cs-CZ" sz="2800" dirty="0" smtClean="0"/>
              <a:t> </a:t>
            </a:r>
            <a:r>
              <a:rPr lang="cs-CZ" sz="2800" dirty="0" err="1" smtClean="0"/>
              <a:t>wissen</a:t>
            </a: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39204479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Uveďte daná slovesa ve správném tvaru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just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err="1" smtClean="0"/>
              <a:t>Ihr</a:t>
            </a:r>
            <a:r>
              <a:rPr lang="cs-CZ" dirty="0"/>
              <a:t> </a:t>
            </a:r>
            <a:r>
              <a:rPr lang="cs-CZ" dirty="0" smtClean="0">
                <a:solidFill>
                  <a:srgbClr val="FF0000"/>
                </a:solidFill>
              </a:rPr>
              <a:t>(</a:t>
            </a:r>
            <a:r>
              <a:rPr lang="cs-CZ" dirty="0" err="1" smtClean="0">
                <a:solidFill>
                  <a:srgbClr val="FF0000"/>
                </a:solidFill>
              </a:rPr>
              <a:t>sollen</a:t>
            </a:r>
            <a:r>
              <a:rPr lang="cs-CZ" dirty="0" smtClean="0">
                <a:solidFill>
                  <a:srgbClr val="FF0000"/>
                </a:solidFill>
              </a:rPr>
              <a:t>) </a:t>
            </a:r>
            <a:r>
              <a:rPr lang="cs-CZ" dirty="0" err="1" smtClean="0"/>
              <a:t>noch</a:t>
            </a:r>
            <a:r>
              <a:rPr lang="cs-CZ" dirty="0" smtClean="0"/>
              <a:t> </a:t>
            </a:r>
            <a:r>
              <a:rPr lang="cs-CZ" dirty="0" err="1" smtClean="0"/>
              <a:t>lernen</a:t>
            </a:r>
            <a:r>
              <a:rPr lang="cs-CZ" dirty="0" smtClean="0"/>
              <a:t>. </a:t>
            </a:r>
            <a:r>
              <a:rPr lang="cs-CZ" dirty="0" err="1" smtClean="0"/>
              <a:t>Warum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(</a:t>
            </a:r>
            <a:r>
              <a:rPr lang="cs-CZ" dirty="0" err="1" smtClean="0">
                <a:solidFill>
                  <a:srgbClr val="FF0000"/>
                </a:solidFill>
              </a:rPr>
              <a:t>wollen</a:t>
            </a:r>
            <a:r>
              <a:rPr lang="cs-CZ" dirty="0" smtClean="0">
                <a:solidFill>
                  <a:srgbClr val="FF0000"/>
                </a:solidFill>
              </a:rPr>
              <a:t>)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err="1" smtClean="0"/>
              <a:t>antworten</a:t>
            </a:r>
            <a:r>
              <a:rPr lang="cs-CZ" dirty="0" smtClean="0"/>
              <a:t>? Er </a:t>
            </a:r>
            <a:r>
              <a:rPr lang="cs-CZ" dirty="0" smtClean="0">
                <a:solidFill>
                  <a:srgbClr val="FF0000"/>
                </a:solidFill>
              </a:rPr>
              <a:t>(</a:t>
            </a:r>
            <a:r>
              <a:rPr lang="cs-CZ" dirty="0" err="1" smtClean="0">
                <a:solidFill>
                  <a:srgbClr val="FF0000"/>
                </a:solidFill>
              </a:rPr>
              <a:t>können</a:t>
            </a:r>
            <a:r>
              <a:rPr lang="cs-CZ" dirty="0" smtClean="0">
                <a:solidFill>
                  <a:srgbClr val="FF0000"/>
                </a:solidFill>
              </a:rPr>
              <a:t>) </a:t>
            </a:r>
            <a:r>
              <a:rPr lang="cs-CZ" dirty="0" err="1" smtClean="0"/>
              <a:t>uns</a:t>
            </a:r>
            <a:r>
              <a:rPr lang="cs-CZ" dirty="0" smtClean="0"/>
              <a:t> </a:t>
            </a:r>
            <a:r>
              <a:rPr lang="cs-CZ" dirty="0" err="1" smtClean="0"/>
              <a:t>heute</a:t>
            </a:r>
            <a:r>
              <a:rPr lang="cs-CZ" dirty="0" smtClean="0"/>
              <a:t> </a:t>
            </a:r>
            <a:r>
              <a:rPr lang="cs-CZ" dirty="0" err="1" smtClean="0"/>
              <a:t>besuchen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(</a:t>
            </a:r>
            <a:r>
              <a:rPr lang="cs-CZ" dirty="0" err="1" smtClean="0">
                <a:solidFill>
                  <a:srgbClr val="FF0000"/>
                </a:solidFill>
              </a:rPr>
              <a:t>Dürfen</a:t>
            </a:r>
            <a:r>
              <a:rPr lang="cs-CZ" dirty="0" smtClean="0">
                <a:solidFill>
                  <a:srgbClr val="FF0000"/>
                </a:solidFill>
              </a:rPr>
              <a:t>)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etwas</a:t>
            </a:r>
            <a:r>
              <a:rPr lang="cs-CZ" dirty="0" smtClean="0"/>
              <a:t> </a:t>
            </a:r>
            <a:r>
              <a:rPr lang="cs-CZ" dirty="0" err="1" smtClean="0"/>
              <a:t>fragen</a:t>
            </a:r>
            <a:r>
              <a:rPr lang="cs-CZ" dirty="0" smtClean="0"/>
              <a:t>? </a:t>
            </a:r>
            <a:r>
              <a:rPr lang="cs-CZ" dirty="0" smtClean="0">
                <a:solidFill>
                  <a:srgbClr val="FF0000"/>
                </a:solidFill>
              </a:rPr>
              <a:t>(</a:t>
            </a:r>
            <a:r>
              <a:rPr lang="cs-CZ" dirty="0" err="1" smtClean="0">
                <a:solidFill>
                  <a:srgbClr val="FF0000"/>
                </a:solidFill>
              </a:rPr>
              <a:t>Mögen</a:t>
            </a:r>
            <a:r>
              <a:rPr lang="cs-CZ" dirty="0" smtClean="0">
                <a:solidFill>
                  <a:srgbClr val="FF0000"/>
                </a:solidFill>
              </a:rPr>
              <a:t>)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Bier</a:t>
            </a:r>
            <a:r>
              <a:rPr lang="cs-CZ" dirty="0" smtClean="0"/>
              <a:t>?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(</a:t>
            </a:r>
            <a:r>
              <a:rPr lang="cs-CZ" dirty="0" err="1" smtClean="0">
                <a:solidFill>
                  <a:srgbClr val="FF0000"/>
                </a:solidFill>
              </a:rPr>
              <a:t>können</a:t>
            </a:r>
            <a:r>
              <a:rPr lang="cs-CZ" dirty="0" smtClean="0">
                <a:solidFill>
                  <a:srgbClr val="FF0000"/>
                </a:solidFill>
              </a:rPr>
              <a:t>) </a:t>
            </a:r>
            <a:r>
              <a:rPr lang="cs-CZ" dirty="0" err="1" smtClean="0"/>
              <a:t>bestellen</a:t>
            </a:r>
            <a:r>
              <a:rPr lang="cs-CZ" dirty="0" smtClean="0"/>
              <a:t>. 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(</a:t>
            </a:r>
            <a:r>
              <a:rPr lang="cs-CZ" dirty="0" err="1" smtClean="0">
                <a:solidFill>
                  <a:srgbClr val="FF0000"/>
                </a:solidFill>
              </a:rPr>
              <a:t>müssen</a:t>
            </a:r>
            <a:r>
              <a:rPr lang="cs-CZ" dirty="0" smtClean="0">
                <a:solidFill>
                  <a:srgbClr val="FF0000"/>
                </a:solidFill>
              </a:rPr>
              <a:t>) </a:t>
            </a:r>
            <a:r>
              <a:rPr lang="cs-CZ" dirty="0" err="1" smtClean="0"/>
              <a:t>wieder</a:t>
            </a:r>
            <a:r>
              <a:rPr lang="cs-CZ" dirty="0" smtClean="0"/>
              <a:t> </a:t>
            </a:r>
            <a:r>
              <a:rPr lang="cs-CZ" dirty="0" err="1" smtClean="0"/>
              <a:t>kommen</a:t>
            </a:r>
            <a:r>
              <a:rPr lang="cs-CZ" dirty="0" smtClean="0"/>
              <a:t>.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(</a:t>
            </a:r>
            <a:r>
              <a:rPr lang="cs-CZ" dirty="0" err="1" smtClean="0">
                <a:solidFill>
                  <a:srgbClr val="FF0000"/>
                </a:solidFill>
              </a:rPr>
              <a:t>wissen</a:t>
            </a:r>
            <a:r>
              <a:rPr lang="cs-CZ" dirty="0" smtClean="0">
                <a:solidFill>
                  <a:srgbClr val="FF0000"/>
                </a:solidFill>
              </a:rPr>
              <a:t>) </a:t>
            </a:r>
            <a:r>
              <a:rPr lang="cs-CZ" dirty="0" smtClean="0"/>
              <a:t>es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err="1" smtClean="0"/>
              <a:t>sicher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(</a:t>
            </a:r>
            <a:r>
              <a:rPr lang="cs-CZ" dirty="0" err="1" smtClean="0">
                <a:solidFill>
                  <a:srgbClr val="FF0000"/>
                </a:solidFill>
              </a:rPr>
              <a:t>Dürfen</a:t>
            </a:r>
            <a:r>
              <a:rPr lang="cs-CZ" dirty="0" smtClean="0">
                <a:solidFill>
                  <a:srgbClr val="FF0000"/>
                </a:solidFill>
              </a:rPr>
              <a:t>) </a:t>
            </a:r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Kaffee</a:t>
            </a:r>
            <a:r>
              <a:rPr lang="cs-CZ" dirty="0" smtClean="0"/>
              <a:t> </a:t>
            </a:r>
            <a:r>
              <a:rPr lang="cs-CZ" dirty="0" err="1" smtClean="0"/>
              <a:t>trinken</a:t>
            </a:r>
            <a:r>
              <a:rPr lang="cs-CZ" dirty="0" smtClean="0"/>
              <a:t>?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(</a:t>
            </a:r>
            <a:r>
              <a:rPr lang="cs-CZ" dirty="0" err="1" smtClean="0">
                <a:solidFill>
                  <a:srgbClr val="FF0000"/>
                </a:solidFill>
              </a:rPr>
              <a:t>sollen</a:t>
            </a:r>
            <a:r>
              <a:rPr lang="cs-CZ" dirty="0" smtClean="0">
                <a:solidFill>
                  <a:srgbClr val="FF0000"/>
                </a:solidFill>
              </a:rPr>
              <a:t>) </a:t>
            </a:r>
            <a:r>
              <a:rPr lang="cs-CZ" dirty="0" err="1" smtClean="0"/>
              <a:t>noch</a:t>
            </a:r>
            <a:r>
              <a:rPr lang="cs-CZ" dirty="0" smtClean="0"/>
              <a:t> </a:t>
            </a:r>
            <a:r>
              <a:rPr lang="cs-CZ" dirty="0" err="1" smtClean="0"/>
              <a:t>aufräumen</a:t>
            </a:r>
            <a:r>
              <a:rPr lang="cs-CZ" dirty="0" smtClean="0"/>
              <a:t>. Er </a:t>
            </a:r>
            <a:r>
              <a:rPr lang="cs-CZ" dirty="0" smtClean="0">
                <a:solidFill>
                  <a:srgbClr val="FF0000"/>
                </a:solidFill>
              </a:rPr>
              <a:t>(</a:t>
            </a:r>
            <a:r>
              <a:rPr lang="cs-CZ" dirty="0" err="1" smtClean="0">
                <a:solidFill>
                  <a:srgbClr val="FF0000"/>
                </a:solidFill>
              </a:rPr>
              <a:t>wollen</a:t>
            </a:r>
            <a:r>
              <a:rPr lang="cs-CZ" dirty="0" smtClean="0">
                <a:solidFill>
                  <a:srgbClr val="FF0000"/>
                </a:solidFill>
              </a:rPr>
              <a:t>) </a:t>
            </a:r>
            <a:r>
              <a:rPr lang="cs-CZ" dirty="0" err="1" smtClean="0"/>
              <a:t>mir</a:t>
            </a:r>
            <a:r>
              <a:rPr lang="cs-CZ" dirty="0" smtClean="0"/>
              <a:t> </a:t>
            </a:r>
            <a:r>
              <a:rPr lang="cs-CZ" dirty="0" err="1" smtClean="0"/>
              <a:t>seine</a:t>
            </a:r>
            <a:r>
              <a:rPr lang="cs-CZ" dirty="0" smtClean="0"/>
              <a:t> </a:t>
            </a:r>
            <a:r>
              <a:rPr lang="cs-CZ" dirty="0" err="1" smtClean="0"/>
              <a:t>Wohnung</a:t>
            </a:r>
            <a:r>
              <a:rPr lang="cs-CZ" dirty="0" smtClean="0"/>
              <a:t> </a:t>
            </a:r>
            <a:r>
              <a:rPr lang="cs-CZ" dirty="0" err="1" smtClean="0"/>
              <a:t>zeigen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(</a:t>
            </a:r>
            <a:r>
              <a:rPr lang="cs-CZ" dirty="0" err="1" smtClean="0">
                <a:solidFill>
                  <a:srgbClr val="FF0000"/>
                </a:solidFill>
              </a:rPr>
              <a:t>Wissen</a:t>
            </a:r>
            <a:r>
              <a:rPr lang="cs-CZ" dirty="0" smtClean="0">
                <a:solidFill>
                  <a:srgbClr val="FF0000"/>
                </a:solidFill>
              </a:rPr>
              <a:t>) </a:t>
            </a:r>
            <a:r>
              <a:rPr lang="cs-CZ" dirty="0" err="1" smtClean="0"/>
              <a:t>ihr</a:t>
            </a:r>
            <a:r>
              <a:rPr lang="cs-CZ" dirty="0" smtClean="0"/>
              <a:t> es </a:t>
            </a:r>
            <a:r>
              <a:rPr lang="cs-CZ" dirty="0" err="1" smtClean="0"/>
              <a:t>schon</a:t>
            </a:r>
            <a:r>
              <a:rPr lang="cs-CZ" dirty="0" smtClean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7779502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/>
              <a:t>Lösung</a:t>
            </a:r>
            <a:r>
              <a:rPr lang="cs-CZ" b="1" dirty="0" smtClean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just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soll</a:t>
            </a:r>
            <a:r>
              <a:rPr lang="cs-CZ" dirty="0" err="1">
                <a:solidFill>
                  <a:srgbClr val="FF0000"/>
                </a:solidFill>
              </a:rPr>
              <a:t>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noch</a:t>
            </a:r>
            <a:r>
              <a:rPr lang="cs-CZ" dirty="0" smtClean="0"/>
              <a:t> </a:t>
            </a:r>
            <a:r>
              <a:rPr lang="cs-CZ" dirty="0" err="1" smtClean="0"/>
              <a:t>lernen</a:t>
            </a:r>
            <a:r>
              <a:rPr lang="cs-CZ" dirty="0" smtClean="0"/>
              <a:t>. </a:t>
            </a:r>
            <a:r>
              <a:rPr lang="cs-CZ" dirty="0" err="1" smtClean="0"/>
              <a:t>Warum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willst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err="1" smtClean="0"/>
              <a:t>antworten</a:t>
            </a:r>
            <a:r>
              <a:rPr lang="cs-CZ" dirty="0" smtClean="0"/>
              <a:t>? Er </a:t>
            </a:r>
            <a:r>
              <a:rPr lang="cs-CZ" dirty="0" smtClean="0">
                <a:solidFill>
                  <a:srgbClr val="FF0000"/>
                </a:solidFill>
              </a:rPr>
              <a:t>kann </a:t>
            </a:r>
            <a:r>
              <a:rPr lang="cs-CZ" dirty="0" err="1" smtClean="0"/>
              <a:t>uns</a:t>
            </a:r>
            <a:r>
              <a:rPr lang="cs-CZ" dirty="0" smtClean="0"/>
              <a:t> </a:t>
            </a:r>
            <a:r>
              <a:rPr lang="cs-CZ" dirty="0" err="1" smtClean="0"/>
              <a:t>heute</a:t>
            </a:r>
            <a:r>
              <a:rPr lang="cs-CZ" dirty="0" smtClean="0"/>
              <a:t> </a:t>
            </a:r>
            <a:r>
              <a:rPr lang="cs-CZ" dirty="0" err="1" smtClean="0"/>
              <a:t>besuchen</a:t>
            </a:r>
            <a:r>
              <a:rPr lang="cs-CZ" dirty="0" smtClean="0"/>
              <a:t>. </a:t>
            </a:r>
            <a:r>
              <a:rPr lang="cs-CZ" dirty="0" err="1" smtClean="0">
                <a:solidFill>
                  <a:srgbClr val="FF0000"/>
                </a:solidFill>
              </a:rPr>
              <a:t>Dürfen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etwas</a:t>
            </a:r>
            <a:r>
              <a:rPr lang="cs-CZ" dirty="0" smtClean="0"/>
              <a:t> </a:t>
            </a:r>
            <a:r>
              <a:rPr lang="cs-CZ" dirty="0" err="1" smtClean="0"/>
              <a:t>fragen</a:t>
            </a:r>
            <a:r>
              <a:rPr lang="cs-CZ" dirty="0" smtClean="0"/>
              <a:t>? </a:t>
            </a:r>
            <a:r>
              <a:rPr lang="cs-CZ" dirty="0" err="1" smtClean="0">
                <a:solidFill>
                  <a:srgbClr val="FF0000"/>
                </a:solidFill>
              </a:rPr>
              <a:t>Mögen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Bier</a:t>
            </a:r>
            <a:r>
              <a:rPr lang="cs-CZ" dirty="0" smtClean="0"/>
              <a:t>?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können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bestellen</a:t>
            </a:r>
            <a:r>
              <a:rPr lang="cs-CZ" dirty="0" smtClean="0"/>
              <a:t>. 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müsst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wieder</a:t>
            </a:r>
            <a:r>
              <a:rPr lang="cs-CZ" dirty="0" smtClean="0"/>
              <a:t> </a:t>
            </a:r>
            <a:r>
              <a:rPr lang="cs-CZ" dirty="0" err="1" smtClean="0"/>
              <a:t>kommen</a:t>
            </a:r>
            <a:r>
              <a:rPr lang="cs-CZ" dirty="0" smtClean="0"/>
              <a:t>.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wei</a:t>
            </a:r>
            <a:r>
              <a:rPr lang="el-GR" dirty="0" smtClean="0">
                <a:solidFill>
                  <a:srgbClr val="FF0000"/>
                </a:solidFill>
              </a:rPr>
              <a:t>β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es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err="1" smtClean="0"/>
              <a:t>sicher</a:t>
            </a:r>
            <a:r>
              <a:rPr lang="cs-CZ" dirty="0" smtClean="0"/>
              <a:t>. </a:t>
            </a:r>
            <a:r>
              <a:rPr lang="cs-CZ" dirty="0" err="1" smtClean="0">
                <a:solidFill>
                  <a:srgbClr val="FF0000"/>
                </a:solidFill>
              </a:rPr>
              <a:t>Darf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Kaffee</a:t>
            </a:r>
            <a:r>
              <a:rPr lang="cs-CZ" dirty="0" smtClean="0"/>
              <a:t> </a:t>
            </a:r>
            <a:r>
              <a:rPr lang="cs-CZ" dirty="0" err="1" smtClean="0"/>
              <a:t>trinken</a:t>
            </a:r>
            <a:r>
              <a:rPr lang="cs-CZ" dirty="0" smtClean="0"/>
              <a:t>?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sollst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noch</a:t>
            </a:r>
            <a:r>
              <a:rPr lang="cs-CZ" dirty="0" smtClean="0"/>
              <a:t> </a:t>
            </a:r>
            <a:r>
              <a:rPr lang="cs-CZ" dirty="0" err="1" smtClean="0"/>
              <a:t>aufräumen</a:t>
            </a:r>
            <a:r>
              <a:rPr lang="cs-CZ" dirty="0" smtClean="0"/>
              <a:t>. Er </a:t>
            </a:r>
            <a:r>
              <a:rPr lang="cs-CZ" dirty="0" err="1" smtClean="0">
                <a:solidFill>
                  <a:srgbClr val="FF0000"/>
                </a:solidFill>
              </a:rPr>
              <a:t>will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mir</a:t>
            </a:r>
            <a:r>
              <a:rPr lang="cs-CZ" dirty="0" smtClean="0"/>
              <a:t> </a:t>
            </a:r>
            <a:r>
              <a:rPr lang="cs-CZ" dirty="0" err="1" smtClean="0"/>
              <a:t>seine</a:t>
            </a:r>
            <a:r>
              <a:rPr lang="cs-CZ" dirty="0" smtClean="0"/>
              <a:t> </a:t>
            </a:r>
            <a:r>
              <a:rPr lang="cs-CZ" dirty="0" err="1" smtClean="0"/>
              <a:t>Wohnung</a:t>
            </a:r>
            <a:r>
              <a:rPr lang="cs-CZ" dirty="0" smtClean="0"/>
              <a:t> </a:t>
            </a:r>
            <a:r>
              <a:rPr lang="cs-CZ" dirty="0" err="1" smtClean="0"/>
              <a:t>zeigen</a:t>
            </a:r>
            <a:r>
              <a:rPr lang="cs-CZ" dirty="0" smtClean="0"/>
              <a:t>. </a:t>
            </a:r>
            <a:r>
              <a:rPr lang="cs-CZ" dirty="0" err="1" smtClean="0">
                <a:solidFill>
                  <a:srgbClr val="FF0000"/>
                </a:solidFill>
              </a:rPr>
              <a:t>Wisst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ihr</a:t>
            </a:r>
            <a:r>
              <a:rPr lang="cs-CZ" dirty="0" smtClean="0"/>
              <a:t> es </a:t>
            </a:r>
            <a:r>
              <a:rPr lang="cs-CZ" dirty="0" err="1" smtClean="0"/>
              <a:t>schon</a:t>
            </a:r>
            <a:r>
              <a:rPr lang="cs-CZ" dirty="0" smtClean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3006385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/>
              <a:t>Přeložte a doplňte do vět způsobová slovesa a sloveso </a:t>
            </a:r>
            <a:r>
              <a:rPr lang="cs-CZ" sz="3600" b="1" dirty="0" err="1" smtClean="0"/>
              <a:t>wissen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84784"/>
            <a:ext cx="8784976" cy="4968552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600" dirty="0" err="1" smtClean="0"/>
              <a:t>Was</a:t>
            </a:r>
            <a:r>
              <a:rPr lang="cs-CZ" sz="2600" dirty="0" smtClean="0"/>
              <a:t> </a:t>
            </a:r>
            <a:r>
              <a:rPr lang="cs-CZ" sz="2600" dirty="0" err="1" smtClean="0"/>
              <a:t>alles</a:t>
            </a:r>
            <a:r>
              <a:rPr lang="cs-CZ" sz="2600" dirty="0" smtClean="0"/>
              <a:t> (mít povinnost) ……………… </a:t>
            </a:r>
            <a:r>
              <a:rPr lang="cs-CZ" sz="2600" dirty="0" err="1" smtClean="0"/>
              <a:t>Sie</a:t>
            </a:r>
            <a:r>
              <a:rPr lang="cs-CZ" sz="2600" dirty="0" smtClean="0"/>
              <a:t> </a:t>
            </a:r>
            <a:r>
              <a:rPr lang="cs-CZ" sz="2600" dirty="0" err="1" smtClean="0"/>
              <a:t>am</a:t>
            </a:r>
            <a:r>
              <a:rPr lang="cs-CZ" sz="2600" dirty="0" smtClean="0"/>
              <a:t> </a:t>
            </a:r>
            <a:r>
              <a:rPr lang="cs-CZ" sz="2600" dirty="0" err="1" smtClean="0"/>
              <a:t>Wochenende</a:t>
            </a:r>
            <a:r>
              <a:rPr lang="cs-CZ" sz="2600" dirty="0" smtClean="0"/>
              <a:t> </a:t>
            </a:r>
            <a:r>
              <a:rPr lang="cs-CZ" sz="2600" dirty="0" err="1" smtClean="0"/>
              <a:t>schreiben</a:t>
            </a:r>
            <a:r>
              <a:rPr lang="cs-CZ" sz="2600" dirty="0" smtClean="0"/>
              <a:t>?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600" dirty="0" err="1" smtClean="0"/>
              <a:t>Ich</a:t>
            </a:r>
            <a:r>
              <a:rPr lang="cs-CZ" sz="2600" dirty="0" smtClean="0"/>
              <a:t> (vědět) ……………… </a:t>
            </a:r>
            <a:r>
              <a:rPr lang="cs-CZ" sz="2600" dirty="0" err="1" smtClean="0"/>
              <a:t>am</a:t>
            </a:r>
            <a:r>
              <a:rPr lang="cs-CZ" sz="2600" dirty="0" smtClean="0"/>
              <a:t> </a:t>
            </a:r>
            <a:r>
              <a:rPr lang="cs-CZ" sz="2600" dirty="0" err="1" smtClean="0"/>
              <a:t>besten</a:t>
            </a:r>
            <a:r>
              <a:rPr lang="cs-CZ" sz="2600" dirty="0" smtClean="0"/>
              <a:t>, </a:t>
            </a:r>
            <a:r>
              <a:rPr lang="cs-CZ" sz="2600" dirty="0" err="1" smtClean="0"/>
              <a:t>was</a:t>
            </a:r>
            <a:r>
              <a:rPr lang="cs-CZ" sz="2600" dirty="0" smtClean="0"/>
              <a:t> </a:t>
            </a:r>
            <a:r>
              <a:rPr lang="cs-CZ" sz="2600" dirty="0" err="1" smtClean="0"/>
              <a:t>ich</a:t>
            </a:r>
            <a:r>
              <a:rPr lang="cs-CZ" sz="2600" dirty="0" smtClean="0"/>
              <a:t> (chtít) ………………… 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600" dirty="0" err="1" smtClean="0"/>
              <a:t>Sie</a:t>
            </a:r>
            <a:r>
              <a:rPr lang="cs-CZ" sz="2600" dirty="0" smtClean="0"/>
              <a:t> (moci) ……………… </a:t>
            </a:r>
            <a:r>
              <a:rPr lang="cs-CZ" sz="2600" dirty="0" err="1" smtClean="0"/>
              <a:t>auf</a:t>
            </a:r>
            <a:r>
              <a:rPr lang="cs-CZ" sz="2600" dirty="0" smtClean="0"/>
              <a:t> </a:t>
            </a:r>
            <a:r>
              <a:rPr lang="cs-CZ" sz="2600" dirty="0" err="1" smtClean="0"/>
              <a:t>mich</a:t>
            </a:r>
            <a:r>
              <a:rPr lang="cs-CZ" sz="2600" dirty="0" smtClean="0"/>
              <a:t> </a:t>
            </a:r>
            <a:r>
              <a:rPr lang="cs-CZ" sz="2600" dirty="0" err="1" smtClean="0"/>
              <a:t>warten</a:t>
            </a:r>
            <a:r>
              <a:rPr lang="cs-CZ" sz="2600" dirty="0" smtClean="0"/>
              <a:t>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600" dirty="0" smtClean="0"/>
              <a:t>Er (muset) ……………… </a:t>
            </a:r>
            <a:r>
              <a:rPr lang="cs-CZ" sz="2600" dirty="0" err="1" smtClean="0"/>
              <a:t>bald</a:t>
            </a:r>
            <a:r>
              <a:rPr lang="cs-CZ" sz="2600" dirty="0" smtClean="0"/>
              <a:t> nach London </a:t>
            </a:r>
            <a:r>
              <a:rPr lang="cs-CZ" sz="2600" dirty="0" err="1" smtClean="0"/>
              <a:t>fliegen</a:t>
            </a:r>
            <a:r>
              <a:rPr lang="cs-CZ" sz="2600" dirty="0" smtClean="0"/>
              <a:t>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600" dirty="0" smtClean="0"/>
              <a:t>Die </a:t>
            </a:r>
            <a:r>
              <a:rPr lang="cs-CZ" sz="2600" dirty="0" err="1" smtClean="0"/>
              <a:t>Kinder</a:t>
            </a:r>
            <a:r>
              <a:rPr lang="cs-CZ" sz="2600" dirty="0" smtClean="0"/>
              <a:t> (mít rád) …………….. </a:t>
            </a:r>
            <a:r>
              <a:rPr lang="cs-CZ" sz="2600" dirty="0" err="1" smtClean="0"/>
              <a:t>schlafen</a:t>
            </a:r>
            <a:r>
              <a:rPr lang="cs-CZ" sz="2600" dirty="0" smtClean="0"/>
              <a:t>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600" dirty="0" err="1" smtClean="0"/>
              <a:t>Sie</a:t>
            </a:r>
            <a:r>
              <a:rPr lang="cs-CZ" sz="2600" dirty="0" smtClean="0"/>
              <a:t> (mít povinnost) …………………….. </a:t>
            </a:r>
            <a:r>
              <a:rPr lang="cs-CZ" sz="2600" dirty="0" err="1" smtClean="0"/>
              <a:t>Diät</a:t>
            </a:r>
            <a:r>
              <a:rPr lang="cs-CZ" sz="2600" dirty="0" smtClean="0"/>
              <a:t> </a:t>
            </a:r>
            <a:r>
              <a:rPr lang="cs-CZ" sz="2600" dirty="0" err="1" smtClean="0"/>
              <a:t>halten</a:t>
            </a:r>
            <a:r>
              <a:rPr lang="cs-CZ" sz="2600" dirty="0" smtClean="0"/>
              <a:t>. </a:t>
            </a:r>
            <a:endParaRPr lang="cs-CZ" sz="2600" dirty="0"/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600" dirty="0" smtClean="0"/>
              <a:t>Der </a:t>
            </a:r>
            <a:r>
              <a:rPr lang="cs-CZ" sz="2600" dirty="0" err="1" smtClean="0"/>
              <a:t>Professor</a:t>
            </a:r>
            <a:r>
              <a:rPr lang="cs-CZ" sz="2600" dirty="0" smtClean="0"/>
              <a:t> (vědět) ..................... fast </a:t>
            </a:r>
            <a:r>
              <a:rPr lang="cs-CZ" sz="2600" dirty="0" err="1" smtClean="0"/>
              <a:t>alles</a:t>
            </a:r>
            <a:r>
              <a:rPr lang="cs-CZ" sz="2600" dirty="0"/>
              <a:t>.</a:t>
            </a:r>
            <a:endParaRPr lang="cs-CZ" sz="2600" dirty="0" smtClean="0"/>
          </a:p>
        </p:txBody>
      </p:sp>
    </p:spTree>
    <p:extLst>
      <p:ext uri="{BB962C8B-B14F-4D97-AF65-F5344CB8AC3E}">
        <p14:creationId xmlns:p14="http://schemas.microsoft.com/office/powerpoint/2010/main" val="36584662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b="1" dirty="0" err="1" smtClean="0"/>
              <a:t>Lösung</a:t>
            </a:r>
            <a:r>
              <a:rPr lang="cs-CZ" sz="3600" b="1" dirty="0" smtClean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84784"/>
            <a:ext cx="8784976" cy="4968552"/>
          </a:xfrm>
        </p:spPr>
        <p:txBody>
          <a:bodyPr>
            <a:normAutofit fontScale="92500"/>
          </a:bodyPr>
          <a:lstStyle/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cs-CZ" sz="2800" dirty="0" err="1" smtClean="0"/>
              <a:t>Was</a:t>
            </a:r>
            <a:r>
              <a:rPr lang="cs-CZ" sz="2800" dirty="0" smtClean="0"/>
              <a:t> </a:t>
            </a:r>
            <a:r>
              <a:rPr lang="cs-CZ" sz="2800" dirty="0" err="1" smtClean="0"/>
              <a:t>alles</a:t>
            </a:r>
            <a:r>
              <a:rPr lang="cs-CZ" sz="2800" dirty="0" smtClean="0"/>
              <a:t> (mít povinnost) </a:t>
            </a:r>
            <a:r>
              <a:rPr lang="cs-CZ" sz="2800" i="1" dirty="0" err="1" smtClean="0">
                <a:solidFill>
                  <a:srgbClr val="FF0000"/>
                </a:solidFill>
              </a:rPr>
              <a:t>sollen</a:t>
            </a:r>
            <a:r>
              <a:rPr lang="cs-CZ" sz="2800" i="1" dirty="0" smtClean="0"/>
              <a:t> </a:t>
            </a:r>
            <a:r>
              <a:rPr lang="cs-CZ" sz="2800" dirty="0" err="1" smtClean="0"/>
              <a:t>Sie</a:t>
            </a:r>
            <a:r>
              <a:rPr lang="cs-CZ" sz="2800" dirty="0" smtClean="0"/>
              <a:t> </a:t>
            </a:r>
            <a:r>
              <a:rPr lang="cs-CZ" sz="2800" dirty="0" err="1" smtClean="0"/>
              <a:t>am</a:t>
            </a:r>
            <a:r>
              <a:rPr lang="cs-CZ" sz="2800" dirty="0" smtClean="0"/>
              <a:t> </a:t>
            </a:r>
            <a:r>
              <a:rPr lang="cs-CZ" sz="2800" dirty="0" err="1" smtClean="0"/>
              <a:t>Wochenende</a:t>
            </a:r>
            <a:r>
              <a:rPr lang="cs-CZ" sz="2800" dirty="0" smtClean="0"/>
              <a:t> </a:t>
            </a:r>
            <a:r>
              <a:rPr lang="cs-CZ" sz="2800" dirty="0" err="1" smtClean="0"/>
              <a:t>schreiben</a:t>
            </a:r>
            <a:r>
              <a:rPr lang="cs-CZ" sz="2800" dirty="0" smtClean="0"/>
              <a:t>?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cs-CZ" sz="2800" dirty="0" err="1" smtClean="0"/>
              <a:t>Ich</a:t>
            </a:r>
            <a:r>
              <a:rPr lang="cs-CZ" sz="2800" dirty="0" smtClean="0"/>
              <a:t> (vědět) </a:t>
            </a:r>
            <a:r>
              <a:rPr lang="cs-CZ" sz="2800" i="1" dirty="0" err="1" smtClean="0">
                <a:solidFill>
                  <a:srgbClr val="FF0000"/>
                </a:solidFill>
              </a:rPr>
              <a:t>wei</a:t>
            </a:r>
            <a:r>
              <a:rPr lang="el-GR" sz="2800" i="1" dirty="0" smtClean="0">
                <a:solidFill>
                  <a:srgbClr val="FF0000"/>
                </a:solidFill>
              </a:rPr>
              <a:t>β</a:t>
            </a:r>
            <a:r>
              <a:rPr lang="cs-CZ" sz="2800" dirty="0" smtClean="0"/>
              <a:t> </a:t>
            </a:r>
            <a:r>
              <a:rPr lang="cs-CZ" sz="2800" dirty="0" err="1" smtClean="0"/>
              <a:t>am</a:t>
            </a:r>
            <a:r>
              <a:rPr lang="cs-CZ" sz="2800" dirty="0" smtClean="0"/>
              <a:t> </a:t>
            </a:r>
            <a:r>
              <a:rPr lang="cs-CZ" sz="2800" dirty="0" err="1" smtClean="0"/>
              <a:t>besten</a:t>
            </a:r>
            <a:r>
              <a:rPr lang="cs-CZ" sz="2800" dirty="0" smtClean="0"/>
              <a:t>, </a:t>
            </a:r>
            <a:r>
              <a:rPr lang="cs-CZ" sz="2800" dirty="0" err="1" smtClean="0"/>
              <a:t>was</a:t>
            </a:r>
            <a:r>
              <a:rPr lang="cs-CZ" sz="2800" dirty="0" smtClean="0"/>
              <a:t> </a:t>
            </a:r>
            <a:r>
              <a:rPr lang="cs-CZ" sz="2800" dirty="0" err="1" smtClean="0"/>
              <a:t>ich</a:t>
            </a:r>
            <a:r>
              <a:rPr lang="cs-CZ" sz="2800" dirty="0" smtClean="0"/>
              <a:t> (chtít) </a:t>
            </a:r>
            <a:r>
              <a:rPr lang="cs-CZ" sz="2800" i="1" dirty="0" err="1" smtClean="0">
                <a:solidFill>
                  <a:srgbClr val="FF0000"/>
                </a:solidFill>
              </a:rPr>
              <a:t>will</a:t>
            </a:r>
            <a:r>
              <a:rPr lang="cs-CZ" sz="2800" dirty="0"/>
              <a:t>.</a:t>
            </a:r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cs-CZ" sz="2800" dirty="0" err="1" smtClean="0"/>
              <a:t>Sie</a:t>
            </a:r>
            <a:r>
              <a:rPr lang="cs-CZ" sz="2800" dirty="0" smtClean="0"/>
              <a:t> (moci) </a:t>
            </a:r>
            <a:r>
              <a:rPr lang="cs-CZ" sz="2800" i="1" dirty="0" smtClean="0">
                <a:solidFill>
                  <a:srgbClr val="FF0000"/>
                </a:solidFill>
              </a:rPr>
              <a:t>kann/</a:t>
            </a:r>
            <a:r>
              <a:rPr lang="cs-CZ" sz="2800" i="1" dirty="0" err="1" smtClean="0">
                <a:solidFill>
                  <a:srgbClr val="FF0000"/>
                </a:solidFill>
              </a:rPr>
              <a:t>können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/>
              <a:t>auf</a:t>
            </a:r>
            <a:r>
              <a:rPr lang="cs-CZ" sz="2800" dirty="0" smtClean="0"/>
              <a:t> </a:t>
            </a:r>
            <a:r>
              <a:rPr lang="cs-CZ" sz="2800" dirty="0" err="1" smtClean="0"/>
              <a:t>mich</a:t>
            </a:r>
            <a:r>
              <a:rPr lang="cs-CZ" sz="2800" dirty="0" smtClean="0"/>
              <a:t> </a:t>
            </a:r>
            <a:r>
              <a:rPr lang="cs-CZ" sz="2800" dirty="0" err="1" smtClean="0"/>
              <a:t>warten</a:t>
            </a:r>
            <a:r>
              <a:rPr lang="cs-CZ" sz="2800" dirty="0" smtClean="0"/>
              <a:t>.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cs-CZ" sz="2800" dirty="0" smtClean="0"/>
              <a:t>Er (muset) </a:t>
            </a:r>
            <a:r>
              <a:rPr lang="cs-CZ" sz="2800" i="1" dirty="0" err="1" smtClean="0">
                <a:solidFill>
                  <a:srgbClr val="FF0000"/>
                </a:solidFill>
              </a:rPr>
              <a:t>muss</a:t>
            </a:r>
            <a:r>
              <a:rPr lang="cs-CZ" sz="2800" dirty="0" smtClean="0"/>
              <a:t> </a:t>
            </a:r>
            <a:r>
              <a:rPr lang="cs-CZ" sz="2800" dirty="0" err="1" smtClean="0"/>
              <a:t>bald</a:t>
            </a:r>
            <a:r>
              <a:rPr lang="cs-CZ" sz="2800" dirty="0" smtClean="0"/>
              <a:t> nach London </a:t>
            </a:r>
            <a:r>
              <a:rPr lang="cs-CZ" sz="2800" dirty="0" err="1" smtClean="0"/>
              <a:t>fliegen</a:t>
            </a:r>
            <a:r>
              <a:rPr lang="cs-CZ" sz="2800" dirty="0" smtClean="0"/>
              <a:t>.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cs-CZ" sz="2800" dirty="0" smtClean="0"/>
              <a:t>Die </a:t>
            </a:r>
            <a:r>
              <a:rPr lang="cs-CZ" sz="2800" dirty="0" err="1" smtClean="0"/>
              <a:t>Kinder</a:t>
            </a:r>
            <a:r>
              <a:rPr lang="cs-CZ" sz="2800" dirty="0" smtClean="0"/>
              <a:t> (mít rád) </a:t>
            </a:r>
            <a:r>
              <a:rPr lang="cs-CZ" sz="2800" i="1" dirty="0" err="1" smtClean="0">
                <a:solidFill>
                  <a:srgbClr val="FF0000"/>
                </a:solidFill>
              </a:rPr>
              <a:t>mögen</a:t>
            </a:r>
            <a:r>
              <a:rPr lang="cs-CZ" sz="2800" dirty="0" smtClean="0"/>
              <a:t> </a:t>
            </a:r>
            <a:r>
              <a:rPr lang="cs-CZ" sz="2800" dirty="0" err="1" smtClean="0"/>
              <a:t>schlafen</a:t>
            </a:r>
            <a:r>
              <a:rPr lang="cs-CZ" sz="2800" dirty="0" smtClean="0"/>
              <a:t>.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cs-CZ" sz="2800" dirty="0" err="1" smtClean="0"/>
              <a:t>Sie</a:t>
            </a:r>
            <a:r>
              <a:rPr lang="cs-CZ" sz="2800" dirty="0" smtClean="0"/>
              <a:t> (mít povinnost) </a:t>
            </a:r>
            <a:r>
              <a:rPr lang="cs-CZ" sz="2800" i="1" dirty="0" smtClean="0">
                <a:solidFill>
                  <a:srgbClr val="FF0000"/>
                </a:solidFill>
              </a:rPr>
              <a:t>soll/</a:t>
            </a:r>
            <a:r>
              <a:rPr lang="cs-CZ" sz="2800" i="1" dirty="0" err="1" smtClean="0">
                <a:solidFill>
                  <a:srgbClr val="FF0000"/>
                </a:solidFill>
              </a:rPr>
              <a:t>sollen</a:t>
            </a:r>
            <a:r>
              <a:rPr lang="cs-CZ" sz="2800" dirty="0" smtClean="0"/>
              <a:t> </a:t>
            </a:r>
            <a:r>
              <a:rPr lang="cs-CZ" sz="2800" dirty="0" err="1" smtClean="0"/>
              <a:t>Diät</a:t>
            </a:r>
            <a:r>
              <a:rPr lang="cs-CZ" sz="2800" dirty="0" smtClean="0"/>
              <a:t> </a:t>
            </a:r>
            <a:r>
              <a:rPr lang="cs-CZ" sz="2800" dirty="0" err="1" smtClean="0"/>
              <a:t>halten</a:t>
            </a:r>
            <a:r>
              <a:rPr lang="cs-CZ" dirty="0" smtClean="0"/>
              <a:t>. </a:t>
            </a:r>
            <a:endParaRPr lang="cs-CZ" dirty="0"/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cs-CZ" dirty="0" smtClean="0"/>
              <a:t>Der </a:t>
            </a:r>
            <a:r>
              <a:rPr lang="cs-CZ" dirty="0" err="1" smtClean="0"/>
              <a:t>Professor</a:t>
            </a:r>
            <a:r>
              <a:rPr lang="cs-CZ" dirty="0" smtClean="0"/>
              <a:t> (vědět) </a:t>
            </a:r>
            <a:r>
              <a:rPr lang="cs-CZ" i="1" dirty="0" err="1" smtClean="0">
                <a:solidFill>
                  <a:srgbClr val="FF0000"/>
                </a:solidFill>
              </a:rPr>
              <a:t>wei</a:t>
            </a:r>
            <a:r>
              <a:rPr lang="el-GR" i="1" dirty="0" smtClean="0">
                <a:solidFill>
                  <a:srgbClr val="FF0000"/>
                </a:solidFill>
              </a:rPr>
              <a:t>β</a:t>
            </a:r>
            <a:r>
              <a:rPr lang="cs-CZ" dirty="0" smtClean="0"/>
              <a:t> fast </a:t>
            </a:r>
            <a:r>
              <a:rPr lang="cs-CZ" dirty="0" err="1" smtClean="0"/>
              <a:t>alles</a:t>
            </a:r>
            <a:r>
              <a:rPr lang="cs-CZ" dirty="0"/>
              <a:t>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6717058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Übersetzen</a:t>
            </a:r>
            <a:r>
              <a:rPr lang="cs-CZ" b="1" dirty="0" smtClean="0"/>
              <a:t> </a:t>
            </a:r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sz="3600" i="1" dirty="0" smtClean="0"/>
              <a:t>(přeložte)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91264" cy="4997152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800" dirty="0" smtClean="0"/>
              <a:t>Umíš hrát tenis?                     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800" dirty="0" smtClean="0"/>
              <a:t>To nemůže dělat.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800" dirty="0" smtClean="0"/>
              <a:t>Musíme být ve škole.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800" dirty="0" smtClean="0"/>
              <a:t>Můj bratr se má učit němčinu.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800" dirty="0" smtClean="0"/>
              <a:t>Chceš jít do Kina?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800" dirty="0" smtClean="0"/>
              <a:t>Můžeš koupit chleba?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800" dirty="0" smtClean="0"/>
              <a:t>Nesmím chodit sám.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800" dirty="0" smtClean="0"/>
              <a:t>Mám rád guláš. </a:t>
            </a:r>
          </a:p>
        </p:txBody>
      </p:sp>
    </p:spTree>
    <p:extLst>
      <p:ext uri="{BB962C8B-B14F-4D97-AF65-F5344CB8AC3E}">
        <p14:creationId xmlns:p14="http://schemas.microsoft.com/office/powerpoint/2010/main" val="14039508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/>
              <a:t>Lösung</a:t>
            </a:r>
            <a:r>
              <a:rPr lang="cs-CZ" b="1" dirty="0" smtClean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784976" cy="532859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800" dirty="0" smtClean="0"/>
              <a:t>Umíš hrát tenis?     </a:t>
            </a:r>
            <a:r>
              <a:rPr lang="cs-CZ" sz="2800" i="1" dirty="0" err="1" smtClean="0">
                <a:solidFill>
                  <a:srgbClr val="FF0000"/>
                </a:solidFill>
              </a:rPr>
              <a:t>Kannst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i="1" dirty="0" err="1" smtClean="0">
                <a:solidFill>
                  <a:srgbClr val="FF0000"/>
                </a:solidFill>
              </a:rPr>
              <a:t>du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i="1" dirty="0" err="1" smtClean="0">
                <a:solidFill>
                  <a:srgbClr val="FF0000"/>
                </a:solidFill>
              </a:rPr>
              <a:t>Tennis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i="1" dirty="0" err="1" smtClean="0">
                <a:solidFill>
                  <a:srgbClr val="FF0000"/>
                </a:solidFill>
              </a:rPr>
              <a:t>spielen</a:t>
            </a:r>
            <a:r>
              <a:rPr lang="cs-CZ" sz="2800" i="1" dirty="0" smtClean="0">
                <a:solidFill>
                  <a:srgbClr val="FF0000"/>
                </a:solidFill>
              </a:rPr>
              <a:t>? </a:t>
            </a:r>
            <a:r>
              <a:rPr lang="cs-CZ" sz="2800" dirty="0" smtClean="0"/>
              <a:t>                     </a:t>
            </a:r>
            <a:endParaRPr lang="cs-CZ" sz="2800" i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800" dirty="0" smtClean="0"/>
              <a:t>Musíme být ve škole.      </a:t>
            </a:r>
            <a:r>
              <a:rPr lang="cs-CZ" sz="2800" i="1" dirty="0" err="1" smtClean="0">
                <a:solidFill>
                  <a:srgbClr val="FF0000"/>
                </a:solidFill>
              </a:rPr>
              <a:t>Wir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i="1" dirty="0" err="1" smtClean="0">
                <a:solidFill>
                  <a:srgbClr val="FF0000"/>
                </a:solidFill>
              </a:rPr>
              <a:t>müssen</a:t>
            </a:r>
            <a:r>
              <a:rPr lang="cs-CZ" sz="2800" i="1" dirty="0" smtClean="0">
                <a:solidFill>
                  <a:srgbClr val="FF0000"/>
                </a:solidFill>
              </a:rPr>
              <a:t> in der </a:t>
            </a:r>
            <a:r>
              <a:rPr lang="cs-CZ" sz="2800" i="1" dirty="0" err="1" smtClean="0">
                <a:solidFill>
                  <a:srgbClr val="FF0000"/>
                </a:solidFill>
              </a:rPr>
              <a:t>Schule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i="1" dirty="0" err="1" smtClean="0">
                <a:solidFill>
                  <a:srgbClr val="FF0000"/>
                </a:solidFill>
              </a:rPr>
              <a:t>sein</a:t>
            </a:r>
            <a:r>
              <a:rPr lang="cs-CZ" sz="2800" i="1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800" dirty="0" smtClean="0"/>
              <a:t>Můj bratr se má učit němčinu. </a:t>
            </a:r>
            <a:r>
              <a:rPr lang="cs-CZ" sz="2800" i="1" dirty="0" smtClean="0">
                <a:solidFill>
                  <a:srgbClr val="FF0000"/>
                </a:solidFill>
              </a:rPr>
              <a:t>Mein </a:t>
            </a:r>
            <a:r>
              <a:rPr lang="cs-CZ" sz="2800" i="1" dirty="0" err="1" smtClean="0">
                <a:solidFill>
                  <a:srgbClr val="FF0000"/>
                </a:solidFill>
              </a:rPr>
              <a:t>Bruder</a:t>
            </a:r>
            <a:r>
              <a:rPr lang="cs-CZ" sz="2800" i="1" dirty="0" smtClean="0">
                <a:solidFill>
                  <a:srgbClr val="FF0000"/>
                </a:solidFill>
              </a:rPr>
              <a:t> soll </a:t>
            </a:r>
            <a:r>
              <a:rPr lang="cs-CZ" sz="2800" i="1" dirty="0" err="1" smtClean="0">
                <a:solidFill>
                  <a:srgbClr val="FF0000"/>
                </a:solidFill>
              </a:rPr>
              <a:t>Deutsch</a:t>
            </a:r>
            <a:r>
              <a:rPr lang="cs-CZ" sz="2800" i="1" dirty="0" smtClean="0">
                <a:solidFill>
                  <a:srgbClr val="FF0000"/>
                </a:solidFill>
              </a:rPr>
              <a:t>                         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800" i="1" dirty="0">
                <a:solidFill>
                  <a:srgbClr val="FF0000"/>
                </a:solidFill>
              </a:rPr>
              <a:t> </a:t>
            </a:r>
            <a:r>
              <a:rPr lang="cs-CZ" sz="2800" i="1" dirty="0" smtClean="0">
                <a:solidFill>
                  <a:srgbClr val="FF0000"/>
                </a:solidFill>
              </a:rPr>
              <a:t>                                                      </a:t>
            </a:r>
            <a:r>
              <a:rPr lang="cs-CZ" sz="2800" i="1" dirty="0" err="1" smtClean="0">
                <a:solidFill>
                  <a:srgbClr val="FF0000"/>
                </a:solidFill>
              </a:rPr>
              <a:t>lernen</a:t>
            </a:r>
            <a:r>
              <a:rPr lang="cs-CZ" sz="2800" i="1" dirty="0" smtClean="0">
                <a:solidFill>
                  <a:srgbClr val="FF0000"/>
                </a:solidFill>
              </a:rPr>
              <a:t>.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800" dirty="0" smtClean="0"/>
              <a:t>Chceš jít do Kina? </a:t>
            </a:r>
            <a:r>
              <a:rPr lang="cs-CZ" sz="2800" dirty="0"/>
              <a:t> </a:t>
            </a:r>
            <a:r>
              <a:rPr lang="cs-CZ" sz="2800" dirty="0" smtClean="0"/>
              <a:t>    </a:t>
            </a:r>
            <a:r>
              <a:rPr lang="cs-CZ" sz="2800" i="1" dirty="0" err="1" smtClean="0">
                <a:solidFill>
                  <a:srgbClr val="FF0000"/>
                </a:solidFill>
              </a:rPr>
              <a:t>Willst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i="1" dirty="0" err="1" smtClean="0">
                <a:solidFill>
                  <a:srgbClr val="FF0000"/>
                </a:solidFill>
              </a:rPr>
              <a:t>du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i="1" dirty="0" err="1" smtClean="0">
                <a:solidFill>
                  <a:srgbClr val="FF0000"/>
                </a:solidFill>
              </a:rPr>
              <a:t>ins</a:t>
            </a:r>
            <a:r>
              <a:rPr lang="cs-CZ" sz="2800" i="1" dirty="0" smtClean="0">
                <a:solidFill>
                  <a:srgbClr val="FF0000"/>
                </a:solidFill>
              </a:rPr>
              <a:t> Kino </a:t>
            </a:r>
            <a:r>
              <a:rPr lang="cs-CZ" sz="2800" i="1" dirty="0" err="1" smtClean="0">
                <a:solidFill>
                  <a:srgbClr val="FF0000"/>
                </a:solidFill>
              </a:rPr>
              <a:t>gehen</a:t>
            </a:r>
            <a:r>
              <a:rPr lang="cs-CZ" sz="2800" i="1" dirty="0" smtClean="0">
                <a:solidFill>
                  <a:srgbClr val="FF0000"/>
                </a:solidFill>
              </a:rPr>
              <a:t>?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800" dirty="0" smtClean="0"/>
              <a:t>Můžeš koupit chleba?     </a:t>
            </a:r>
            <a:r>
              <a:rPr lang="cs-CZ" sz="2800" i="1" dirty="0" err="1" smtClean="0">
                <a:solidFill>
                  <a:srgbClr val="FF0000"/>
                </a:solidFill>
              </a:rPr>
              <a:t>Kannst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i="1" dirty="0" err="1" smtClean="0">
                <a:solidFill>
                  <a:srgbClr val="FF0000"/>
                </a:solidFill>
              </a:rPr>
              <a:t>du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i="1" dirty="0" err="1" smtClean="0">
                <a:solidFill>
                  <a:srgbClr val="FF0000"/>
                </a:solidFill>
              </a:rPr>
              <a:t>Brot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i="1" dirty="0" err="1" smtClean="0">
                <a:solidFill>
                  <a:srgbClr val="FF0000"/>
                </a:solidFill>
              </a:rPr>
              <a:t>kaufen</a:t>
            </a:r>
            <a:r>
              <a:rPr lang="cs-CZ" sz="2800" i="1" dirty="0" smtClean="0">
                <a:solidFill>
                  <a:srgbClr val="FF0000"/>
                </a:solidFill>
              </a:rPr>
              <a:t>?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800" dirty="0" smtClean="0"/>
              <a:t>Nesmím chodit sám.  </a:t>
            </a:r>
            <a:r>
              <a:rPr lang="cs-CZ" sz="2800" i="1" dirty="0" err="1" smtClean="0">
                <a:solidFill>
                  <a:srgbClr val="FF0000"/>
                </a:solidFill>
              </a:rPr>
              <a:t>Ich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i="1" dirty="0" err="1" smtClean="0">
                <a:solidFill>
                  <a:srgbClr val="FF0000"/>
                </a:solidFill>
              </a:rPr>
              <a:t>darf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i="1" dirty="0" err="1" smtClean="0">
                <a:solidFill>
                  <a:srgbClr val="FF0000"/>
                </a:solidFill>
              </a:rPr>
              <a:t>nicht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i="1" dirty="0" err="1" smtClean="0">
                <a:solidFill>
                  <a:srgbClr val="FF0000"/>
                </a:solidFill>
              </a:rPr>
              <a:t>allein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i="1" dirty="0" err="1" smtClean="0">
                <a:solidFill>
                  <a:srgbClr val="FF0000"/>
                </a:solidFill>
              </a:rPr>
              <a:t>gehen</a:t>
            </a:r>
            <a:r>
              <a:rPr lang="cs-CZ" sz="2800" i="1" dirty="0">
                <a:solidFill>
                  <a:srgbClr val="FF0000"/>
                </a:solidFill>
              </a:rPr>
              <a:t>.</a:t>
            </a:r>
            <a:endParaRPr lang="cs-CZ" sz="2800" i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800" dirty="0" smtClean="0"/>
              <a:t>Mám rád guláš. </a:t>
            </a:r>
            <a:r>
              <a:rPr lang="cs-CZ" sz="2800" i="1" dirty="0" err="1" smtClean="0">
                <a:solidFill>
                  <a:srgbClr val="FF0000"/>
                </a:solidFill>
              </a:rPr>
              <a:t>Ich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i="1" dirty="0" err="1" smtClean="0">
                <a:solidFill>
                  <a:srgbClr val="FF0000"/>
                </a:solidFill>
              </a:rPr>
              <a:t>mag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i="1" dirty="0" err="1" smtClean="0">
                <a:solidFill>
                  <a:srgbClr val="FF0000"/>
                </a:solidFill>
              </a:rPr>
              <a:t>Gulasch</a:t>
            </a:r>
            <a:r>
              <a:rPr lang="cs-CZ" sz="2800" i="1" dirty="0" smtClean="0">
                <a:solidFill>
                  <a:srgbClr val="FF0000"/>
                </a:solidFill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8272796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endParaRPr lang="cs-CZ" dirty="0" smtClean="0"/>
          </a:p>
          <a:p>
            <a:pPr>
              <a:lnSpc>
                <a:spcPct val="160000"/>
              </a:lnSpc>
              <a:spcBef>
                <a:spcPts val="0"/>
              </a:spcBef>
            </a:pPr>
            <a:r>
              <a:rPr lang="cs-CZ" sz="3000" dirty="0"/>
              <a:t>RADĚVOVÁ, Zuzana. </a:t>
            </a:r>
            <a:r>
              <a:rPr lang="cs-CZ" sz="3000" i="1" dirty="0"/>
              <a:t>Cvičebnice německé gramatiky 2</a:t>
            </a:r>
            <a:r>
              <a:rPr lang="cs-CZ" sz="3000" dirty="0"/>
              <a:t>. Brno: </a:t>
            </a:r>
            <a:r>
              <a:rPr lang="cs-CZ" sz="3000" dirty="0" err="1"/>
              <a:t>Didaktis</a:t>
            </a:r>
            <a:r>
              <a:rPr lang="cs-CZ" sz="3000" dirty="0"/>
              <a:t>, 2003, ISBN 80-86285-93-6. </a:t>
            </a:r>
            <a:endParaRPr lang="cs-CZ" sz="3000" dirty="0" smtClean="0"/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endParaRPr lang="cs-CZ" sz="3000" dirty="0"/>
          </a:p>
          <a:p>
            <a:pPr>
              <a:lnSpc>
                <a:spcPct val="160000"/>
              </a:lnSpc>
              <a:spcBef>
                <a:spcPts val="0"/>
              </a:spcBef>
            </a:pPr>
            <a:r>
              <a:rPr lang="cs-CZ" sz="3000" dirty="0"/>
              <a:t>DUSILOVÁ, Doris a kol. </a:t>
            </a:r>
            <a:r>
              <a:rPr lang="cs-CZ" sz="3000" i="1" dirty="0" err="1"/>
              <a:t>Sprechen</a:t>
            </a:r>
            <a:r>
              <a:rPr lang="cs-CZ" sz="3000" i="1" dirty="0"/>
              <a:t> </a:t>
            </a:r>
            <a:r>
              <a:rPr lang="cs-CZ" sz="3000" i="1" dirty="0" err="1"/>
              <a:t>Sie</a:t>
            </a:r>
            <a:r>
              <a:rPr lang="cs-CZ" sz="3000" i="1" dirty="0"/>
              <a:t> </a:t>
            </a:r>
            <a:r>
              <a:rPr lang="cs-CZ" sz="3000" i="1" dirty="0" err="1"/>
              <a:t>Deutsch</a:t>
            </a:r>
            <a:r>
              <a:rPr lang="cs-CZ" sz="3000" i="1" dirty="0"/>
              <a:t>? - 1. díl</a:t>
            </a:r>
            <a:r>
              <a:rPr lang="cs-CZ" sz="3000" dirty="0"/>
              <a:t>. Praha: Polyglot, 1996, ISBN 80-901988-3-X.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661223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242</TotalTime>
  <Words>733</Words>
  <Application>Microsoft Office PowerPoint</Application>
  <PresentationFormat>Předvádění na obrazovce (4:3)</PresentationFormat>
  <Paragraphs>120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Prezentace aplikace PowerPoint</vt:lpstr>
      <vt:lpstr>DIE KONJUGATION DER MODALVERBEN ND DES VERBS WISSEN</vt:lpstr>
      <vt:lpstr>Modalverben (způsobová slovesa)</vt:lpstr>
      <vt:lpstr>Modalverben</vt:lpstr>
      <vt:lpstr>Časování způsobových sloves</vt:lpstr>
      <vt:lpstr>Prezentace aplikace PowerPoint</vt:lpstr>
      <vt:lpstr>Prezentace aplikace PowerPoint</vt:lpstr>
      <vt:lpstr>Uveďte daná slovesa ve správném tvaru</vt:lpstr>
      <vt:lpstr>Lösung (řešení)</vt:lpstr>
      <vt:lpstr>Přeložte a doplňte do vět způsobová slovesa a sloveso wissen</vt:lpstr>
      <vt:lpstr>Lösung (řešení)</vt:lpstr>
      <vt:lpstr>Übersetzen Sie (přeložte)</vt:lpstr>
      <vt:lpstr>Lösung (řešení)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</cp:lastModifiedBy>
  <cp:revision>21</cp:revision>
  <dcterms:created xsi:type="dcterms:W3CDTF">2013-10-14T14:06:10Z</dcterms:created>
  <dcterms:modified xsi:type="dcterms:W3CDTF">2013-12-04T08:09:35Z</dcterms:modified>
</cp:coreProperties>
</file>