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2" r:id="rId9"/>
    <p:sldId id="265" r:id="rId10"/>
    <p:sldId id="266" r:id="rId11"/>
    <p:sldId id="261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72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405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451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091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469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513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134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581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160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05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477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CE8C1-2811-4EA8-83D5-7BAA851195EA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1BC83B-2558-43EB-AD57-D54231F268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937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933825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093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NJ_153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</a:t>
            </a:r>
            <a:r>
              <a:rPr lang="cs-CZ" sz="1800" b="1" smtClean="0"/>
              <a:t>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červenec</a:t>
            </a:r>
            <a:r>
              <a:rPr lang="cs-CZ" sz="180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Předložky se 3. pádem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85409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PRÄPOSITIONEN MIT DATIV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předložky se 3. pádem</a:t>
            </a:r>
            <a:endParaRPr lang="cs-CZ" sz="3600" i="1" dirty="0"/>
          </a:p>
        </p:txBody>
      </p:sp>
      <p:pic>
        <p:nvPicPr>
          <p:cNvPr id="1026" name="Picture 2" descr="C:\Users\Lenka\AppData\Local\Microsoft\Windows\Temporary Internet Files\Content.IE5\XJQBL7J3\MC9004398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437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YF178EVK\MC9004398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854" y="1840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WGHBFR7D\MC9004398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34XKPFTY\MC90043980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506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072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Užití předložek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předložek v němčině vyjadřujeme různé vztahy mezi osobami, věcmi či situacemi</a:t>
            </a:r>
          </a:p>
          <a:p>
            <a:r>
              <a:rPr lang="cs-CZ" dirty="0" smtClean="0"/>
              <a:t>nikdy nestojí ve větě samostatně, doprovázejí vždy nějaké slovo nebo skupinu slov</a:t>
            </a:r>
          </a:p>
          <a:p>
            <a:r>
              <a:rPr lang="cs-CZ" dirty="0" smtClean="0"/>
              <a:t>stojí nejčastěji před, výjimečně za doprovázeným slovem</a:t>
            </a:r>
          </a:p>
          <a:p>
            <a:r>
              <a:rPr lang="cs-CZ" dirty="0" smtClean="0"/>
              <a:t>určují pád slova (skupiny slov), ke kterému se vážou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173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541" y="-25800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Nejčastěji užívané předložky se 3. pádem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18096"/>
            <a:ext cx="5400600" cy="5951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533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Splývání předložky a členu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předložky splývají s určitým členem a tvoří spolu s ním stažený jednoslovný tvar</a:t>
            </a:r>
          </a:p>
          <a:p>
            <a:r>
              <a:rPr lang="cs-CZ" dirty="0" smtClean="0"/>
              <a:t>předložka se členem splývá jen v případech některých předložek: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404" y="3933056"/>
            <a:ext cx="3431253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3371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Ergänzen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Präpositionen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mit</a:t>
            </a:r>
            <a:r>
              <a:rPr lang="cs-CZ" sz="3600" b="1" dirty="0" smtClean="0"/>
              <a:t> Dativ. </a:t>
            </a:r>
            <a:br>
              <a:rPr lang="cs-CZ" sz="3600" b="1" dirty="0" smtClean="0"/>
            </a:br>
            <a:r>
              <a:rPr lang="cs-CZ" sz="2400" i="1" dirty="0" smtClean="0"/>
              <a:t>(Doplňte do vět vhodnou předložku se 3. pádem)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Elke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________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Arbeitet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_______ Volkswagen?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______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studiere</a:t>
            </a:r>
            <a:r>
              <a:rPr lang="cs-CZ" dirty="0" smtClean="0"/>
              <a:t> in Frankfurt ______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Jahren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________ </a:t>
            </a:r>
            <a:r>
              <a:rPr lang="cs-CZ" dirty="0" err="1" smtClean="0"/>
              <a:t>Beruf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fahrt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_______ </a:t>
            </a:r>
            <a:r>
              <a:rPr lang="cs-CZ" dirty="0" err="1" smtClean="0"/>
              <a:t>Berlin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esse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Teigwaren</a:t>
            </a:r>
            <a:r>
              <a:rPr lang="cs-CZ" dirty="0" smtClean="0"/>
              <a:t> ______ </a:t>
            </a:r>
            <a:r>
              <a:rPr lang="cs-CZ" dirty="0" err="1" smtClean="0"/>
              <a:t>Gemüse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2475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Elke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aus</a:t>
            </a:r>
            <a:r>
              <a:rPr lang="cs-CZ" dirty="0" smtClean="0"/>
              <a:t>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Arbeitet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bei</a:t>
            </a:r>
            <a:r>
              <a:rPr lang="cs-CZ" dirty="0" smtClean="0"/>
              <a:t> Volkswagen?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nach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studiere</a:t>
            </a:r>
            <a:r>
              <a:rPr lang="cs-CZ" dirty="0" smtClean="0"/>
              <a:t> in Frankfurt </a:t>
            </a:r>
            <a:r>
              <a:rPr lang="cs-CZ" i="1" dirty="0" err="1" smtClean="0">
                <a:solidFill>
                  <a:srgbClr val="FF0000"/>
                </a:solidFill>
              </a:rPr>
              <a:t>seit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Jahren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von</a:t>
            </a:r>
            <a:r>
              <a:rPr lang="cs-CZ" dirty="0" smtClean="0"/>
              <a:t> </a:t>
            </a:r>
            <a:r>
              <a:rPr lang="cs-CZ" dirty="0" err="1" smtClean="0"/>
              <a:t>Beruf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fahrt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nach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esse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Teigwaren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/>
              <a:t> </a:t>
            </a:r>
            <a:r>
              <a:rPr lang="cs-CZ" dirty="0" err="1" smtClean="0"/>
              <a:t>Gemüse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420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Übersetzen</a:t>
            </a:r>
            <a:r>
              <a:rPr lang="cs-CZ" b="1" dirty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bei</a:t>
            </a:r>
            <a:r>
              <a:rPr lang="cs-CZ" dirty="0" smtClean="0"/>
              <a:t> dem </a:t>
            </a:r>
            <a:r>
              <a:rPr lang="cs-CZ" dirty="0" err="1" smtClean="0"/>
              <a:t>Freund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bei</a:t>
            </a:r>
            <a:r>
              <a:rPr lang="cs-CZ" dirty="0" smtClean="0"/>
              <a:t> der </a:t>
            </a:r>
            <a:r>
              <a:rPr lang="cs-CZ" dirty="0" err="1" smtClean="0"/>
              <a:t>Freundin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zu</a:t>
            </a:r>
            <a:r>
              <a:rPr lang="cs-CZ" dirty="0" smtClean="0"/>
              <a:t> dem Auto</a:t>
            </a:r>
          </a:p>
          <a:p>
            <a:pPr marL="0" indent="0">
              <a:buNone/>
            </a:pP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deinem</a:t>
            </a:r>
            <a:r>
              <a:rPr lang="cs-CZ" dirty="0" smtClean="0"/>
              <a:t> Vater</a:t>
            </a:r>
          </a:p>
          <a:p>
            <a:pPr marL="0" indent="0">
              <a:buNone/>
            </a:pPr>
            <a:r>
              <a:rPr lang="cs-CZ" dirty="0" err="1" smtClean="0"/>
              <a:t>aus</a:t>
            </a:r>
            <a:r>
              <a:rPr lang="cs-CZ" dirty="0" smtClean="0"/>
              <a:t> dem </a:t>
            </a:r>
            <a:r>
              <a:rPr lang="cs-CZ" dirty="0" err="1" smtClean="0"/>
              <a:t>Haus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von </a:t>
            </a:r>
            <a:r>
              <a:rPr lang="cs-CZ" dirty="0" err="1" smtClean="0"/>
              <a:t>meiner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43922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1752599"/>
            <a:ext cx="2808312" cy="4525963"/>
          </a:xfrm>
          <a:solidFill>
            <a:srgbClr val="FF99FF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u toho přítele   </a:t>
            </a:r>
          </a:p>
          <a:p>
            <a:pPr marL="0" indent="0">
              <a:buNone/>
            </a:pPr>
            <a:r>
              <a:rPr lang="cs-CZ" dirty="0" smtClean="0"/>
              <a:t>u té přítelkyně</a:t>
            </a:r>
          </a:p>
          <a:p>
            <a:pPr marL="0" indent="0">
              <a:buNone/>
            </a:pPr>
            <a:r>
              <a:rPr lang="cs-CZ" dirty="0" smtClean="0"/>
              <a:t>se psem</a:t>
            </a:r>
          </a:p>
          <a:p>
            <a:pPr marL="0" indent="0">
              <a:buNone/>
            </a:pPr>
            <a:r>
              <a:rPr lang="cs-CZ" dirty="0" smtClean="0"/>
              <a:t>autem</a:t>
            </a:r>
          </a:p>
          <a:p>
            <a:pPr marL="0" indent="0">
              <a:buNone/>
            </a:pPr>
            <a:r>
              <a:rPr lang="cs-CZ" dirty="0" smtClean="0"/>
              <a:t>s tvým otcem</a:t>
            </a:r>
          </a:p>
          <a:p>
            <a:pPr marL="0" indent="0">
              <a:buNone/>
            </a:pPr>
            <a:r>
              <a:rPr lang="cs-CZ" dirty="0" smtClean="0"/>
              <a:t>z toho domu</a:t>
            </a:r>
          </a:p>
          <a:p>
            <a:pPr marL="0" indent="0">
              <a:buNone/>
            </a:pPr>
            <a:r>
              <a:rPr lang="cs-CZ" dirty="0" smtClean="0"/>
              <a:t>s námi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od mé matky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59632" y="1752599"/>
            <a:ext cx="3538736" cy="4525963"/>
          </a:xfrm>
          <a:prstGeom prst="rect">
            <a:avLst/>
          </a:prstGeom>
          <a:solidFill>
            <a:srgbClr val="FF66CC"/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bei</a:t>
            </a:r>
            <a:r>
              <a:rPr lang="cs-CZ" dirty="0" smtClean="0"/>
              <a:t> dem </a:t>
            </a:r>
            <a:r>
              <a:rPr lang="cs-CZ" dirty="0" err="1" smtClean="0"/>
              <a:t>Freund</a:t>
            </a:r>
            <a:r>
              <a:rPr lang="cs-CZ" dirty="0" smtClean="0"/>
              <a:t>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bei</a:t>
            </a:r>
            <a:r>
              <a:rPr lang="cs-CZ" dirty="0" smtClean="0"/>
              <a:t> der </a:t>
            </a:r>
            <a:r>
              <a:rPr lang="cs-CZ" dirty="0" err="1" smtClean="0"/>
              <a:t>Freundin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zu</a:t>
            </a:r>
            <a:r>
              <a:rPr lang="cs-CZ" dirty="0" smtClean="0"/>
              <a:t> dem Auto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deinem</a:t>
            </a:r>
            <a:r>
              <a:rPr lang="cs-CZ" dirty="0" smtClean="0"/>
              <a:t> Vater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aus</a:t>
            </a:r>
            <a:r>
              <a:rPr lang="cs-CZ" dirty="0" smtClean="0"/>
              <a:t> dem </a:t>
            </a:r>
            <a:r>
              <a:rPr lang="cs-CZ" dirty="0" err="1" smtClean="0"/>
              <a:t>Haus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von </a:t>
            </a:r>
            <a:r>
              <a:rPr lang="cs-CZ" dirty="0" err="1" smtClean="0"/>
              <a:t>meiner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5987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3600" i="1" dirty="0"/>
              <a:t>(přeložte)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Jedete autem?</a:t>
            </a:r>
          </a:p>
          <a:p>
            <a:r>
              <a:rPr lang="cs-CZ" dirty="0" smtClean="0"/>
              <a:t>Kam jdete po kině?</a:t>
            </a:r>
          </a:p>
          <a:p>
            <a:r>
              <a:rPr lang="cs-CZ" dirty="0" smtClean="0"/>
              <a:t>My bydlíme u babičky.</a:t>
            </a:r>
          </a:p>
          <a:p>
            <a:r>
              <a:rPr lang="cs-CZ" dirty="0" smtClean="0"/>
              <a:t>Bydlím naproti škole.</a:t>
            </a:r>
          </a:p>
          <a:p>
            <a:r>
              <a:rPr lang="cs-CZ" dirty="0"/>
              <a:t>0</a:t>
            </a:r>
            <a:r>
              <a:rPr lang="cs-CZ" dirty="0" smtClean="0"/>
              <a:t>n přijde po snídani.</a:t>
            </a:r>
          </a:p>
          <a:p>
            <a:r>
              <a:rPr lang="cs-CZ" dirty="0" smtClean="0"/>
              <a:t>Co chcete k pití?</a:t>
            </a:r>
          </a:p>
          <a:p>
            <a:r>
              <a:rPr lang="cs-CZ" dirty="0" smtClean="0"/>
              <a:t>Od hotelu to není daleko.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525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Jedete autem?                </a:t>
            </a:r>
            <a:r>
              <a:rPr lang="cs-CZ" i="1" dirty="0" err="1" smtClean="0">
                <a:solidFill>
                  <a:srgbClr val="FF0000"/>
                </a:solidFill>
              </a:rPr>
              <a:t>Fahren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mit</a:t>
            </a:r>
            <a:r>
              <a:rPr lang="cs-CZ" i="1" dirty="0" smtClean="0">
                <a:solidFill>
                  <a:srgbClr val="FF0000"/>
                </a:solidFill>
              </a:rPr>
              <a:t> dem Auto?</a:t>
            </a:r>
            <a:endParaRPr lang="cs-CZ" i="1" dirty="0">
              <a:solidFill>
                <a:srgbClr val="FF0000"/>
              </a:solidFill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Kam jdete po kině?        </a:t>
            </a:r>
            <a:r>
              <a:rPr lang="cs-CZ" i="1" dirty="0" err="1" smtClean="0">
                <a:solidFill>
                  <a:srgbClr val="FF0000"/>
                </a:solidFill>
              </a:rPr>
              <a:t>Wohin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gehen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nach dem Kino?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My bydlíme u babičky.  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wohnen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bei</a:t>
            </a:r>
            <a:r>
              <a:rPr lang="cs-CZ" i="1" dirty="0" smtClean="0">
                <a:solidFill>
                  <a:srgbClr val="FF0000"/>
                </a:solidFill>
              </a:rPr>
              <a:t> der </a:t>
            </a:r>
            <a:r>
              <a:rPr lang="cs-CZ" i="1" dirty="0" err="1" smtClean="0">
                <a:solidFill>
                  <a:srgbClr val="FF0000"/>
                </a:solidFill>
              </a:rPr>
              <a:t>Oma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Bydlím naproti škole.    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>
                <a:solidFill>
                  <a:srgbClr val="FF0000"/>
                </a:solidFill>
              </a:rPr>
              <a:t>w</a:t>
            </a:r>
            <a:r>
              <a:rPr lang="cs-CZ" i="1" dirty="0" err="1" smtClean="0">
                <a:solidFill>
                  <a:srgbClr val="FF0000"/>
                </a:solidFill>
              </a:rPr>
              <a:t>ohne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gegenüber</a:t>
            </a:r>
            <a:r>
              <a:rPr lang="cs-CZ" i="1" dirty="0" smtClean="0">
                <a:solidFill>
                  <a:srgbClr val="FF0000"/>
                </a:solidFill>
              </a:rPr>
              <a:t> der </a:t>
            </a:r>
            <a:r>
              <a:rPr lang="cs-CZ" i="1" dirty="0" err="1" smtClean="0">
                <a:solidFill>
                  <a:srgbClr val="FF0000"/>
                </a:solidFill>
              </a:rPr>
              <a:t>Schule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On přijde po snídani.   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kommt</a:t>
            </a:r>
            <a:r>
              <a:rPr lang="cs-CZ" i="1" dirty="0" smtClean="0">
                <a:solidFill>
                  <a:srgbClr val="FF0000"/>
                </a:solidFill>
              </a:rPr>
              <a:t> nach dem </a:t>
            </a:r>
            <a:r>
              <a:rPr lang="cs-CZ" i="1" dirty="0" err="1" smtClean="0">
                <a:solidFill>
                  <a:srgbClr val="FF0000"/>
                </a:solidFill>
              </a:rPr>
              <a:t>Frühstück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Co chcete k pití?            </a:t>
            </a:r>
            <a:r>
              <a:rPr lang="cs-CZ" i="1" dirty="0" err="1" smtClean="0">
                <a:solidFill>
                  <a:srgbClr val="FF0000"/>
                </a:solidFill>
              </a:rPr>
              <a:t>Was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wollen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zum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Trinken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Od hotelu to není daleko.   </a:t>
            </a:r>
            <a:r>
              <a:rPr lang="cs-CZ" i="1" dirty="0" err="1" smtClean="0">
                <a:solidFill>
                  <a:srgbClr val="FF0000"/>
                </a:solidFill>
              </a:rPr>
              <a:t>Vom</a:t>
            </a:r>
            <a:r>
              <a:rPr lang="cs-CZ" i="1" dirty="0" smtClean="0">
                <a:solidFill>
                  <a:srgbClr val="FF0000"/>
                </a:solidFill>
              </a:rPr>
              <a:t> Hotel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es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weit</a:t>
            </a:r>
            <a:r>
              <a:rPr lang="cs-CZ" i="1" dirty="0" smtClean="0">
                <a:solidFill>
                  <a:srgbClr val="FF0000"/>
                </a:solidFill>
              </a:rPr>
              <a:t>. 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8560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DUBOVÁ, </a:t>
            </a:r>
            <a:r>
              <a:rPr lang="cs-CZ" dirty="0" err="1"/>
              <a:t>Phdr.</a:t>
            </a:r>
            <a:r>
              <a:rPr lang="cs-CZ" dirty="0"/>
              <a:t> Jarmila. </a:t>
            </a:r>
            <a:r>
              <a:rPr lang="cs-CZ" i="1" dirty="0"/>
              <a:t>Němčina - cvičebnice středoškolské gramatiky</a:t>
            </a:r>
            <a:r>
              <a:rPr lang="cs-CZ" dirty="0"/>
              <a:t>. Třebíč: Petra Valentová, 2009, ISBN 978-80-86873-10-7.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991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527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PRÄPOSITIONEN MIT DATIV</vt:lpstr>
      <vt:lpstr>Užití předložek</vt:lpstr>
      <vt:lpstr>Nejčastěji užívané předložky se 3. pádem</vt:lpstr>
      <vt:lpstr>Splývání předložky a členu</vt:lpstr>
      <vt:lpstr>Ergänzen Sie die Präpositionen mit Dativ.  (Doplňte do vět vhodnou předložku se 3. pádem)</vt:lpstr>
      <vt:lpstr>Lösung (řešení)</vt:lpstr>
      <vt:lpstr>Übersetzen Sie (přeložte)</vt:lpstr>
      <vt:lpstr>Lösung (řešení)</vt:lpstr>
      <vt:lpstr>Übersetzen Sie (přeložte)</vt:lpstr>
      <vt:lpstr>Lösung (řešení)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PRÄPOSITIONEN MIT DATIV</dc:title>
  <dc:creator>ucitel</dc:creator>
  <cp:lastModifiedBy>Lenka</cp:lastModifiedBy>
  <cp:revision>18</cp:revision>
  <dcterms:created xsi:type="dcterms:W3CDTF">2013-11-06T14:08:01Z</dcterms:created>
  <dcterms:modified xsi:type="dcterms:W3CDTF">2013-12-04T08:09:58Z</dcterms:modified>
</cp:coreProperties>
</file>