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1" r:id="rId8"/>
    <p:sldId id="262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6476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2059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825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0365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5607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532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712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7041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824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6433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2860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18F6D2-E408-4B91-9F09-26780CF5CB3C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AB2B9E-D9AB-44F8-BEFF-C951BA3B6E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6097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6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8175" y="3933825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5531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NJ_154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/>
              <a:t>Německá gramatika</a:t>
            </a:r>
          </a:p>
          <a:p>
            <a:pPr>
              <a:buFontTx/>
              <a:buNone/>
            </a:pPr>
            <a:r>
              <a:rPr lang="cs-CZ" sz="1800" b="1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červenec</a:t>
            </a:r>
            <a:r>
              <a:rPr lang="cs-CZ" sz="1800" dirty="0" smtClean="0"/>
              <a:t>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Předložky se 4. pádem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64007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PRÄPOSITIONEN MIT AKKUSATIV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908648"/>
            <a:ext cx="6400800" cy="1752600"/>
          </a:xfrm>
        </p:spPr>
        <p:txBody>
          <a:bodyPr>
            <a:normAutofit/>
          </a:bodyPr>
          <a:lstStyle/>
          <a:p>
            <a:r>
              <a:rPr lang="cs-CZ" sz="3600" i="1" dirty="0" smtClean="0"/>
              <a:t>předložky se 4. pádem</a:t>
            </a:r>
            <a:endParaRPr lang="cs-CZ" sz="3600" i="1" dirty="0"/>
          </a:p>
        </p:txBody>
      </p:sp>
    </p:spTree>
    <p:extLst>
      <p:ext uri="{BB962C8B-B14F-4D97-AF65-F5344CB8AC3E}">
        <p14:creationId xmlns:p14="http://schemas.microsoft.com/office/powerpoint/2010/main" val="25939687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Užití předložek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předložek v němčině vyjadřujeme různé vztahy mezi osobami, věcmi či situacemi</a:t>
            </a:r>
          </a:p>
          <a:p>
            <a:r>
              <a:rPr lang="cs-CZ" dirty="0" smtClean="0"/>
              <a:t>nikdy nestojí ve větě samostatně, doprovázejí vždy nějaké slovo nebo skupinu slov</a:t>
            </a:r>
          </a:p>
          <a:p>
            <a:r>
              <a:rPr lang="cs-CZ" dirty="0" smtClean="0"/>
              <a:t>stojí nejčastěji před, výjimečně za doprovázeným slovem</a:t>
            </a:r>
          </a:p>
          <a:p>
            <a:r>
              <a:rPr lang="cs-CZ" dirty="0" smtClean="0"/>
              <a:t>určují pád slova (skupiny slov), ke kterému se vážou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28530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Nejčastěji užívané předložky se 4. pádem</a:t>
            </a:r>
            <a:endParaRPr lang="cs-CZ" sz="36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7427" y="1412776"/>
            <a:ext cx="6342991" cy="4992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43788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Ergänzen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die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Präpositionen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mit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Akkusativ</a:t>
            </a:r>
            <a:r>
              <a:rPr lang="cs-CZ" sz="3200" b="1" dirty="0" smtClean="0"/>
              <a:t>. </a:t>
            </a:r>
            <a:r>
              <a:rPr lang="cs-CZ" sz="2700" i="1" dirty="0"/>
              <a:t>(</a:t>
            </a:r>
            <a:r>
              <a:rPr lang="cs-CZ" sz="2700" i="1" dirty="0" smtClean="0"/>
              <a:t>Doplňte do vět vhodnou předložku se 4. pádem)</a:t>
            </a:r>
            <a:endParaRPr lang="cs-CZ" sz="27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trägt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Kette</a:t>
            </a:r>
            <a:r>
              <a:rPr lang="cs-CZ" dirty="0" smtClean="0"/>
              <a:t> _________ den </a:t>
            </a:r>
            <a:r>
              <a:rPr lang="cs-CZ" dirty="0" err="1" smtClean="0"/>
              <a:t>Hals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Buchhandlung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gleich</a:t>
            </a:r>
            <a:r>
              <a:rPr lang="cs-CZ" dirty="0" smtClean="0"/>
              <a:t> ________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Ecke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musst</a:t>
            </a:r>
            <a:r>
              <a:rPr lang="cs-CZ" dirty="0" smtClean="0"/>
              <a:t> __________ </a:t>
            </a:r>
            <a:r>
              <a:rPr lang="cs-CZ" dirty="0" err="1" smtClean="0"/>
              <a:t>nächsten</a:t>
            </a:r>
            <a:r>
              <a:rPr lang="cs-CZ" dirty="0" smtClean="0"/>
              <a:t> </a:t>
            </a:r>
            <a:r>
              <a:rPr lang="cs-CZ" dirty="0" err="1" smtClean="0"/>
              <a:t>Freitag</a:t>
            </a:r>
            <a:r>
              <a:rPr lang="cs-CZ" dirty="0" smtClean="0"/>
              <a:t> </a:t>
            </a:r>
            <a:r>
              <a:rPr lang="cs-CZ" dirty="0" err="1" smtClean="0"/>
              <a:t>warten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Geh</a:t>
            </a:r>
            <a:r>
              <a:rPr lang="cs-CZ" dirty="0" smtClean="0"/>
              <a:t> __________ </a:t>
            </a:r>
            <a:r>
              <a:rPr lang="cs-CZ" dirty="0" err="1" smtClean="0"/>
              <a:t>diese</a:t>
            </a:r>
            <a:r>
              <a:rPr lang="cs-CZ" dirty="0" smtClean="0"/>
              <a:t> Stra</a:t>
            </a:r>
            <a:r>
              <a:rPr lang="el-GR" dirty="0" smtClean="0"/>
              <a:t>β</a:t>
            </a:r>
            <a:r>
              <a:rPr lang="cs-CZ" dirty="0" smtClean="0"/>
              <a:t>e.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gutes</a:t>
            </a:r>
            <a:r>
              <a:rPr lang="cs-CZ" dirty="0" smtClean="0"/>
              <a:t> </a:t>
            </a:r>
            <a:r>
              <a:rPr lang="cs-CZ" dirty="0" err="1" smtClean="0"/>
              <a:t>Mittel</a:t>
            </a:r>
            <a:r>
              <a:rPr lang="cs-CZ" dirty="0" smtClean="0"/>
              <a:t> ___________ </a:t>
            </a:r>
            <a:r>
              <a:rPr lang="cs-CZ" dirty="0" err="1" smtClean="0"/>
              <a:t>Husten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seit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Wochen</a:t>
            </a:r>
            <a:r>
              <a:rPr lang="cs-CZ" dirty="0"/>
              <a:t> </a:t>
            </a:r>
            <a:r>
              <a:rPr lang="cs-CZ" dirty="0" smtClean="0"/>
              <a:t>_________ </a:t>
            </a:r>
            <a:r>
              <a:rPr lang="cs-CZ" dirty="0" err="1" smtClean="0"/>
              <a:t>Arbiet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 _______ </a:t>
            </a:r>
            <a:r>
              <a:rPr lang="cs-CZ" dirty="0" err="1" smtClean="0"/>
              <a:t>ihren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4730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trägt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Kette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um</a:t>
            </a:r>
            <a:r>
              <a:rPr lang="cs-CZ" dirty="0" smtClean="0"/>
              <a:t> den </a:t>
            </a:r>
            <a:r>
              <a:rPr lang="cs-CZ" dirty="0" err="1" smtClean="0"/>
              <a:t>Hals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Die </a:t>
            </a:r>
            <a:r>
              <a:rPr lang="cs-CZ" dirty="0" err="1" smtClean="0"/>
              <a:t>Buchhandlung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gleich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um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Ecke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musst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bis</a:t>
            </a:r>
            <a:r>
              <a:rPr lang="cs-CZ" dirty="0" smtClean="0"/>
              <a:t> </a:t>
            </a:r>
            <a:r>
              <a:rPr lang="cs-CZ" dirty="0" err="1" smtClean="0"/>
              <a:t>nächsten</a:t>
            </a:r>
            <a:r>
              <a:rPr lang="cs-CZ" dirty="0" smtClean="0"/>
              <a:t> </a:t>
            </a:r>
            <a:r>
              <a:rPr lang="cs-CZ" dirty="0" err="1" smtClean="0"/>
              <a:t>Freitag</a:t>
            </a:r>
            <a:r>
              <a:rPr lang="cs-CZ" dirty="0" smtClean="0"/>
              <a:t> </a:t>
            </a:r>
            <a:r>
              <a:rPr lang="cs-CZ" dirty="0" err="1" smtClean="0"/>
              <a:t>warten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Geh</a:t>
            </a:r>
            <a:r>
              <a:rPr lang="cs-CZ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durch</a:t>
            </a:r>
            <a:r>
              <a:rPr lang="cs-CZ" dirty="0" smtClean="0"/>
              <a:t> </a:t>
            </a:r>
            <a:r>
              <a:rPr lang="cs-CZ" dirty="0" err="1" smtClean="0"/>
              <a:t>diese</a:t>
            </a:r>
            <a:r>
              <a:rPr lang="cs-CZ" dirty="0" smtClean="0"/>
              <a:t> Stra</a:t>
            </a:r>
            <a:r>
              <a:rPr lang="el-GR" dirty="0" smtClean="0"/>
              <a:t>β</a:t>
            </a:r>
            <a:r>
              <a:rPr lang="cs-CZ" dirty="0" smtClean="0"/>
              <a:t>e.</a:t>
            </a:r>
          </a:p>
          <a:p>
            <a:pPr marL="0" indent="0">
              <a:buNone/>
            </a:pP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gutes</a:t>
            </a:r>
            <a:r>
              <a:rPr lang="cs-CZ" dirty="0" smtClean="0"/>
              <a:t> </a:t>
            </a:r>
            <a:r>
              <a:rPr lang="cs-CZ" dirty="0" err="1" smtClean="0"/>
              <a:t>Mittel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gegen</a:t>
            </a:r>
            <a:r>
              <a:rPr lang="cs-CZ" dirty="0" err="1" smtClean="0"/>
              <a:t>Husten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sind</a:t>
            </a:r>
            <a:r>
              <a:rPr lang="cs-CZ" dirty="0" smtClean="0"/>
              <a:t> </a:t>
            </a:r>
            <a:r>
              <a:rPr lang="cs-CZ" dirty="0" err="1" smtClean="0"/>
              <a:t>seit</a:t>
            </a:r>
            <a:r>
              <a:rPr lang="cs-CZ" dirty="0" smtClean="0"/>
              <a:t> </a:t>
            </a:r>
            <a:r>
              <a:rPr lang="cs-CZ" dirty="0" err="1" smtClean="0"/>
              <a:t>drei</a:t>
            </a:r>
            <a:r>
              <a:rPr lang="cs-CZ" dirty="0" smtClean="0"/>
              <a:t> </a:t>
            </a:r>
            <a:r>
              <a:rPr lang="cs-CZ" dirty="0" err="1" smtClean="0"/>
              <a:t>Wochen</a:t>
            </a:r>
            <a:r>
              <a:rPr lang="cs-CZ" dirty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ohne</a:t>
            </a:r>
            <a:r>
              <a:rPr lang="cs-CZ" dirty="0" smtClean="0"/>
              <a:t> </a:t>
            </a:r>
            <a:r>
              <a:rPr lang="cs-CZ" dirty="0" err="1" smtClean="0"/>
              <a:t>Arbiet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 </a:t>
            </a:r>
            <a:r>
              <a:rPr lang="cs-CZ" dirty="0" err="1" smtClean="0"/>
              <a:t>möchte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Geschenk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für</a:t>
            </a:r>
            <a:r>
              <a:rPr lang="cs-CZ" dirty="0" smtClean="0"/>
              <a:t> </a:t>
            </a:r>
            <a:r>
              <a:rPr lang="cs-CZ" dirty="0" err="1" smtClean="0"/>
              <a:t>ihren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r>
              <a:rPr lang="cs-CZ" dirty="0" smtClean="0"/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85049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Übersetzen</a:t>
            </a:r>
            <a:r>
              <a:rPr lang="cs-CZ" b="1" dirty="0" smtClean="0"/>
              <a:t> </a:t>
            </a:r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sz="3600" i="1" dirty="0" smtClean="0"/>
              <a:t>(přeložte)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pro tu paní</a:t>
            </a:r>
          </a:p>
          <a:p>
            <a:pPr marL="0" indent="0">
              <a:buNone/>
            </a:pPr>
            <a:r>
              <a:rPr lang="cs-CZ" dirty="0" smtClean="0"/>
              <a:t>bez toho psa</a:t>
            </a:r>
          </a:p>
          <a:p>
            <a:pPr marL="0" indent="0">
              <a:buNone/>
            </a:pPr>
            <a:r>
              <a:rPr lang="cs-CZ" dirty="0" smtClean="0"/>
              <a:t>dveřmi</a:t>
            </a:r>
          </a:p>
          <a:p>
            <a:pPr marL="0" indent="0">
              <a:buNone/>
            </a:pPr>
            <a:r>
              <a:rPr lang="cs-CZ" dirty="0" smtClean="0"/>
              <a:t>kolem domu</a:t>
            </a:r>
          </a:p>
          <a:p>
            <a:pPr marL="0" indent="0">
              <a:buNone/>
            </a:pPr>
            <a:r>
              <a:rPr lang="cs-CZ" dirty="0" smtClean="0"/>
              <a:t>za rohem</a:t>
            </a:r>
          </a:p>
          <a:p>
            <a:pPr marL="0" indent="0">
              <a:buNone/>
            </a:pPr>
            <a:r>
              <a:rPr lang="cs-CZ" dirty="0" smtClean="0"/>
              <a:t>proti té ženě</a:t>
            </a:r>
          </a:p>
          <a:p>
            <a:pPr marL="0" indent="0">
              <a:buNone/>
            </a:pPr>
            <a:r>
              <a:rPr lang="cs-CZ" dirty="0" smtClean="0"/>
              <a:t>bez nápadu</a:t>
            </a:r>
          </a:p>
          <a:p>
            <a:pPr marL="0" indent="0">
              <a:buNone/>
            </a:pPr>
            <a:r>
              <a:rPr lang="cs-CZ" dirty="0" smtClean="0"/>
              <a:t>pro nás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3028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pro tu paní – </a:t>
            </a:r>
            <a:r>
              <a:rPr lang="cs-CZ" i="1" dirty="0" err="1" smtClean="0">
                <a:solidFill>
                  <a:srgbClr val="FF0000"/>
                </a:solidFill>
              </a:rPr>
              <a:t>für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Frau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bez toho psa – </a:t>
            </a:r>
            <a:r>
              <a:rPr lang="cs-CZ" i="1" dirty="0" smtClean="0">
                <a:solidFill>
                  <a:srgbClr val="FF0000"/>
                </a:solidFill>
              </a:rPr>
              <a:t>ohne den </a:t>
            </a:r>
            <a:r>
              <a:rPr lang="cs-CZ" i="1" dirty="0" err="1" smtClean="0">
                <a:solidFill>
                  <a:srgbClr val="FF0000"/>
                </a:solidFill>
              </a:rPr>
              <a:t>Hund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dveřmi – </a:t>
            </a:r>
            <a:r>
              <a:rPr lang="cs-CZ" i="1" dirty="0" smtClean="0">
                <a:solidFill>
                  <a:srgbClr val="FF0000"/>
                </a:solidFill>
              </a:rPr>
              <a:t>durch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Tür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kolem domu – </a:t>
            </a:r>
            <a:r>
              <a:rPr lang="cs-CZ" i="1" dirty="0" smtClean="0">
                <a:solidFill>
                  <a:srgbClr val="FF0000"/>
                </a:solidFill>
              </a:rPr>
              <a:t>um </a:t>
            </a:r>
            <a:r>
              <a:rPr lang="cs-CZ" i="1" dirty="0" err="1" smtClean="0">
                <a:solidFill>
                  <a:srgbClr val="FF0000"/>
                </a:solidFill>
              </a:rPr>
              <a:t>das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Haus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za rohem – </a:t>
            </a:r>
            <a:r>
              <a:rPr lang="cs-CZ" i="1" dirty="0" smtClean="0">
                <a:solidFill>
                  <a:srgbClr val="FF0000"/>
                </a:solidFill>
              </a:rPr>
              <a:t>um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Ecke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proti té ženě – </a:t>
            </a:r>
            <a:r>
              <a:rPr lang="cs-CZ" i="1" dirty="0" err="1" smtClean="0">
                <a:solidFill>
                  <a:srgbClr val="FF0000"/>
                </a:solidFill>
              </a:rPr>
              <a:t>gegen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Frau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bez nápadu – </a:t>
            </a:r>
            <a:r>
              <a:rPr lang="cs-CZ" i="1" dirty="0" smtClean="0">
                <a:solidFill>
                  <a:srgbClr val="FF0000"/>
                </a:solidFill>
              </a:rPr>
              <a:t>ohne </a:t>
            </a:r>
            <a:r>
              <a:rPr lang="cs-CZ" i="1" dirty="0" err="1" smtClean="0">
                <a:solidFill>
                  <a:srgbClr val="FF0000"/>
                </a:solidFill>
              </a:rPr>
              <a:t>die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Idee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pro nás – </a:t>
            </a:r>
            <a:r>
              <a:rPr lang="cs-CZ" i="1" dirty="0" err="1" smtClean="0">
                <a:solidFill>
                  <a:srgbClr val="FF0000"/>
                </a:solidFill>
              </a:rPr>
              <a:t>für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uns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635389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MEJZLÍKOVÁ, Šárka. </a:t>
            </a:r>
            <a:r>
              <a:rPr lang="cs-CZ" i="1" dirty="0" smtClean="0"/>
              <a:t>Němčina pro samouky a jazykové školy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2009, ISBN </a:t>
            </a:r>
            <a:r>
              <a:rPr lang="cs-CZ" smtClean="0"/>
              <a:t>978-80-7358-155-8.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 smtClean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 smtClean="0"/>
              <a:t>DUBOVÁ</a:t>
            </a:r>
            <a:r>
              <a:rPr lang="cs-CZ" dirty="0"/>
              <a:t>, </a:t>
            </a:r>
            <a:r>
              <a:rPr lang="cs-CZ" dirty="0" err="1"/>
              <a:t>Phdr.</a:t>
            </a:r>
            <a:r>
              <a:rPr lang="cs-CZ" dirty="0"/>
              <a:t> Jarmila. </a:t>
            </a:r>
            <a:r>
              <a:rPr lang="cs-CZ" i="1" dirty="0"/>
              <a:t>Němčina - cvičebnice středoškolské gramatiky</a:t>
            </a:r>
            <a:r>
              <a:rPr lang="cs-CZ" dirty="0"/>
              <a:t>. Třebíč: Petra Valentová, 2009, ISBN 978-80-86873-10-7.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endParaRPr lang="cs-CZ" sz="1600" dirty="0" smtClean="0"/>
          </a:p>
          <a:p>
            <a:pPr>
              <a:lnSpc>
                <a:spcPct val="160000"/>
              </a:lnSpc>
              <a:spcBef>
                <a:spcPts val="0"/>
              </a:spcBef>
            </a:pPr>
            <a:r>
              <a:rPr lang="cs-CZ" dirty="0" smtClean="0"/>
              <a:t>DUSILOVÁ, Doris a kol. </a:t>
            </a:r>
            <a:r>
              <a:rPr lang="cs-CZ" i="1" dirty="0" err="1" smtClean="0"/>
              <a:t>Sprechen</a:t>
            </a:r>
            <a:r>
              <a:rPr lang="cs-CZ" i="1" dirty="0" smtClean="0"/>
              <a:t> </a:t>
            </a:r>
            <a:r>
              <a:rPr lang="cs-CZ" i="1" dirty="0" err="1" smtClean="0"/>
              <a:t>Sie</a:t>
            </a:r>
            <a:r>
              <a:rPr lang="cs-CZ" i="1" dirty="0" smtClean="0"/>
              <a:t> </a:t>
            </a:r>
            <a:r>
              <a:rPr lang="cs-CZ" i="1" dirty="0" err="1" smtClean="0"/>
              <a:t>Deutsch</a:t>
            </a:r>
            <a:r>
              <a:rPr lang="cs-CZ" i="1" dirty="0" smtClean="0"/>
              <a:t>? - 1. díl</a:t>
            </a:r>
            <a:r>
              <a:rPr lang="cs-CZ" dirty="0" smtClean="0"/>
              <a:t>. Praha: Polyglot, 1996, ISBN 80-901988-3-X. </a:t>
            </a:r>
          </a:p>
          <a:p>
            <a:pPr>
              <a:lnSpc>
                <a:spcPct val="160000"/>
              </a:lnSpc>
              <a:spcBef>
                <a:spcPts val="0"/>
              </a:spcBef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503043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436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PRÄPOSITIONEN MIT AKKUSATIV</vt:lpstr>
      <vt:lpstr>Užití předložek</vt:lpstr>
      <vt:lpstr>Nejčastěji užívané předložky se 4. pádem</vt:lpstr>
      <vt:lpstr>Ergänzen Sie die Präpositionen mit Akkusativ. (Doplňte do vět vhodnou předložku se 4. pádem)</vt:lpstr>
      <vt:lpstr>Lösung (řešení)</vt:lpstr>
      <vt:lpstr>Übersetzen Sie (přeložte)</vt:lpstr>
      <vt:lpstr>Lösung (řešení)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PRÄPOSITIONEN MIT AKKUSATIV</dc:title>
  <dc:creator>Lenka</dc:creator>
  <cp:lastModifiedBy>Lenka</cp:lastModifiedBy>
  <cp:revision>14</cp:revision>
  <dcterms:created xsi:type="dcterms:W3CDTF">2013-11-08T17:06:30Z</dcterms:created>
  <dcterms:modified xsi:type="dcterms:W3CDTF">2013-12-04T08:10:23Z</dcterms:modified>
</cp:coreProperties>
</file>