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9" r:id="rId6"/>
    <p:sldId id="258" r:id="rId7"/>
    <p:sldId id="265" r:id="rId8"/>
    <p:sldId id="266" r:id="rId9"/>
    <p:sldId id="264" r:id="rId10"/>
    <p:sldId id="262" r:id="rId11"/>
    <p:sldId id="267" r:id="rId12"/>
    <p:sldId id="269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851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100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851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735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041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732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128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9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817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63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180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1896D6-DD64-41D1-9C7F-54F4AC3CE24B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4FD1C-F382-4522-8D9D-4B7A3BAA6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610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atikaj.webnode.cz/news/prepositions-of-place-predlozky-mista/" TargetMode="External"/><Relationship Id="rId2" Type="http://schemas.openxmlformats.org/officeDocument/2006/relationships/hyperlink" Target="http://www.jetoboj.cz/wp-content/predlozky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3933825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5700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NJ_155</a:t>
            </a:r>
          </a:p>
          <a:p>
            <a:pPr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</a:t>
            </a:r>
            <a:r>
              <a:rPr lang="cs-CZ" sz="1800" dirty="0" smtClean="0"/>
              <a:t>gramatika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červenec </a:t>
            </a:r>
            <a:r>
              <a:rPr lang="cs-CZ" sz="1800" dirty="0" smtClean="0"/>
              <a:t>2013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Předložky se 3. a 4. pádem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21998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PRÄPOSITIONEN MIT DATIV UND AKKUSATIV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/>
              <a:t>předložky se 3. a 4. pádem</a:t>
            </a:r>
            <a:endParaRPr lang="cs-CZ" i="1" dirty="0"/>
          </a:p>
        </p:txBody>
      </p:sp>
      <p:pic>
        <p:nvPicPr>
          <p:cNvPr id="4098" name="Picture 2" descr="http://www.englishexercises.org/makeagame/my_documents/my_pictures/gallery/i/in%20front%20o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797152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englishexercises.org/makeagame/my_documents/my_pictures/gallery/u/und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englishexercises.org/makeagame/my_documents/my_pictures/gallery/i/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864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680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err="1" smtClean="0"/>
              <a:t>Präpositionen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Dativ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Akkusativ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475" y="1916832"/>
            <a:ext cx="8229600" cy="2260848"/>
          </a:xfrm>
        </p:spPr>
        <p:txBody>
          <a:bodyPr/>
          <a:lstStyle/>
          <a:p>
            <a:r>
              <a:rPr lang="cs-CZ" dirty="0" smtClean="0"/>
              <a:t>předložky, které v závislosti na kontextu vyžadují buď 3. nebo 4. pád</a:t>
            </a:r>
          </a:p>
          <a:p>
            <a:r>
              <a:rPr lang="cs-CZ" dirty="0" smtClean="0"/>
              <a:t>ke zjištění, který z pádu máme použít v konkrétní větě, nám pomůže toto pravidlo: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09120"/>
            <a:ext cx="8781527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108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114300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Nejčastěji užívané předložky se 3. a 4. pádem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304" y="1340768"/>
            <a:ext cx="5784709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9498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Splývání předložky a členu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předložky splývají s určitým členem a tvoří spolu s ním stažený jednoslovný tvar</a:t>
            </a:r>
          </a:p>
          <a:p>
            <a:r>
              <a:rPr lang="cs-CZ" dirty="0" smtClean="0"/>
              <a:t>předložka se členem splývá jen v případech některých předložek: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508" y="4005064"/>
            <a:ext cx="3837586" cy="2528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9694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Vyberte z nabídky vhodnou předložku a spolu sní do věty doplňte i člen určitý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52596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Wie</a:t>
            </a:r>
            <a:r>
              <a:rPr lang="cs-CZ" sz="2000" dirty="0" smtClean="0"/>
              <a:t> </a:t>
            </a:r>
            <a:r>
              <a:rPr lang="cs-CZ" sz="2000" dirty="0" err="1" smtClean="0"/>
              <a:t>lange</a:t>
            </a:r>
            <a:r>
              <a:rPr lang="cs-CZ" sz="2000" dirty="0" smtClean="0"/>
              <a:t> </a:t>
            </a:r>
            <a:r>
              <a:rPr lang="cs-CZ" sz="2000" dirty="0" err="1" smtClean="0"/>
              <a:t>wohnen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________ </a:t>
            </a:r>
            <a:r>
              <a:rPr lang="cs-CZ" sz="2000" dirty="0" err="1" smtClean="0"/>
              <a:t>Wohnung</a:t>
            </a:r>
            <a:r>
              <a:rPr lang="cs-CZ" sz="2000" dirty="0" smtClean="0"/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Die </a:t>
            </a:r>
            <a:r>
              <a:rPr lang="cs-CZ" sz="2000" dirty="0" err="1" smtClean="0"/>
              <a:t>Kinder</a:t>
            </a:r>
            <a:r>
              <a:rPr lang="cs-CZ" sz="2000" dirty="0" smtClean="0"/>
              <a:t> </a:t>
            </a:r>
            <a:r>
              <a:rPr lang="cs-CZ" sz="2000" dirty="0" err="1" smtClean="0"/>
              <a:t>spielen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_______ </a:t>
            </a:r>
            <a:r>
              <a:rPr lang="cs-CZ" sz="2000" dirty="0" err="1" smtClean="0"/>
              <a:t>Haus</a:t>
            </a:r>
            <a:r>
              <a:rPr lang="cs-CZ" sz="2000" dirty="0" smtClean="0"/>
              <a:t> </a:t>
            </a:r>
            <a:r>
              <a:rPr lang="cs-CZ" sz="2000" dirty="0" err="1" smtClean="0"/>
              <a:t>Fu</a:t>
            </a:r>
            <a:r>
              <a:rPr lang="el-GR" sz="2000" dirty="0" smtClean="0"/>
              <a:t>β</a:t>
            </a:r>
            <a:r>
              <a:rPr lang="cs-CZ" sz="2000" dirty="0" err="1" smtClean="0"/>
              <a:t>ball</a:t>
            </a:r>
            <a:r>
              <a:rPr lang="cs-CZ" sz="20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hänge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Bild</a:t>
            </a:r>
            <a:r>
              <a:rPr lang="cs-CZ" sz="2000" dirty="0" smtClean="0"/>
              <a:t> ________ Wand.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Unser</a:t>
            </a:r>
            <a:r>
              <a:rPr lang="cs-CZ" sz="2000" dirty="0" smtClean="0"/>
              <a:t> </a:t>
            </a:r>
            <a:r>
              <a:rPr lang="cs-CZ" sz="2000" dirty="0" err="1" smtClean="0"/>
              <a:t>Hund</a:t>
            </a:r>
            <a:r>
              <a:rPr lang="cs-CZ" sz="2000" dirty="0" smtClean="0"/>
              <a:t> </a:t>
            </a:r>
            <a:r>
              <a:rPr lang="cs-CZ" sz="2000" dirty="0" err="1" smtClean="0"/>
              <a:t>schläft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_________ </a:t>
            </a:r>
            <a:r>
              <a:rPr lang="cs-CZ" sz="2000" dirty="0" err="1" smtClean="0"/>
              <a:t>Tisch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Er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lieber</a:t>
            </a:r>
            <a:r>
              <a:rPr lang="cs-CZ" sz="2000" dirty="0" smtClean="0"/>
              <a:t> ______________ Sofa </a:t>
            </a:r>
            <a:r>
              <a:rPr lang="cs-CZ" sz="2000" dirty="0" err="1" smtClean="0"/>
              <a:t>sitzen</a:t>
            </a:r>
            <a:r>
              <a:rPr lang="cs-CZ" sz="20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Haus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dirty="0" err="1" smtClean="0"/>
              <a:t>gleich</a:t>
            </a:r>
            <a:r>
              <a:rPr lang="cs-CZ" sz="2000" dirty="0" smtClean="0"/>
              <a:t> ___________ </a:t>
            </a:r>
            <a:r>
              <a:rPr lang="cs-CZ" sz="2000" dirty="0" err="1" smtClean="0"/>
              <a:t>Uni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Mein Auto </a:t>
            </a:r>
            <a:r>
              <a:rPr lang="cs-CZ" sz="2000" dirty="0" err="1" smtClean="0"/>
              <a:t>steht</a:t>
            </a:r>
            <a:r>
              <a:rPr lang="cs-CZ" sz="2000" dirty="0" smtClean="0"/>
              <a:t> ____________ </a:t>
            </a:r>
            <a:r>
              <a:rPr lang="cs-CZ" sz="2000" dirty="0" err="1" smtClean="0"/>
              <a:t>Haus</a:t>
            </a:r>
            <a:r>
              <a:rPr lang="cs-CZ" sz="20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stelle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Glas</a:t>
            </a:r>
            <a:r>
              <a:rPr lang="cs-CZ" sz="2000" dirty="0" smtClean="0"/>
              <a:t> </a:t>
            </a:r>
            <a:r>
              <a:rPr lang="cs-CZ" sz="2000" dirty="0" err="1" smtClean="0"/>
              <a:t>lieber</a:t>
            </a:r>
            <a:r>
              <a:rPr lang="cs-CZ" sz="2000" dirty="0" smtClean="0"/>
              <a:t> __________ </a:t>
            </a:r>
            <a:r>
              <a:rPr lang="cs-CZ" sz="2000" dirty="0" err="1" smtClean="0"/>
              <a:t>Tisch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Bett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____________ </a:t>
            </a:r>
            <a:r>
              <a:rPr lang="cs-CZ" sz="2000" dirty="0" err="1" smtClean="0"/>
              <a:t>Fenster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setzt</a:t>
            </a:r>
            <a:r>
              <a:rPr lang="cs-CZ" sz="2000" dirty="0" smtClean="0"/>
              <a:t> </a:t>
            </a: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Kind</a:t>
            </a:r>
            <a:r>
              <a:rPr lang="cs-CZ" sz="2000" dirty="0" smtClean="0"/>
              <a:t> __________ </a:t>
            </a:r>
            <a:r>
              <a:rPr lang="cs-CZ" sz="2000" dirty="0" err="1" smtClean="0"/>
              <a:t>Bett</a:t>
            </a:r>
            <a:r>
              <a:rPr lang="cs-CZ" sz="2000" dirty="0" smtClean="0"/>
              <a:t>.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93096" y="1916832"/>
            <a:ext cx="393528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cs-CZ" sz="2000" dirty="0" smtClean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940152" y="1556792"/>
            <a:ext cx="2880320" cy="45259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unter</a:t>
            </a:r>
            <a:r>
              <a:rPr lang="cs-CZ" sz="2000" dirty="0" smtClean="0"/>
              <a:t> – vor – in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in – </a:t>
            </a:r>
            <a:r>
              <a:rPr lang="cs-CZ" sz="2000" dirty="0" err="1" smtClean="0"/>
              <a:t>unter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hinter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r>
              <a:rPr lang="cs-CZ" sz="2000" dirty="0" smtClean="0"/>
              <a:t> – in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in – </a:t>
            </a:r>
            <a:r>
              <a:rPr lang="cs-CZ" sz="2000" dirty="0" err="1" smtClean="0"/>
              <a:t>unter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in – </a:t>
            </a:r>
            <a:r>
              <a:rPr lang="cs-CZ" sz="2000" dirty="0" err="1" smtClean="0"/>
              <a:t>an</a:t>
            </a:r>
            <a:r>
              <a:rPr lang="cs-CZ" sz="2000" dirty="0" smtClean="0"/>
              <a:t> – </a:t>
            </a:r>
            <a:r>
              <a:rPr lang="cs-CZ" sz="2000" dirty="0" err="1" smtClean="0"/>
              <a:t>auf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neben</a:t>
            </a:r>
            <a:r>
              <a:rPr lang="cs-CZ" sz="2000" dirty="0" smtClean="0"/>
              <a:t> – </a:t>
            </a:r>
            <a:r>
              <a:rPr lang="cs-CZ" sz="2000" dirty="0" err="1" smtClean="0"/>
              <a:t>zwischen</a:t>
            </a:r>
            <a:r>
              <a:rPr lang="cs-CZ" sz="2000" dirty="0" smtClean="0"/>
              <a:t> – </a:t>
            </a:r>
            <a:r>
              <a:rPr lang="cs-CZ" sz="2000" dirty="0" err="1" smtClean="0"/>
              <a:t>über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vor – </a:t>
            </a:r>
            <a:r>
              <a:rPr lang="cs-CZ" sz="2000" dirty="0" err="1" smtClean="0"/>
              <a:t>über</a:t>
            </a:r>
            <a:r>
              <a:rPr lang="cs-CZ" sz="2000" dirty="0" smtClean="0"/>
              <a:t> – in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unter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hinter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neben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r>
              <a:rPr lang="cs-CZ" sz="2000" dirty="0" smtClean="0"/>
              <a:t> – in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026246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err="1" smtClean="0"/>
              <a:t>Lösung</a:t>
            </a:r>
            <a:r>
              <a:rPr lang="cs-CZ" sz="36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Wie</a:t>
            </a:r>
            <a:r>
              <a:rPr lang="cs-CZ" sz="2000" dirty="0" smtClean="0"/>
              <a:t> </a:t>
            </a:r>
            <a:r>
              <a:rPr lang="cs-CZ" sz="2000" dirty="0" err="1" smtClean="0"/>
              <a:t>lange</a:t>
            </a:r>
            <a:r>
              <a:rPr lang="cs-CZ" sz="2000" dirty="0" smtClean="0"/>
              <a:t> </a:t>
            </a:r>
            <a:r>
              <a:rPr lang="cs-CZ" sz="2000" dirty="0" err="1" smtClean="0"/>
              <a:t>wohnen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in der </a:t>
            </a:r>
            <a:r>
              <a:rPr lang="cs-CZ" sz="2000" dirty="0" err="1" smtClean="0"/>
              <a:t>Wohnung</a:t>
            </a:r>
            <a:r>
              <a:rPr lang="cs-CZ" sz="2000" dirty="0" smtClean="0"/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Die </a:t>
            </a:r>
            <a:r>
              <a:rPr lang="cs-CZ" sz="2000" dirty="0" err="1" smtClean="0"/>
              <a:t>Kinder</a:t>
            </a:r>
            <a:r>
              <a:rPr lang="cs-CZ" sz="2000" dirty="0" smtClean="0"/>
              <a:t> </a:t>
            </a:r>
            <a:r>
              <a:rPr lang="cs-CZ" sz="2000" dirty="0" err="1" smtClean="0"/>
              <a:t>spielen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hinter</a:t>
            </a:r>
            <a:r>
              <a:rPr lang="cs-CZ" sz="2000" b="1" i="1" dirty="0" smtClean="0">
                <a:solidFill>
                  <a:srgbClr val="FF0000"/>
                </a:solidFill>
              </a:rPr>
              <a:t> dem </a:t>
            </a:r>
            <a:r>
              <a:rPr lang="cs-CZ" sz="2000" dirty="0" err="1" smtClean="0"/>
              <a:t>Haus</a:t>
            </a:r>
            <a:r>
              <a:rPr lang="cs-CZ" sz="2000" dirty="0" smtClean="0"/>
              <a:t> </a:t>
            </a:r>
            <a:r>
              <a:rPr lang="cs-CZ" sz="2000" dirty="0" err="1" smtClean="0"/>
              <a:t>Fu</a:t>
            </a:r>
            <a:r>
              <a:rPr lang="el-GR" sz="2000" dirty="0" smtClean="0"/>
              <a:t>β</a:t>
            </a:r>
            <a:r>
              <a:rPr lang="cs-CZ" sz="2000" dirty="0" err="1" smtClean="0"/>
              <a:t>ball</a:t>
            </a:r>
            <a:r>
              <a:rPr lang="cs-CZ" sz="20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hänge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Bild</a:t>
            </a:r>
            <a:r>
              <a:rPr lang="cs-CZ" sz="2000" dirty="0" smtClean="0"/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an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die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Wand.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Unser</a:t>
            </a:r>
            <a:r>
              <a:rPr lang="cs-CZ" sz="2000" dirty="0" smtClean="0"/>
              <a:t> </a:t>
            </a:r>
            <a:r>
              <a:rPr lang="cs-CZ" sz="2000" dirty="0" err="1" smtClean="0"/>
              <a:t>Hund</a:t>
            </a:r>
            <a:r>
              <a:rPr lang="cs-CZ" sz="2000" dirty="0" smtClean="0"/>
              <a:t> </a:t>
            </a:r>
            <a:r>
              <a:rPr lang="cs-CZ" sz="2000" dirty="0" err="1" smtClean="0"/>
              <a:t>schläft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unter</a:t>
            </a:r>
            <a:r>
              <a:rPr lang="cs-CZ" sz="2000" b="1" i="1" dirty="0" smtClean="0">
                <a:solidFill>
                  <a:srgbClr val="FF0000"/>
                </a:solidFill>
              </a:rPr>
              <a:t> dem </a:t>
            </a:r>
            <a:r>
              <a:rPr lang="cs-CZ" sz="2000" dirty="0" err="1" smtClean="0"/>
              <a:t>Tisch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Er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lieber</a:t>
            </a:r>
            <a:r>
              <a:rPr lang="cs-CZ" sz="2000" dirty="0" smtClean="0"/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auf</a:t>
            </a:r>
            <a:r>
              <a:rPr lang="cs-CZ" sz="2000" b="1" i="1" dirty="0" smtClean="0">
                <a:solidFill>
                  <a:srgbClr val="FF0000"/>
                </a:solidFill>
              </a:rPr>
              <a:t> dem </a:t>
            </a:r>
            <a:r>
              <a:rPr lang="cs-CZ" sz="2000" dirty="0" smtClean="0"/>
              <a:t>Sofa </a:t>
            </a:r>
            <a:r>
              <a:rPr lang="cs-CZ" sz="2000" dirty="0" err="1" smtClean="0"/>
              <a:t>sitzen</a:t>
            </a:r>
            <a:r>
              <a:rPr lang="cs-CZ" sz="20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Haus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dirty="0" err="1" smtClean="0"/>
              <a:t>gleich</a:t>
            </a:r>
            <a:r>
              <a:rPr lang="cs-CZ" sz="2000" dirty="0" smtClean="0"/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neben</a:t>
            </a:r>
            <a:r>
              <a:rPr lang="cs-CZ" sz="2000" b="1" i="1" dirty="0" smtClean="0">
                <a:solidFill>
                  <a:srgbClr val="FF0000"/>
                </a:solidFill>
              </a:rPr>
              <a:t> der </a:t>
            </a:r>
            <a:r>
              <a:rPr lang="cs-CZ" sz="2000" dirty="0" err="1" smtClean="0"/>
              <a:t>Uni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Mein Auto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vor dem </a:t>
            </a:r>
            <a:r>
              <a:rPr lang="cs-CZ" sz="2000" dirty="0" err="1" smtClean="0"/>
              <a:t>Haus</a:t>
            </a:r>
            <a:r>
              <a:rPr lang="cs-CZ" sz="20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stelle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Glas</a:t>
            </a:r>
            <a:r>
              <a:rPr lang="cs-CZ" sz="2000" dirty="0" smtClean="0"/>
              <a:t> </a:t>
            </a:r>
            <a:r>
              <a:rPr lang="cs-CZ" sz="2000" dirty="0" err="1" smtClean="0"/>
              <a:t>lieber</a:t>
            </a:r>
            <a:r>
              <a:rPr lang="cs-CZ" sz="2000" dirty="0" smtClean="0"/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auf</a:t>
            </a:r>
            <a:r>
              <a:rPr lang="cs-CZ" sz="2000" b="1" i="1" dirty="0" smtClean="0">
                <a:solidFill>
                  <a:srgbClr val="FF0000"/>
                </a:solidFill>
              </a:rPr>
              <a:t> den </a:t>
            </a:r>
            <a:r>
              <a:rPr lang="cs-CZ" sz="2000" dirty="0" err="1" smtClean="0"/>
              <a:t>Tisch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Bett</a:t>
            </a:r>
            <a:r>
              <a:rPr lang="cs-CZ" sz="2000" dirty="0" smtClean="0"/>
              <a:t> </a:t>
            </a:r>
            <a:r>
              <a:rPr lang="cs-CZ" sz="2000" dirty="0" err="1" smtClean="0"/>
              <a:t>steht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neben</a:t>
            </a:r>
            <a:r>
              <a:rPr lang="cs-CZ" sz="2000" b="1" dirty="0" smtClean="0">
                <a:solidFill>
                  <a:srgbClr val="FF0000"/>
                </a:solidFill>
              </a:rPr>
              <a:t> dem </a:t>
            </a:r>
            <a:r>
              <a:rPr lang="cs-CZ" sz="2000" dirty="0" err="1" smtClean="0"/>
              <a:t>Fenster</a:t>
            </a:r>
            <a:r>
              <a:rPr lang="cs-CZ" sz="2000" dirty="0" smtClean="0"/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setzt</a:t>
            </a:r>
            <a:r>
              <a:rPr lang="cs-CZ" sz="2000" dirty="0" smtClean="0"/>
              <a:t> </a:t>
            </a: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Kind</a:t>
            </a:r>
            <a:r>
              <a:rPr lang="cs-CZ" sz="2000" dirty="0" smtClean="0"/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auf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err="1" smtClean="0">
                <a:solidFill>
                  <a:srgbClr val="FF0000"/>
                </a:solidFill>
              </a:rPr>
              <a:t>das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/>
              <a:t>Bett</a:t>
            </a:r>
            <a:r>
              <a:rPr lang="cs-CZ" sz="2000" dirty="0" smtClean="0"/>
              <a:t>.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93096" y="1916832"/>
            <a:ext cx="393528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cs-CZ" sz="2000" dirty="0" smtClean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940152" y="1556792"/>
            <a:ext cx="2880320" cy="45259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unter</a:t>
            </a:r>
            <a:r>
              <a:rPr lang="cs-CZ" sz="2000" dirty="0" smtClean="0"/>
              <a:t> – vor – in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in – </a:t>
            </a:r>
            <a:r>
              <a:rPr lang="cs-CZ" sz="2000" dirty="0" err="1" smtClean="0"/>
              <a:t>unter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hinter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r>
              <a:rPr lang="cs-CZ" sz="2000" dirty="0" smtClean="0"/>
              <a:t> – in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in – </a:t>
            </a:r>
            <a:r>
              <a:rPr lang="cs-CZ" sz="2000" dirty="0" err="1" smtClean="0"/>
              <a:t>unter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in – </a:t>
            </a:r>
            <a:r>
              <a:rPr lang="cs-CZ" sz="2000" dirty="0" err="1" smtClean="0"/>
              <a:t>an</a:t>
            </a:r>
            <a:r>
              <a:rPr lang="cs-CZ" sz="2000" dirty="0" smtClean="0"/>
              <a:t> – </a:t>
            </a:r>
            <a:r>
              <a:rPr lang="cs-CZ" sz="2000" dirty="0" err="1" smtClean="0"/>
              <a:t>auf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neben</a:t>
            </a:r>
            <a:r>
              <a:rPr lang="cs-CZ" sz="2000" dirty="0" smtClean="0"/>
              <a:t> – </a:t>
            </a:r>
            <a:r>
              <a:rPr lang="cs-CZ" sz="2000" dirty="0" err="1" smtClean="0"/>
              <a:t>zwischen</a:t>
            </a:r>
            <a:r>
              <a:rPr lang="cs-CZ" sz="2000" dirty="0" smtClean="0"/>
              <a:t> – </a:t>
            </a:r>
            <a:r>
              <a:rPr lang="cs-CZ" sz="2000" dirty="0" err="1" smtClean="0"/>
              <a:t>über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smtClean="0"/>
              <a:t>vor – </a:t>
            </a:r>
            <a:r>
              <a:rPr lang="cs-CZ" sz="2000" dirty="0" err="1" smtClean="0"/>
              <a:t>über</a:t>
            </a:r>
            <a:r>
              <a:rPr lang="cs-CZ" sz="2000" dirty="0" smtClean="0"/>
              <a:t> – in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unter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hinter</a:t>
            </a:r>
            <a:r>
              <a:rPr lang="cs-CZ" sz="2000" dirty="0" smtClean="0"/>
              <a:t> – </a:t>
            </a:r>
            <a:r>
              <a:rPr lang="cs-CZ" sz="2000" dirty="0" err="1" smtClean="0"/>
              <a:t>neben</a:t>
            </a: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cs-CZ" sz="2000" dirty="0" err="1" smtClean="0"/>
              <a:t>auf</a:t>
            </a:r>
            <a:r>
              <a:rPr lang="cs-CZ" sz="2000" dirty="0" smtClean="0"/>
              <a:t> – </a:t>
            </a:r>
            <a:r>
              <a:rPr lang="cs-CZ" sz="2000" dirty="0" err="1" smtClean="0"/>
              <a:t>an</a:t>
            </a:r>
            <a:r>
              <a:rPr lang="cs-CZ" sz="2000" dirty="0" smtClean="0"/>
              <a:t> – in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118964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7321" y="0"/>
            <a:ext cx="8229600" cy="1143000"/>
          </a:xfrm>
        </p:spPr>
        <p:txBody>
          <a:bodyPr/>
          <a:lstStyle/>
          <a:p>
            <a:r>
              <a:rPr lang="cs-CZ" b="1" dirty="0" err="1" smtClean="0"/>
              <a:t>Wo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der </a:t>
            </a:r>
            <a:r>
              <a:rPr lang="cs-CZ" b="1" dirty="0" err="1" smtClean="0"/>
              <a:t>Hund</a:t>
            </a:r>
            <a:r>
              <a:rPr lang="cs-CZ" b="1" dirty="0" smtClean="0"/>
              <a:t> oder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Katze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074" name="Picture 2" descr="http://www.jetoboj.cz/wp-content/predloz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75285"/>
            <a:ext cx="8846283" cy="555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740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auf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Stuhl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B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Die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auf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Tisch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C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Die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hinter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Computer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D  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hiter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Schrank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im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Schrank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E</a:t>
            </a:r>
            <a:r>
              <a:rPr lang="cs-CZ" dirty="0" smtClean="0"/>
              <a:t>   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auf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Bett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unter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Bett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F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vor dem </a:t>
            </a:r>
            <a:r>
              <a:rPr lang="cs-CZ" i="1" dirty="0" err="1" smtClean="0">
                <a:solidFill>
                  <a:srgbClr val="FF0000"/>
                </a:solidFill>
              </a:rPr>
              <a:t>Bild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G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Die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hinter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Kästchen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H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Die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vor </a:t>
            </a:r>
            <a:r>
              <a:rPr lang="cs-CZ" i="1" dirty="0" err="1" smtClean="0">
                <a:solidFill>
                  <a:srgbClr val="FF0000"/>
                </a:solidFill>
              </a:rPr>
              <a:t>und</a:t>
            </a:r>
            <a:r>
              <a:rPr lang="cs-CZ" i="1" dirty="0" smtClean="0">
                <a:solidFill>
                  <a:srgbClr val="FF0000"/>
                </a:solidFill>
              </a:rPr>
              <a:t> der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hinter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Fernseher</a:t>
            </a:r>
            <a:r>
              <a:rPr lang="cs-CZ" i="1" dirty="0">
                <a:solidFill>
                  <a:srgbClr val="FF0000"/>
                </a:solidFill>
              </a:rPr>
              <a:t>.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J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Die </a:t>
            </a:r>
            <a:r>
              <a:rPr lang="cs-CZ" i="1" dirty="0" err="1" smtClean="0">
                <a:solidFill>
                  <a:srgbClr val="FF0000"/>
                </a:solidFill>
              </a:rPr>
              <a:t>Katze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auf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und</a:t>
            </a:r>
            <a:r>
              <a:rPr lang="cs-CZ" i="1" dirty="0" smtClean="0">
                <a:solidFill>
                  <a:srgbClr val="FF0000"/>
                </a:solidFill>
              </a:rPr>
              <a:t> der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neben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>
                <a:solidFill>
                  <a:srgbClr val="FF0000"/>
                </a:solidFill>
              </a:rPr>
              <a:t>dem </a:t>
            </a:r>
            <a:r>
              <a:rPr lang="cs-CZ" i="1" dirty="0" err="1" smtClean="0">
                <a:solidFill>
                  <a:srgbClr val="FF0000"/>
                </a:solidFill>
              </a:rPr>
              <a:t>Kästchen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K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Die </a:t>
            </a:r>
            <a:r>
              <a:rPr lang="cs-CZ" i="1" dirty="0" err="1" smtClean="0">
                <a:solidFill>
                  <a:srgbClr val="FF0000"/>
                </a:solidFill>
              </a:rPr>
              <a:t>Bücherschrank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zwischen</a:t>
            </a:r>
            <a:r>
              <a:rPr lang="cs-CZ" i="1" dirty="0" smtClean="0">
                <a:solidFill>
                  <a:srgbClr val="FF0000"/>
                </a:solidFill>
              </a:rPr>
              <a:t> den </a:t>
            </a:r>
            <a:r>
              <a:rPr lang="cs-CZ" i="1" dirty="0" err="1" smtClean="0">
                <a:solidFill>
                  <a:srgbClr val="FF0000"/>
                </a:solidFill>
              </a:rPr>
              <a:t>Katzen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/>
              <a:t>L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vor dem </a:t>
            </a:r>
            <a:r>
              <a:rPr lang="cs-CZ" i="1" dirty="0" err="1" smtClean="0">
                <a:solidFill>
                  <a:srgbClr val="FF0000"/>
                </a:solidFill>
              </a:rPr>
              <a:t>Rekorder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17667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ve škole</a:t>
            </a:r>
          </a:p>
          <a:p>
            <a:pPr marL="0" indent="0">
              <a:buNone/>
            </a:pPr>
            <a:r>
              <a:rPr lang="cs-CZ" dirty="0" smtClean="0"/>
              <a:t>před obchod</a:t>
            </a:r>
          </a:p>
          <a:p>
            <a:pPr marL="0" indent="0">
              <a:buNone/>
            </a:pPr>
            <a:r>
              <a:rPr lang="cs-CZ" dirty="0" smtClean="0"/>
              <a:t>na ulici</a:t>
            </a:r>
          </a:p>
          <a:p>
            <a:pPr marL="0" indent="0">
              <a:buNone/>
            </a:pPr>
            <a:r>
              <a:rPr lang="cs-CZ" dirty="0" smtClean="0"/>
              <a:t>před hotelem</a:t>
            </a:r>
          </a:p>
          <a:p>
            <a:pPr marL="0" indent="0">
              <a:buNone/>
            </a:pPr>
            <a:r>
              <a:rPr lang="cs-CZ" dirty="0" smtClean="0"/>
              <a:t>pod oknem</a:t>
            </a:r>
          </a:p>
          <a:p>
            <a:pPr marL="0" indent="0">
              <a:buNone/>
            </a:pPr>
            <a:r>
              <a:rPr lang="cs-CZ" dirty="0" smtClean="0"/>
              <a:t>za dveře</a:t>
            </a:r>
          </a:p>
          <a:p>
            <a:pPr marL="0" indent="0">
              <a:buNone/>
            </a:pPr>
            <a:r>
              <a:rPr lang="cs-CZ" dirty="0" smtClean="0"/>
              <a:t>na zdi</a:t>
            </a:r>
          </a:p>
          <a:p>
            <a:pPr marL="0" indent="0">
              <a:buNone/>
            </a:pPr>
            <a:r>
              <a:rPr lang="cs-CZ" dirty="0" smtClean="0"/>
              <a:t>v knize</a:t>
            </a:r>
          </a:p>
        </p:txBody>
      </p:sp>
    </p:spTree>
    <p:extLst>
      <p:ext uri="{BB962C8B-B14F-4D97-AF65-F5344CB8AC3E}">
        <p14:creationId xmlns:p14="http://schemas.microsoft.com/office/powerpoint/2010/main" val="1612521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ve škole – </a:t>
            </a:r>
            <a:r>
              <a:rPr lang="cs-CZ" i="1" dirty="0" smtClean="0">
                <a:solidFill>
                  <a:srgbClr val="FF0000"/>
                </a:solidFill>
              </a:rPr>
              <a:t>in der </a:t>
            </a:r>
            <a:r>
              <a:rPr lang="cs-CZ" i="1" dirty="0" err="1" smtClean="0">
                <a:solidFill>
                  <a:srgbClr val="FF0000"/>
                </a:solidFill>
              </a:rPr>
              <a:t>Schule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před obchod – </a:t>
            </a:r>
            <a:r>
              <a:rPr lang="cs-CZ" i="1" dirty="0" smtClean="0">
                <a:solidFill>
                  <a:srgbClr val="FF0000"/>
                </a:solidFill>
              </a:rPr>
              <a:t>vor </a:t>
            </a:r>
            <a:r>
              <a:rPr lang="cs-CZ" i="1" dirty="0" err="1" smtClean="0">
                <a:solidFill>
                  <a:srgbClr val="FF0000"/>
                </a:solidFill>
              </a:rPr>
              <a:t>das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Geschäft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na ulici – </a:t>
            </a:r>
            <a:r>
              <a:rPr lang="cs-CZ" i="1" dirty="0" err="1" smtClean="0">
                <a:solidFill>
                  <a:srgbClr val="FF0000"/>
                </a:solidFill>
              </a:rPr>
              <a:t>auf</a:t>
            </a:r>
            <a:r>
              <a:rPr lang="cs-CZ" i="1" dirty="0" smtClean="0">
                <a:solidFill>
                  <a:srgbClr val="FF0000"/>
                </a:solidFill>
              </a:rPr>
              <a:t> der Stra</a:t>
            </a:r>
            <a:r>
              <a:rPr lang="el-GR" i="1" dirty="0" smtClean="0">
                <a:solidFill>
                  <a:srgbClr val="FF0000"/>
                </a:solidFill>
              </a:rPr>
              <a:t>β</a:t>
            </a:r>
            <a:r>
              <a:rPr lang="cs-CZ" i="1" dirty="0" smtClean="0">
                <a:solidFill>
                  <a:srgbClr val="FF0000"/>
                </a:solidFill>
              </a:rPr>
              <a:t>e, </a:t>
            </a:r>
            <a:r>
              <a:rPr lang="cs-CZ" i="1" dirty="0" err="1" smtClean="0">
                <a:solidFill>
                  <a:srgbClr val="FF0000"/>
                </a:solidFill>
              </a:rPr>
              <a:t>auf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>
                <a:solidFill>
                  <a:srgbClr val="FF0000"/>
                </a:solidFill>
              </a:rPr>
              <a:t>Stra</a:t>
            </a:r>
            <a:r>
              <a:rPr lang="el-GR" i="1" dirty="0">
                <a:solidFill>
                  <a:srgbClr val="FF0000"/>
                </a:solidFill>
              </a:rPr>
              <a:t>β</a:t>
            </a:r>
            <a:r>
              <a:rPr lang="cs-CZ" i="1" dirty="0">
                <a:solidFill>
                  <a:srgbClr val="FF0000"/>
                </a:solidFill>
              </a:rPr>
              <a:t>e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před hotelem – </a:t>
            </a:r>
            <a:r>
              <a:rPr lang="cs-CZ" i="1" dirty="0" smtClean="0">
                <a:solidFill>
                  <a:srgbClr val="FF0000"/>
                </a:solidFill>
              </a:rPr>
              <a:t>vor dem Hotel</a:t>
            </a:r>
          </a:p>
          <a:p>
            <a:pPr marL="0" indent="0">
              <a:buNone/>
            </a:pPr>
            <a:r>
              <a:rPr lang="cs-CZ" dirty="0" smtClean="0"/>
              <a:t>pod oknem – </a:t>
            </a:r>
            <a:r>
              <a:rPr lang="cs-CZ" i="1" dirty="0" err="1" smtClean="0">
                <a:solidFill>
                  <a:srgbClr val="FF0000"/>
                </a:solidFill>
              </a:rPr>
              <a:t>unter</a:t>
            </a:r>
            <a:r>
              <a:rPr lang="cs-CZ" i="1" dirty="0" smtClean="0">
                <a:solidFill>
                  <a:srgbClr val="FF0000"/>
                </a:solidFill>
              </a:rPr>
              <a:t> dem </a:t>
            </a:r>
            <a:r>
              <a:rPr lang="cs-CZ" i="1" dirty="0" err="1" smtClean="0">
                <a:solidFill>
                  <a:srgbClr val="FF0000"/>
                </a:solidFill>
              </a:rPr>
              <a:t>Fenster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za dveře – </a:t>
            </a:r>
            <a:r>
              <a:rPr lang="cs-CZ" i="1" dirty="0" err="1" smtClean="0">
                <a:solidFill>
                  <a:srgbClr val="FF0000"/>
                </a:solidFill>
              </a:rPr>
              <a:t>hinter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Tür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na zdi – </a:t>
            </a:r>
            <a:r>
              <a:rPr lang="cs-CZ" i="1" dirty="0" err="1" smtClean="0">
                <a:solidFill>
                  <a:srgbClr val="FF0000"/>
                </a:solidFill>
              </a:rPr>
              <a:t>an</a:t>
            </a:r>
            <a:r>
              <a:rPr lang="cs-CZ" i="1" dirty="0" smtClean="0">
                <a:solidFill>
                  <a:srgbClr val="FF0000"/>
                </a:solidFill>
              </a:rPr>
              <a:t> der Wand</a:t>
            </a:r>
          </a:p>
          <a:p>
            <a:pPr marL="0" indent="0">
              <a:buNone/>
            </a:pPr>
            <a:r>
              <a:rPr lang="cs-CZ" dirty="0" smtClean="0"/>
              <a:t>v knize – </a:t>
            </a:r>
            <a:r>
              <a:rPr lang="cs-CZ" i="1" dirty="0" err="1" smtClean="0">
                <a:solidFill>
                  <a:srgbClr val="FF0000"/>
                </a:solidFill>
              </a:rPr>
              <a:t>im</a:t>
            </a:r>
            <a:r>
              <a:rPr lang="cs-CZ" i="1" dirty="0" smtClean="0">
                <a:solidFill>
                  <a:srgbClr val="FF0000"/>
                </a:solidFill>
              </a:rPr>
              <a:t> Buch</a:t>
            </a:r>
          </a:p>
        </p:txBody>
      </p:sp>
    </p:spTree>
    <p:extLst>
      <p:ext uri="{BB962C8B-B14F-4D97-AF65-F5344CB8AC3E}">
        <p14:creationId xmlns:p14="http://schemas.microsoft.com/office/powerpoint/2010/main" val="1048202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pl-PL" dirty="0"/>
              <a:t>NEUVEDEN. </a:t>
            </a:r>
            <a:r>
              <a:rPr lang="pl-PL" i="1" dirty="0"/>
              <a:t>Je to boj</a:t>
            </a:r>
            <a:r>
              <a:rPr lang="pl-PL" dirty="0"/>
              <a:t> [online]. [cit. 14.11.2013].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www.jetoboj.cz/wp-content/predlozky.png</a:t>
            </a:r>
            <a:endParaRPr lang="pl-PL" dirty="0" smtClean="0"/>
          </a:p>
          <a:p>
            <a:pPr marL="0" indent="0">
              <a:buNone/>
            </a:pPr>
            <a:endParaRPr lang="pl-PL" dirty="0" smtClean="0"/>
          </a:p>
          <a:p>
            <a:r>
              <a:rPr lang="cs-CZ" dirty="0"/>
              <a:t>NEUVEDEN. </a:t>
            </a:r>
            <a:r>
              <a:rPr lang="cs-CZ" i="1" dirty="0"/>
              <a:t>Výuka matematiky a angličtiny</a:t>
            </a:r>
            <a:r>
              <a:rPr lang="cs-CZ" dirty="0"/>
              <a:t> [online]. [cit. 14.11.2013]. Dostupný na WWW: </a:t>
            </a:r>
            <a:r>
              <a:rPr lang="cs-CZ" dirty="0">
                <a:hlinkClick r:id="rId3"/>
              </a:rPr>
              <a:t>http://matikaj.webnode.cz/news/prepositions-of-place-predlozky-mista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DUSILOVÁ, Doris a kol. </a:t>
            </a:r>
            <a:r>
              <a:rPr lang="cs-CZ" i="1" dirty="0" err="1"/>
              <a:t>Sprechen</a:t>
            </a:r>
            <a:r>
              <a:rPr lang="cs-CZ" i="1" dirty="0"/>
              <a:t> </a:t>
            </a:r>
            <a:r>
              <a:rPr lang="cs-CZ" i="1" dirty="0" err="1"/>
              <a:t>Sie</a:t>
            </a:r>
            <a:r>
              <a:rPr lang="cs-CZ" i="1" dirty="0"/>
              <a:t> </a:t>
            </a:r>
            <a:r>
              <a:rPr lang="cs-CZ" i="1" dirty="0" err="1"/>
              <a:t>Deutsch</a:t>
            </a:r>
            <a:r>
              <a:rPr lang="cs-CZ" i="1" dirty="0"/>
              <a:t>? - 1. díl</a:t>
            </a:r>
            <a:r>
              <a:rPr lang="cs-CZ" dirty="0"/>
              <a:t>. Praha: Polyglot, 1996, ISBN 80-901988-3-X.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2828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754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PRÄPOSITIONEN MIT DATIV UND AKKUSATIV</vt:lpstr>
      <vt:lpstr>Präpositionen mit Dativ und Akkusativ</vt:lpstr>
      <vt:lpstr>Nejčastěji užívané předložky se 3. a 4. pádem</vt:lpstr>
      <vt:lpstr>Splývání předložky a členu</vt:lpstr>
      <vt:lpstr>Vyberte z nabídky vhodnou předložku a spolu sní do věty doplňte i člen určitý</vt:lpstr>
      <vt:lpstr>Lösung (řešení)</vt:lpstr>
      <vt:lpstr>Wo ist der Hund oder die Katze?</vt:lpstr>
      <vt:lpstr>Lösung (řešení)</vt:lpstr>
      <vt:lpstr>Übersetzen Sie (přeložte)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PRÄPOSITIONEN MIT DATIV UND AKKUSATIV</dc:title>
  <dc:creator>Lenka</dc:creator>
  <cp:lastModifiedBy>Lenka</cp:lastModifiedBy>
  <cp:revision>19</cp:revision>
  <dcterms:created xsi:type="dcterms:W3CDTF">2013-11-08T19:26:03Z</dcterms:created>
  <dcterms:modified xsi:type="dcterms:W3CDTF">2013-12-04T08:11:04Z</dcterms:modified>
</cp:coreProperties>
</file>