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6" r:id="rId4"/>
    <p:sldId id="257" r:id="rId5"/>
    <p:sldId id="258" r:id="rId6"/>
    <p:sldId id="259" r:id="rId7"/>
    <p:sldId id="265" r:id="rId8"/>
    <p:sldId id="264" r:id="rId9"/>
    <p:sldId id="267" r:id="rId10"/>
    <p:sldId id="260" r:id="rId11"/>
    <p:sldId id="266" r:id="rId12"/>
    <p:sldId id="261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F962C-6D78-4672-AAEF-6B9C66130A49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E44BC0-3013-48CA-A745-7A58848495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20289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F962C-6D78-4672-AAEF-6B9C66130A49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E44BC0-3013-48CA-A745-7A58848495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7517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F962C-6D78-4672-AAEF-6B9C66130A49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E44BC0-3013-48CA-A745-7A58848495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27144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F962C-6D78-4672-AAEF-6B9C66130A49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E44BC0-3013-48CA-A745-7A58848495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4546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F962C-6D78-4672-AAEF-6B9C66130A49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E44BC0-3013-48CA-A745-7A58848495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95277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F962C-6D78-4672-AAEF-6B9C66130A49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E44BC0-3013-48CA-A745-7A58848495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2106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F962C-6D78-4672-AAEF-6B9C66130A49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E44BC0-3013-48CA-A745-7A58848495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6768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F962C-6D78-4672-AAEF-6B9C66130A49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E44BC0-3013-48CA-A745-7A58848495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75464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F962C-6D78-4672-AAEF-6B9C66130A49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E44BC0-3013-48CA-A745-7A58848495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73981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F962C-6D78-4672-AAEF-6B9C66130A49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E44BC0-3013-48CA-A745-7A58848495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68061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F962C-6D78-4672-AAEF-6B9C66130A49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E44BC0-3013-48CA-A745-7A58848495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93606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1F962C-6D78-4672-AAEF-6B9C66130A49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E44BC0-3013-48CA-A745-7A58848495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3823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5" name="Obrázek 4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293096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454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 NJ_156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 </a:t>
            </a:r>
            <a:r>
              <a:rPr lang="cs-CZ" sz="1800" dirty="0"/>
              <a:t>Německá gramatika</a:t>
            </a:r>
          </a:p>
          <a:p>
            <a:pPr>
              <a:buFontTx/>
              <a:buNone/>
            </a:pPr>
            <a:r>
              <a:rPr lang="cs-CZ" sz="1800" b="1" smtClean="0"/>
              <a:t>Předmět</a:t>
            </a:r>
            <a:r>
              <a:rPr lang="cs-CZ" sz="1800" b="1" dirty="0" smtClean="0"/>
              <a:t>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červenec</a:t>
            </a:r>
            <a:r>
              <a:rPr lang="cs-CZ" sz="1800" dirty="0" smtClean="0"/>
              <a:t> </a:t>
            </a:r>
            <a:r>
              <a:rPr lang="cs-CZ" sz="1800" dirty="0" smtClean="0"/>
              <a:t>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gramatiky:  Budoucí čas I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2591839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DAS FUTUR I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i="1" dirty="0" smtClean="0"/>
              <a:t>budoucí čas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6427566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Tvoření budoucího času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budoucí čas tvoříme pomocí slovesa </a:t>
            </a:r>
            <a:r>
              <a:rPr lang="cs-CZ" dirty="0" err="1" smtClean="0"/>
              <a:t>werden</a:t>
            </a:r>
            <a:r>
              <a:rPr lang="cs-CZ" dirty="0" smtClean="0"/>
              <a:t> a infinitivu plnovýznamového slovesa</a:t>
            </a:r>
          </a:p>
          <a:p>
            <a:r>
              <a:rPr lang="cs-CZ" dirty="0" smtClean="0"/>
              <a:t>sloveso </a:t>
            </a:r>
            <a:r>
              <a:rPr lang="cs-CZ" dirty="0" err="1" smtClean="0"/>
              <a:t>werden</a:t>
            </a:r>
            <a:r>
              <a:rPr lang="cs-CZ" dirty="0" smtClean="0"/>
              <a:t> časujeme v přítomném čase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637919"/>
            <a:ext cx="7143764" cy="23319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10802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r>
              <a:rPr lang="cs-CZ" dirty="0" smtClean="0"/>
              <a:t>infinitiv plnovýznamového slovesa stojí na konci věty </a:t>
            </a:r>
          </a:p>
          <a:p>
            <a:pPr marL="0" indent="0">
              <a:buNone/>
            </a:pPr>
            <a:r>
              <a:rPr lang="cs-CZ" sz="2400" i="1" dirty="0"/>
              <a:t> </a:t>
            </a:r>
            <a:r>
              <a:rPr lang="cs-CZ" sz="2400" i="1" dirty="0" smtClean="0"/>
              <a:t>    (Př.: </a:t>
            </a:r>
            <a:r>
              <a:rPr lang="cs-CZ" sz="2400" i="1" dirty="0" err="1" smtClean="0"/>
              <a:t>Du</a:t>
            </a:r>
            <a:r>
              <a:rPr lang="cs-CZ" sz="2400" i="1" dirty="0" smtClean="0"/>
              <a:t> </a:t>
            </a:r>
            <a:r>
              <a:rPr lang="cs-CZ" sz="2400" b="1" i="1" dirty="0" err="1" smtClean="0"/>
              <a:t>wirst</a:t>
            </a:r>
            <a:r>
              <a:rPr lang="cs-CZ" sz="2400" b="1" i="1" dirty="0" smtClean="0"/>
              <a:t> </a:t>
            </a:r>
            <a:r>
              <a:rPr lang="cs-CZ" sz="2400" i="1" dirty="0" smtClean="0"/>
              <a:t>es </a:t>
            </a:r>
            <a:r>
              <a:rPr lang="cs-CZ" sz="2400" i="1" dirty="0" err="1" smtClean="0"/>
              <a:t>noch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einmal</a:t>
            </a:r>
            <a:r>
              <a:rPr lang="cs-CZ" sz="2400" i="1" dirty="0" smtClean="0"/>
              <a:t> </a:t>
            </a:r>
            <a:r>
              <a:rPr lang="cs-CZ" sz="2400" b="1" i="1" dirty="0" smtClean="0"/>
              <a:t>machen</a:t>
            </a:r>
            <a:r>
              <a:rPr lang="cs-CZ" sz="2400" i="1" dirty="0" smtClean="0"/>
              <a:t>. )</a:t>
            </a:r>
          </a:p>
          <a:p>
            <a:pPr marL="0" indent="0">
              <a:buNone/>
            </a:pPr>
            <a:endParaRPr lang="cs-CZ" sz="1200" i="1" dirty="0" smtClean="0"/>
          </a:p>
          <a:p>
            <a:r>
              <a:rPr lang="cs-CZ" dirty="0" smtClean="0"/>
              <a:t>je-li součástí věty způsobové sloveso, stojí ve tvaru infinitivu na samém konci věty </a:t>
            </a:r>
          </a:p>
          <a:p>
            <a:pPr marL="0" indent="0">
              <a:buNone/>
            </a:pPr>
            <a:r>
              <a:rPr lang="cs-CZ" sz="2400" i="1" dirty="0" smtClean="0"/>
              <a:t>     ( Př.: </a:t>
            </a:r>
            <a:r>
              <a:rPr lang="cs-CZ" sz="2400" b="1" i="1" dirty="0" err="1" smtClean="0"/>
              <a:t>Werden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wir</a:t>
            </a:r>
            <a:r>
              <a:rPr lang="cs-CZ" sz="2400" i="1" dirty="0" smtClean="0"/>
              <a:t> dort </a:t>
            </a:r>
            <a:r>
              <a:rPr lang="cs-CZ" sz="2400" b="1" i="1" dirty="0" err="1" smtClean="0"/>
              <a:t>warten</a:t>
            </a:r>
            <a:r>
              <a:rPr lang="cs-CZ" sz="2400" b="1" i="1" dirty="0" smtClean="0"/>
              <a:t> </a:t>
            </a:r>
            <a:r>
              <a:rPr lang="cs-CZ" sz="2400" b="1" i="1" dirty="0" err="1" smtClean="0"/>
              <a:t>müssen</a:t>
            </a:r>
            <a:r>
              <a:rPr lang="cs-CZ" sz="2400" i="1" dirty="0" smtClean="0"/>
              <a:t>?)</a:t>
            </a:r>
          </a:p>
          <a:p>
            <a:pPr marL="0" indent="0">
              <a:buNone/>
            </a:pPr>
            <a:endParaRPr lang="cs-CZ" sz="2400" i="1" dirty="0"/>
          </a:p>
          <a:p>
            <a:pPr marL="0" indent="0">
              <a:buNone/>
            </a:pPr>
            <a:endParaRPr lang="cs-CZ" sz="2400" i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26320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Ergänzen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Hilfsverb</a:t>
            </a:r>
            <a:r>
              <a:rPr lang="cs-CZ" b="1" dirty="0" smtClean="0"/>
              <a:t> </a:t>
            </a:r>
            <a:r>
              <a:rPr lang="cs-CZ" b="1" dirty="0" err="1" smtClean="0"/>
              <a:t>werden</a:t>
            </a:r>
            <a:r>
              <a:rPr lang="cs-CZ" b="1" dirty="0" smtClean="0"/>
              <a:t> </a:t>
            </a:r>
            <a:r>
              <a:rPr lang="cs-CZ" sz="3100" i="1" dirty="0" smtClean="0"/>
              <a:t>(Doplňte sloveso </a:t>
            </a:r>
            <a:r>
              <a:rPr lang="cs-CZ" sz="3100" i="1" dirty="0" err="1" smtClean="0"/>
              <a:t>werden</a:t>
            </a:r>
            <a:r>
              <a:rPr lang="cs-CZ" sz="3100" i="1" dirty="0" smtClean="0"/>
              <a:t>)</a:t>
            </a:r>
            <a:endParaRPr lang="cs-CZ" sz="31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err="1" smtClean="0"/>
              <a:t>Ich</a:t>
            </a:r>
            <a:r>
              <a:rPr lang="cs-CZ" dirty="0" smtClean="0"/>
              <a:t> _______ </a:t>
            </a:r>
            <a:r>
              <a:rPr lang="cs-CZ" dirty="0" err="1" smtClean="0"/>
              <a:t>immer</a:t>
            </a:r>
            <a:r>
              <a:rPr lang="cs-CZ" dirty="0" smtClean="0"/>
              <a:t> </a:t>
            </a:r>
            <a:r>
              <a:rPr lang="cs-CZ" dirty="0" err="1" smtClean="0"/>
              <a:t>gleich</a:t>
            </a:r>
            <a:r>
              <a:rPr lang="cs-CZ" dirty="0" smtClean="0"/>
              <a:t> </a:t>
            </a:r>
            <a:r>
              <a:rPr lang="cs-CZ" dirty="0" err="1" smtClean="0"/>
              <a:t>müde</a:t>
            </a:r>
            <a:r>
              <a:rPr lang="cs-CZ" dirty="0" smtClean="0"/>
              <a:t>. </a:t>
            </a:r>
            <a:r>
              <a:rPr lang="cs-CZ" dirty="0" err="1" smtClean="0"/>
              <a:t>Wann</a:t>
            </a:r>
            <a:r>
              <a:rPr lang="cs-CZ" dirty="0" smtClean="0"/>
              <a:t> _______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Kinder</a:t>
            </a:r>
            <a:r>
              <a:rPr lang="cs-CZ" dirty="0" smtClean="0"/>
              <a:t> </a:t>
            </a:r>
            <a:r>
              <a:rPr lang="cs-CZ" dirty="0" err="1" smtClean="0"/>
              <a:t>gro</a:t>
            </a:r>
            <a:r>
              <a:rPr lang="el-GR" dirty="0" smtClean="0"/>
              <a:t>β</a:t>
            </a:r>
            <a:r>
              <a:rPr lang="cs-CZ" dirty="0" smtClean="0"/>
              <a:t>? ________ es </a:t>
            </a:r>
            <a:r>
              <a:rPr lang="cs-CZ" dirty="0" err="1" smtClean="0"/>
              <a:t>morgen</a:t>
            </a:r>
            <a:r>
              <a:rPr lang="cs-CZ" dirty="0" smtClean="0"/>
              <a:t> </a:t>
            </a:r>
            <a:r>
              <a:rPr lang="cs-CZ" dirty="0" err="1" smtClean="0"/>
              <a:t>kalt</a:t>
            </a:r>
            <a:r>
              <a:rPr lang="cs-CZ" dirty="0" smtClean="0"/>
              <a:t>? </a:t>
            </a:r>
            <a:r>
              <a:rPr lang="cs-CZ" dirty="0" err="1" smtClean="0"/>
              <a:t>Wir</a:t>
            </a:r>
            <a:r>
              <a:rPr lang="cs-CZ" dirty="0" smtClean="0"/>
              <a:t> _________ es </a:t>
            </a:r>
            <a:r>
              <a:rPr lang="cs-CZ" dirty="0" err="1" smtClean="0"/>
              <a:t>später</a:t>
            </a:r>
            <a:r>
              <a:rPr lang="cs-CZ" dirty="0" smtClean="0"/>
              <a:t> machen. In </a:t>
            </a:r>
            <a:r>
              <a:rPr lang="cs-CZ" dirty="0" err="1" smtClean="0"/>
              <a:t>zwei</a:t>
            </a:r>
            <a:r>
              <a:rPr lang="cs-CZ" dirty="0" smtClean="0"/>
              <a:t> </a:t>
            </a:r>
            <a:r>
              <a:rPr lang="cs-CZ" dirty="0" err="1" smtClean="0"/>
              <a:t>Tagen</a:t>
            </a:r>
            <a:r>
              <a:rPr lang="cs-CZ" dirty="0"/>
              <a:t> </a:t>
            </a:r>
            <a:r>
              <a:rPr lang="cs-CZ" dirty="0" smtClean="0"/>
              <a:t>_______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sicher</a:t>
            </a:r>
            <a:r>
              <a:rPr lang="cs-CZ" dirty="0" smtClean="0"/>
              <a:t> </a:t>
            </a:r>
            <a:r>
              <a:rPr lang="cs-CZ" dirty="0" err="1" smtClean="0"/>
              <a:t>wieder</a:t>
            </a:r>
            <a:r>
              <a:rPr lang="cs-CZ" dirty="0" smtClean="0"/>
              <a:t> </a:t>
            </a:r>
            <a:r>
              <a:rPr lang="cs-CZ" dirty="0" err="1" smtClean="0"/>
              <a:t>gesund</a:t>
            </a:r>
            <a:r>
              <a:rPr lang="cs-CZ" dirty="0" smtClean="0"/>
              <a:t>.  _______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noch</a:t>
            </a:r>
            <a:r>
              <a:rPr lang="cs-CZ" dirty="0" smtClean="0"/>
              <a:t> </a:t>
            </a:r>
            <a:r>
              <a:rPr lang="cs-CZ" dirty="0" err="1" smtClean="0"/>
              <a:t>weiter</a:t>
            </a:r>
            <a:r>
              <a:rPr lang="cs-CZ" dirty="0" smtClean="0"/>
              <a:t> </a:t>
            </a:r>
            <a:r>
              <a:rPr lang="cs-CZ" dirty="0" err="1" smtClean="0"/>
              <a:t>studieren</a:t>
            </a:r>
            <a:r>
              <a:rPr lang="cs-CZ" dirty="0" smtClean="0"/>
              <a:t>? </a:t>
            </a:r>
            <a:r>
              <a:rPr lang="cs-CZ" dirty="0" err="1" smtClean="0"/>
              <a:t>Wann</a:t>
            </a:r>
            <a:r>
              <a:rPr lang="cs-CZ" dirty="0" smtClean="0"/>
              <a:t> _______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denn</a:t>
            </a:r>
            <a:r>
              <a:rPr lang="cs-CZ" dirty="0" smtClean="0"/>
              <a:t> </a:t>
            </a:r>
            <a:r>
              <a:rPr lang="cs-CZ" dirty="0" err="1" smtClean="0"/>
              <a:t>heiraten</a:t>
            </a:r>
            <a:r>
              <a:rPr lang="cs-CZ" dirty="0" smtClean="0"/>
              <a:t>? </a:t>
            </a:r>
            <a:r>
              <a:rPr lang="cs-CZ" dirty="0" err="1" smtClean="0"/>
              <a:t>Wir</a:t>
            </a:r>
            <a:r>
              <a:rPr lang="cs-CZ" dirty="0" smtClean="0"/>
              <a:t> _______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Wochenende</a:t>
            </a:r>
            <a:r>
              <a:rPr lang="cs-CZ" dirty="0" smtClean="0"/>
              <a:t> </a:t>
            </a:r>
            <a:r>
              <a:rPr lang="cs-CZ" dirty="0" err="1" smtClean="0"/>
              <a:t>leider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kommen</a:t>
            </a:r>
            <a:r>
              <a:rPr lang="cs-CZ" dirty="0" smtClean="0"/>
              <a:t>. </a:t>
            </a:r>
            <a:r>
              <a:rPr lang="cs-CZ" dirty="0" err="1" smtClean="0"/>
              <a:t>Was</a:t>
            </a:r>
            <a:r>
              <a:rPr lang="cs-CZ" dirty="0" smtClean="0"/>
              <a:t> _________ </a:t>
            </a:r>
            <a:r>
              <a:rPr lang="cs-CZ" dirty="0" err="1" smtClean="0"/>
              <a:t>du</a:t>
            </a:r>
            <a:r>
              <a:rPr lang="cs-CZ" dirty="0" smtClean="0"/>
              <a:t> machen?</a:t>
            </a:r>
          </a:p>
          <a:p>
            <a:pPr marL="0" indent="0" algn="just">
              <a:lnSpc>
                <a:spcPct val="150000"/>
              </a:lnSpc>
              <a:spcBef>
                <a:spcPts val="0"/>
              </a:spcBef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43360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Lösung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werde</a:t>
            </a:r>
            <a:r>
              <a:rPr lang="cs-CZ" dirty="0" smtClean="0"/>
              <a:t> </a:t>
            </a:r>
            <a:r>
              <a:rPr lang="cs-CZ" dirty="0" err="1" smtClean="0"/>
              <a:t>immer</a:t>
            </a:r>
            <a:r>
              <a:rPr lang="cs-CZ" dirty="0" smtClean="0"/>
              <a:t> </a:t>
            </a:r>
            <a:r>
              <a:rPr lang="cs-CZ" dirty="0" err="1" smtClean="0"/>
              <a:t>gleich</a:t>
            </a:r>
            <a:r>
              <a:rPr lang="cs-CZ" dirty="0" smtClean="0"/>
              <a:t> </a:t>
            </a:r>
            <a:r>
              <a:rPr lang="cs-CZ" dirty="0" err="1" smtClean="0"/>
              <a:t>müde</a:t>
            </a:r>
            <a:r>
              <a:rPr lang="cs-CZ" dirty="0" smtClean="0"/>
              <a:t>. </a:t>
            </a:r>
            <a:r>
              <a:rPr lang="cs-CZ" dirty="0" err="1" smtClean="0"/>
              <a:t>Wann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werden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Kinder</a:t>
            </a:r>
            <a:r>
              <a:rPr lang="cs-CZ" dirty="0" smtClean="0"/>
              <a:t> </a:t>
            </a:r>
            <a:r>
              <a:rPr lang="cs-CZ" dirty="0" err="1" smtClean="0"/>
              <a:t>gro</a:t>
            </a:r>
            <a:r>
              <a:rPr lang="el-GR" dirty="0" smtClean="0"/>
              <a:t>β</a:t>
            </a:r>
            <a:r>
              <a:rPr lang="cs-CZ" dirty="0" smtClean="0"/>
              <a:t>? </a:t>
            </a:r>
            <a:r>
              <a:rPr lang="cs-CZ" i="1" dirty="0" err="1" smtClean="0">
                <a:solidFill>
                  <a:srgbClr val="FF0000"/>
                </a:solidFill>
              </a:rPr>
              <a:t>Wird</a:t>
            </a:r>
            <a:r>
              <a:rPr lang="cs-CZ" dirty="0" smtClean="0"/>
              <a:t> es </a:t>
            </a:r>
            <a:r>
              <a:rPr lang="cs-CZ" dirty="0" err="1" smtClean="0"/>
              <a:t>morgen</a:t>
            </a:r>
            <a:r>
              <a:rPr lang="cs-CZ" dirty="0" smtClean="0"/>
              <a:t> </a:t>
            </a:r>
            <a:r>
              <a:rPr lang="cs-CZ" dirty="0" err="1" smtClean="0"/>
              <a:t>kalt</a:t>
            </a:r>
            <a:r>
              <a:rPr lang="cs-CZ" dirty="0" smtClean="0"/>
              <a:t>?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werden</a:t>
            </a:r>
            <a:r>
              <a:rPr lang="cs-CZ" dirty="0" smtClean="0"/>
              <a:t> es </a:t>
            </a:r>
            <a:r>
              <a:rPr lang="cs-CZ" dirty="0" err="1" smtClean="0"/>
              <a:t>später</a:t>
            </a:r>
            <a:r>
              <a:rPr lang="cs-CZ" dirty="0" smtClean="0"/>
              <a:t> machen. In </a:t>
            </a:r>
            <a:r>
              <a:rPr lang="cs-CZ" dirty="0" err="1" smtClean="0"/>
              <a:t>zwei</a:t>
            </a:r>
            <a:r>
              <a:rPr lang="cs-CZ" dirty="0" smtClean="0"/>
              <a:t> </a:t>
            </a:r>
            <a:r>
              <a:rPr lang="cs-CZ" dirty="0" err="1" smtClean="0"/>
              <a:t>Tagen</a:t>
            </a:r>
            <a:r>
              <a:rPr lang="cs-CZ" dirty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werden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sicher</a:t>
            </a:r>
            <a:r>
              <a:rPr lang="cs-CZ" dirty="0" smtClean="0"/>
              <a:t> </a:t>
            </a:r>
            <a:r>
              <a:rPr lang="cs-CZ" dirty="0" err="1" smtClean="0"/>
              <a:t>wieder</a:t>
            </a:r>
            <a:r>
              <a:rPr lang="cs-CZ" dirty="0" smtClean="0"/>
              <a:t> </a:t>
            </a:r>
            <a:r>
              <a:rPr lang="cs-CZ" dirty="0" err="1" smtClean="0"/>
              <a:t>gesund</a:t>
            </a:r>
            <a:r>
              <a:rPr lang="cs-CZ" dirty="0" smtClean="0"/>
              <a:t>. </a:t>
            </a:r>
            <a:r>
              <a:rPr lang="cs-CZ" i="1" dirty="0" err="1" smtClean="0">
                <a:solidFill>
                  <a:srgbClr val="FF0000"/>
                </a:solidFill>
              </a:rPr>
              <a:t>Werden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noch</a:t>
            </a:r>
            <a:r>
              <a:rPr lang="cs-CZ" dirty="0" smtClean="0"/>
              <a:t> </a:t>
            </a:r>
            <a:r>
              <a:rPr lang="cs-CZ" dirty="0" err="1" smtClean="0"/>
              <a:t>weiter</a:t>
            </a:r>
            <a:r>
              <a:rPr lang="cs-CZ" dirty="0" smtClean="0"/>
              <a:t> </a:t>
            </a:r>
            <a:r>
              <a:rPr lang="cs-CZ" dirty="0" err="1" smtClean="0"/>
              <a:t>studieren</a:t>
            </a:r>
            <a:r>
              <a:rPr lang="cs-CZ" dirty="0" smtClean="0"/>
              <a:t>? </a:t>
            </a:r>
            <a:r>
              <a:rPr lang="cs-CZ" dirty="0" err="1" smtClean="0"/>
              <a:t>Wann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wirst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denn</a:t>
            </a:r>
            <a:r>
              <a:rPr lang="cs-CZ" dirty="0" smtClean="0"/>
              <a:t> </a:t>
            </a:r>
            <a:r>
              <a:rPr lang="cs-CZ" dirty="0" err="1" smtClean="0"/>
              <a:t>heiraten</a:t>
            </a:r>
            <a:r>
              <a:rPr lang="cs-CZ" dirty="0" smtClean="0"/>
              <a:t>?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werden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Wochenende</a:t>
            </a:r>
            <a:r>
              <a:rPr lang="cs-CZ" dirty="0" smtClean="0"/>
              <a:t> </a:t>
            </a:r>
            <a:r>
              <a:rPr lang="cs-CZ" dirty="0" err="1" smtClean="0"/>
              <a:t>leider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kommen</a:t>
            </a:r>
            <a:r>
              <a:rPr lang="cs-CZ" dirty="0" smtClean="0"/>
              <a:t>.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wird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 machen?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18475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Sagen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 es </a:t>
            </a:r>
            <a:r>
              <a:rPr lang="cs-CZ" b="1" dirty="0" err="1" smtClean="0"/>
              <a:t>im</a:t>
            </a:r>
            <a:r>
              <a:rPr lang="cs-CZ" b="1" dirty="0" smtClean="0"/>
              <a:t> Futur I </a:t>
            </a:r>
            <a:br>
              <a:rPr lang="cs-CZ" b="1" dirty="0" smtClean="0"/>
            </a:br>
            <a:r>
              <a:rPr lang="cs-CZ" sz="3100" i="1" dirty="0" smtClean="0"/>
              <a:t>(řekněte v budoucím čase)</a:t>
            </a:r>
            <a:endParaRPr lang="cs-CZ" sz="31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 nach </a:t>
            </a:r>
            <a:r>
              <a:rPr lang="cs-CZ" dirty="0" err="1" smtClean="0"/>
              <a:t>Italien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Leben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schön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müssen</a:t>
            </a:r>
            <a:r>
              <a:rPr lang="cs-CZ" dirty="0" smtClean="0"/>
              <a:t> </a:t>
            </a:r>
            <a:r>
              <a:rPr lang="cs-CZ" dirty="0" err="1" smtClean="0"/>
              <a:t>warten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machen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Ausflug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versteht</a:t>
            </a:r>
            <a:r>
              <a:rPr lang="cs-CZ" dirty="0" smtClean="0"/>
              <a:t> </a:t>
            </a:r>
            <a:r>
              <a:rPr lang="cs-CZ" dirty="0" err="1" smtClean="0"/>
              <a:t>ihn</a:t>
            </a:r>
            <a:r>
              <a:rPr lang="cs-CZ" dirty="0" smtClean="0"/>
              <a:t> gut. </a:t>
            </a:r>
          </a:p>
          <a:p>
            <a:pPr marL="0" indent="0">
              <a:buNone/>
            </a:pP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läuft</a:t>
            </a:r>
            <a:r>
              <a:rPr lang="cs-CZ" dirty="0" smtClean="0"/>
              <a:t> Ski.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91328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 nach </a:t>
            </a:r>
            <a:r>
              <a:rPr lang="cs-CZ" dirty="0" err="1" smtClean="0"/>
              <a:t>Italien</a:t>
            </a:r>
            <a:r>
              <a:rPr lang="cs-CZ" dirty="0" smtClean="0"/>
              <a:t>. </a:t>
            </a:r>
            <a:r>
              <a:rPr lang="cs-CZ" sz="2600" i="1" dirty="0" err="1" smtClean="0">
                <a:solidFill>
                  <a:srgbClr val="FF0000"/>
                </a:solidFill>
              </a:rPr>
              <a:t>Wir</a:t>
            </a:r>
            <a:r>
              <a:rPr lang="cs-CZ" sz="2600" i="1" dirty="0" smtClean="0">
                <a:solidFill>
                  <a:srgbClr val="FF0000"/>
                </a:solidFill>
              </a:rPr>
              <a:t> </a:t>
            </a:r>
            <a:r>
              <a:rPr lang="cs-CZ" sz="2600" i="1" dirty="0" err="1" smtClean="0">
                <a:solidFill>
                  <a:srgbClr val="FF0000"/>
                </a:solidFill>
              </a:rPr>
              <a:t>werden</a:t>
            </a:r>
            <a:r>
              <a:rPr lang="cs-CZ" sz="2600" i="1" dirty="0" smtClean="0">
                <a:solidFill>
                  <a:srgbClr val="FF0000"/>
                </a:solidFill>
              </a:rPr>
              <a:t> nach </a:t>
            </a:r>
            <a:r>
              <a:rPr lang="cs-CZ" sz="2600" i="1" dirty="0" err="1" smtClean="0">
                <a:solidFill>
                  <a:srgbClr val="FF0000"/>
                </a:solidFill>
              </a:rPr>
              <a:t>Italien</a:t>
            </a:r>
            <a:r>
              <a:rPr lang="cs-CZ" sz="2600" i="1" dirty="0" smtClean="0">
                <a:solidFill>
                  <a:srgbClr val="FF0000"/>
                </a:solidFill>
              </a:rPr>
              <a:t> </a:t>
            </a:r>
            <a:r>
              <a:rPr lang="cs-CZ" sz="2600" i="1" dirty="0" err="1" smtClean="0">
                <a:solidFill>
                  <a:srgbClr val="FF0000"/>
                </a:solidFill>
              </a:rPr>
              <a:t>fahren</a:t>
            </a:r>
            <a:r>
              <a:rPr lang="cs-CZ" sz="2600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Leben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schön</a:t>
            </a:r>
            <a:r>
              <a:rPr lang="cs-CZ" dirty="0" smtClean="0"/>
              <a:t>. </a:t>
            </a:r>
            <a:r>
              <a:rPr lang="cs-CZ" sz="2600" i="1" dirty="0" err="1" smtClean="0">
                <a:solidFill>
                  <a:srgbClr val="FF0000"/>
                </a:solidFill>
              </a:rPr>
              <a:t>Das</a:t>
            </a:r>
            <a:r>
              <a:rPr lang="cs-CZ" sz="2600" i="1" dirty="0" smtClean="0">
                <a:solidFill>
                  <a:srgbClr val="FF0000"/>
                </a:solidFill>
              </a:rPr>
              <a:t> </a:t>
            </a:r>
            <a:r>
              <a:rPr lang="cs-CZ" sz="2600" i="1" dirty="0" err="1" smtClean="0">
                <a:solidFill>
                  <a:srgbClr val="FF0000"/>
                </a:solidFill>
              </a:rPr>
              <a:t>Leben</a:t>
            </a:r>
            <a:r>
              <a:rPr lang="cs-CZ" sz="2600" i="1" dirty="0" smtClean="0">
                <a:solidFill>
                  <a:srgbClr val="FF0000"/>
                </a:solidFill>
              </a:rPr>
              <a:t> </a:t>
            </a:r>
            <a:r>
              <a:rPr lang="cs-CZ" sz="2600" i="1" dirty="0" err="1" smtClean="0">
                <a:solidFill>
                  <a:srgbClr val="FF0000"/>
                </a:solidFill>
              </a:rPr>
              <a:t>wird</a:t>
            </a:r>
            <a:r>
              <a:rPr lang="cs-CZ" sz="2600" i="1" dirty="0" smtClean="0">
                <a:solidFill>
                  <a:srgbClr val="FF0000"/>
                </a:solidFill>
              </a:rPr>
              <a:t> </a:t>
            </a:r>
            <a:r>
              <a:rPr lang="cs-CZ" sz="2600" i="1" dirty="0" err="1" smtClean="0">
                <a:solidFill>
                  <a:srgbClr val="FF0000"/>
                </a:solidFill>
              </a:rPr>
              <a:t>schön</a:t>
            </a:r>
            <a:r>
              <a:rPr lang="cs-CZ" sz="2600" i="1" dirty="0" smtClean="0">
                <a:solidFill>
                  <a:srgbClr val="FF0000"/>
                </a:solidFill>
              </a:rPr>
              <a:t> </a:t>
            </a:r>
            <a:r>
              <a:rPr lang="cs-CZ" sz="2600" i="1" dirty="0" err="1" smtClean="0">
                <a:solidFill>
                  <a:srgbClr val="FF0000"/>
                </a:solidFill>
              </a:rPr>
              <a:t>sein</a:t>
            </a:r>
            <a:r>
              <a:rPr lang="cs-CZ" sz="2600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müssen</a:t>
            </a:r>
            <a:r>
              <a:rPr lang="cs-CZ" dirty="0" smtClean="0"/>
              <a:t> </a:t>
            </a:r>
            <a:r>
              <a:rPr lang="cs-CZ" dirty="0" err="1" smtClean="0"/>
              <a:t>warten</a:t>
            </a:r>
            <a:r>
              <a:rPr lang="cs-CZ" dirty="0" smtClean="0"/>
              <a:t>. </a:t>
            </a:r>
            <a:r>
              <a:rPr lang="cs-CZ" sz="2600" i="1" dirty="0" err="1" smtClean="0">
                <a:solidFill>
                  <a:srgbClr val="FF0000"/>
                </a:solidFill>
              </a:rPr>
              <a:t>Wir</a:t>
            </a:r>
            <a:r>
              <a:rPr lang="cs-CZ" sz="2600" i="1" dirty="0" smtClean="0">
                <a:solidFill>
                  <a:srgbClr val="FF0000"/>
                </a:solidFill>
              </a:rPr>
              <a:t> </a:t>
            </a:r>
            <a:r>
              <a:rPr lang="cs-CZ" sz="2600" i="1" dirty="0" err="1" smtClean="0">
                <a:solidFill>
                  <a:srgbClr val="FF0000"/>
                </a:solidFill>
              </a:rPr>
              <a:t>werden</a:t>
            </a:r>
            <a:r>
              <a:rPr lang="cs-CZ" sz="2600" i="1" dirty="0" smtClean="0">
                <a:solidFill>
                  <a:srgbClr val="FF0000"/>
                </a:solidFill>
              </a:rPr>
              <a:t> </a:t>
            </a:r>
            <a:r>
              <a:rPr lang="cs-CZ" sz="2600" i="1" dirty="0" err="1" smtClean="0">
                <a:solidFill>
                  <a:srgbClr val="FF0000"/>
                </a:solidFill>
              </a:rPr>
              <a:t>warten</a:t>
            </a:r>
            <a:r>
              <a:rPr lang="cs-CZ" sz="2600" i="1" dirty="0" smtClean="0">
                <a:solidFill>
                  <a:srgbClr val="FF0000"/>
                </a:solidFill>
              </a:rPr>
              <a:t> </a:t>
            </a:r>
            <a:r>
              <a:rPr lang="cs-CZ" sz="2600" i="1" dirty="0" err="1" smtClean="0">
                <a:solidFill>
                  <a:srgbClr val="FF0000"/>
                </a:solidFill>
              </a:rPr>
              <a:t>müssen</a:t>
            </a:r>
            <a:r>
              <a:rPr lang="cs-CZ" sz="2600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? </a:t>
            </a:r>
            <a:r>
              <a:rPr lang="cs-CZ" sz="2600" i="1" dirty="0" err="1" smtClean="0">
                <a:solidFill>
                  <a:srgbClr val="FF0000"/>
                </a:solidFill>
              </a:rPr>
              <a:t>Wer</a:t>
            </a:r>
            <a:r>
              <a:rPr lang="cs-CZ" sz="2600" i="1" dirty="0" smtClean="0">
                <a:solidFill>
                  <a:srgbClr val="FF0000"/>
                </a:solidFill>
              </a:rPr>
              <a:t> </a:t>
            </a:r>
            <a:r>
              <a:rPr lang="cs-CZ" sz="2600" i="1" dirty="0" err="1" smtClean="0">
                <a:solidFill>
                  <a:srgbClr val="FF0000"/>
                </a:solidFill>
              </a:rPr>
              <a:t>wird</a:t>
            </a:r>
            <a:r>
              <a:rPr lang="cs-CZ" sz="2600" i="1" dirty="0" smtClean="0">
                <a:solidFill>
                  <a:srgbClr val="FF0000"/>
                </a:solidFill>
              </a:rPr>
              <a:t> </a:t>
            </a:r>
            <a:r>
              <a:rPr lang="cs-CZ" sz="2600" i="1" dirty="0" err="1" smtClean="0">
                <a:solidFill>
                  <a:srgbClr val="FF0000"/>
                </a:solidFill>
              </a:rPr>
              <a:t>zu</a:t>
            </a:r>
            <a:r>
              <a:rPr lang="cs-CZ" sz="2600" i="1" dirty="0" smtClean="0">
                <a:solidFill>
                  <a:srgbClr val="FF0000"/>
                </a:solidFill>
              </a:rPr>
              <a:t> </a:t>
            </a:r>
            <a:r>
              <a:rPr lang="cs-CZ" sz="2600" i="1" dirty="0" err="1" smtClean="0">
                <a:solidFill>
                  <a:srgbClr val="FF0000"/>
                </a:solidFill>
              </a:rPr>
              <a:t>Hause</a:t>
            </a:r>
            <a:r>
              <a:rPr lang="cs-CZ" sz="2600" i="1" dirty="0" smtClean="0">
                <a:solidFill>
                  <a:srgbClr val="FF0000"/>
                </a:solidFill>
              </a:rPr>
              <a:t> </a:t>
            </a:r>
            <a:r>
              <a:rPr lang="cs-CZ" sz="2600" i="1" dirty="0" err="1" smtClean="0">
                <a:solidFill>
                  <a:srgbClr val="FF0000"/>
                </a:solidFill>
              </a:rPr>
              <a:t>sein</a:t>
            </a:r>
            <a:r>
              <a:rPr lang="cs-CZ" sz="2600" i="1" dirty="0" smtClean="0">
                <a:solidFill>
                  <a:srgbClr val="FF0000"/>
                </a:solidFill>
              </a:rPr>
              <a:t>?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dirty="0" err="1" smtClean="0"/>
              <a:t>Wir</a:t>
            </a:r>
            <a:r>
              <a:rPr lang="cs-CZ" dirty="0" smtClean="0"/>
              <a:t> machen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Ausflug</a:t>
            </a:r>
            <a:r>
              <a:rPr lang="cs-CZ" dirty="0" smtClean="0"/>
              <a:t>. </a:t>
            </a:r>
            <a:r>
              <a:rPr lang="cs-CZ" sz="2600" i="1" dirty="0" err="1" smtClean="0">
                <a:solidFill>
                  <a:srgbClr val="FF0000"/>
                </a:solidFill>
              </a:rPr>
              <a:t>Wir</a:t>
            </a:r>
            <a:r>
              <a:rPr lang="cs-CZ" sz="2600" i="1" dirty="0" smtClean="0">
                <a:solidFill>
                  <a:srgbClr val="FF0000"/>
                </a:solidFill>
              </a:rPr>
              <a:t> </a:t>
            </a:r>
            <a:r>
              <a:rPr lang="cs-CZ" sz="2600" i="1" dirty="0" err="1" smtClean="0">
                <a:solidFill>
                  <a:srgbClr val="FF0000"/>
                </a:solidFill>
              </a:rPr>
              <a:t>werden</a:t>
            </a:r>
            <a:r>
              <a:rPr lang="cs-CZ" sz="2600" i="1" dirty="0" smtClean="0">
                <a:solidFill>
                  <a:srgbClr val="FF0000"/>
                </a:solidFill>
              </a:rPr>
              <a:t> </a:t>
            </a:r>
            <a:r>
              <a:rPr lang="cs-CZ" sz="2600" i="1" dirty="0" err="1" smtClean="0">
                <a:solidFill>
                  <a:srgbClr val="FF0000"/>
                </a:solidFill>
              </a:rPr>
              <a:t>einen</a:t>
            </a:r>
            <a:r>
              <a:rPr lang="cs-CZ" sz="2600" i="1" dirty="0" smtClean="0">
                <a:solidFill>
                  <a:srgbClr val="FF0000"/>
                </a:solidFill>
              </a:rPr>
              <a:t> </a:t>
            </a:r>
            <a:r>
              <a:rPr lang="cs-CZ" sz="2600" i="1" dirty="0" err="1" smtClean="0">
                <a:solidFill>
                  <a:srgbClr val="FF0000"/>
                </a:solidFill>
              </a:rPr>
              <a:t>Ausflug</a:t>
            </a:r>
            <a:r>
              <a:rPr lang="cs-CZ" sz="2600" i="1" dirty="0" smtClean="0">
                <a:solidFill>
                  <a:srgbClr val="FF0000"/>
                </a:solidFill>
              </a:rPr>
              <a:t> machen.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versteht</a:t>
            </a:r>
            <a:r>
              <a:rPr lang="cs-CZ" dirty="0" smtClean="0"/>
              <a:t> </a:t>
            </a:r>
            <a:r>
              <a:rPr lang="cs-CZ" dirty="0" err="1" smtClean="0"/>
              <a:t>ihn</a:t>
            </a:r>
            <a:r>
              <a:rPr lang="cs-CZ" dirty="0" smtClean="0"/>
              <a:t> gut. </a:t>
            </a:r>
            <a:r>
              <a:rPr lang="cs-CZ" sz="2400" i="1" dirty="0" err="1" smtClean="0">
                <a:solidFill>
                  <a:srgbClr val="FF0000"/>
                </a:solidFill>
              </a:rPr>
              <a:t>Sie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wird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ihn</a:t>
            </a:r>
            <a:r>
              <a:rPr lang="cs-CZ" sz="2400" i="1" dirty="0" smtClean="0">
                <a:solidFill>
                  <a:srgbClr val="FF0000"/>
                </a:solidFill>
              </a:rPr>
              <a:t> gut </a:t>
            </a:r>
            <a:r>
              <a:rPr lang="cs-CZ" sz="2400" i="1" dirty="0" err="1" smtClean="0">
                <a:solidFill>
                  <a:srgbClr val="FF0000"/>
                </a:solidFill>
              </a:rPr>
              <a:t>verstehen</a:t>
            </a:r>
            <a:r>
              <a:rPr lang="cs-CZ" sz="2400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läuft</a:t>
            </a:r>
            <a:r>
              <a:rPr lang="cs-CZ" dirty="0" smtClean="0"/>
              <a:t> Ski. </a:t>
            </a:r>
            <a:r>
              <a:rPr lang="cs-CZ" sz="2400" i="1" dirty="0" err="1" smtClean="0">
                <a:solidFill>
                  <a:srgbClr val="FF0000"/>
                </a:solidFill>
              </a:rPr>
              <a:t>Sie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wird</a:t>
            </a:r>
            <a:r>
              <a:rPr lang="cs-CZ" sz="2400" i="1" dirty="0" smtClean="0">
                <a:solidFill>
                  <a:srgbClr val="FF0000"/>
                </a:solidFill>
              </a:rPr>
              <a:t> Ski </a:t>
            </a:r>
            <a:r>
              <a:rPr lang="cs-CZ" sz="2400" i="1" dirty="0" err="1" smtClean="0">
                <a:solidFill>
                  <a:srgbClr val="FF0000"/>
                </a:solidFill>
              </a:rPr>
              <a:t>laufen</a:t>
            </a:r>
            <a:r>
              <a:rPr lang="cs-CZ" sz="2400" i="1" dirty="0" smtClean="0">
                <a:solidFill>
                  <a:srgbClr val="FF0000"/>
                </a:solidFill>
              </a:rPr>
              <a:t>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86178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b="1" dirty="0" err="1" smtClean="0"/>
              <a:t>Übersetzen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/>
              <a:t> </a:t>
            </a:r>
            <a:r>
              <a:rPr lang="cs-CZ" sz="4000" i="1" dirty="0" smtClean="0"/>
              <a:t>(přeložte)</a:t>
            </a:r>
            <a:endParaRPr lang="cs-CZ" sz="40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496944" cy="4525963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Bude pršet.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Co budeš dělat v neděli? 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Budu se muset učit angličtinu. 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Budeme pracovat.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Budete studovat v Praze? </a:t>
            </a:r>
            <a:endParaRPr lang="cs-CZ" i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58378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b="1" dirty="0" err="1" smtClean="0"/>
              <a:t>Lösung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496944" cy="4525963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dirty="0" smtClean="0"/>
              <a:t>Bude pršet.   </a:t>
            </a:r>
            <a:r>
              <a:rPr lang="cs-CZ" sz="2800" i="1" dirty="0" smtClean="0">
                <a:solidFill>
                  <a:srgbClr val="FF0000"/>
                </a:solidFill>
              </a:rPr>
              <a:t>Es </a:t>
            </a:r>
            <a:r>
              <a:rPr lang="cs-CZ" sz="2800" i="1" dirty="0" err="1" smtClean="0">
                <a:solidFill>
                  <a:srgbClr val="FF0000"/>
                </a:solidFill>
              </a:rPr>
              <a:t>wird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regnen</a:t>
            </a:r>
            <a:r>
              <a:rPr lang="cs-CZ" sz="2800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dirty="0" smtClean="0"/>
              <a:t>Co budeš dělat v neděli? </a:t>
            </a:r>
            <a:r>
              <a:rPr lang="cs-CZ" sz="2600" i="1" dirty="0" err="1" smtClean="0">
                <a:solidFill>
                  <a:srgbClr val="FF0000"/>
                </a:solidFill>
              </a:rPr>
              <a:t>Was</a:t>
            </a:r>
            <a:r>
              <a:rPr lang="cs-CZ" sz="2600" i="1" dirty="0" smtClean="0">
                <a:solidFill>
                  <a:srgbClr val="FF0000"/>
                </a:solidFill>
              </a:rPr>
              <a:t> </a:t>
            </a:r>
            <a:r>
              <a:rPr lang="cs-CZ" sz="2600" i="1" dirty="0" err="1" smtClean="0">
                <a:solidFill>
                  <a:srgbClr val="FF0000"/>
                </a:solidFill>
              </a:rPr>
              <a:t>wirst</a:t>
            </a:r>
            <a:r>
              <a:rPr lang="cs-CZ" sz="2600" i="1" dirty="0" smtClean="0">
                <a:solidFill>
                  <a:srgbClr val="FF0000"/>
                </a:solidFill>
              </a:rPr>
              <a:t> </a:t>
            </a:r>
            <a:r>
              <a:rPr lang="cs-CZ" sz="2600" i="1" dirty="0" err="1" smtClean="0">
                <a:solidFill>
                  <a:srgbClr val="FF0000"/>
                </a:solidFill>
              </a:rPr>
              <a:t>du</a:t>
            </a:r>
            <a:r>
              <a:rPr lang="cs-CZ" sz="2600" i="1" dirty="0">
                <a:solidFill>
                  <a:srgbClr val="FF0000"/>
                </a:solidFill>
              </a:rPr>
              <a:t> </a:t>
            </a:r>
            <a:r>
              <a:rPr lang="cs-CZ" sz="2600" i="1" dirty="0" err="1" smtClean="0">
                <a:solidFill>
                  <a:srgbClr val="FF0000"/>
                </a:solidFill>
              </a:rPr>
              <a:t>am</a:t>
            </a:r>
            <a:r>
              <a:rPr lang="cs-CZ" sz="2600" i="1" dirty="0" smtClean="0">
                <a:solidFill>
                  <a:srgbClr val="FF0000"/>
                </a:solidFill>
              </a:rPr>
              <a:t> </a:t>
            </a:r>
            <a:r>
              <a:rPr lang="cs-CZ" sz="2600" i="1" dirty="0" err="1" smtClean="0">
                <a:solidFill>
                  <a:srgbClr val="FF0000"/>
                </a:solidFill>
              </a:rPr>
              <a:t>Sonntag</a:t>
            </a:r>
            <a:r>
              <a:rPr lang="cs-CZ" sz="2600" i="1" dirty="0" smtClean="0">
                <a:solidFill>
                  <a:srgbClr val="FF0000"/>
                </a:solidFill>
              </a:rPr>
              <a:t> machen?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dirty="0" smtClean="0"/>
              <a:t>Budu se muset učit angličtinu. </a:t>
            </a:r>
            <a:r>
              <a:rPr lang="cs-CZ" sz="2600" i="1" dirty="0" err="1" smtClean="0">
                <a:solidFill>
                  <a:srgbClr val="FF0000"/>
                </a:solidFill>
              </a:rPr>
              <a:t>Ich</a:t>
            </a:r>
            <a:r>
              <a:rPr lang="cs-CZ" sz="2600" i="1" dirty="0" smtClean="0">
                <a:solidFill>
                  <a:srgbClr val="FF0000"/>
                </a:solidFill>
              </a:rPr>
              <a:t> </a:t>
            </a:r>
            <a:r>
              <a:rPr lang="cs-CZ" sz="2600" i="1" dirty="0" err="1" smtClean="0">
                <a:solidFill>
                  <a:srgbClr val="FF0000"/>
                </a:solidFill>
              </a:rPr>
              <a:t>werde</a:t>
            </a:r>
            <a:r>
              <a:rPr lang="cs-CZ" sz="2600" i="1" dirty="0" smtClean="0">
                <a:solidFill>
                  <a:srgbClr val="FF0000"/>
                </a:solidFill>
              </a:rPr>
              <a:t> </a:t>
            </a:r>
            <a:r>
              <a:rPr lang="cs-CZ" sz="2600" i="1" dirty="0" err="1" smtClean="0">
                <a:solidFill>
                  <a:srgbClr val="FF0000"/>
                </a:solidFill>
              </a:rPr>
              <a:t>Englisch</a:t>
            </a:r>
            <a:r>
              <a:rPr lang="cs-CZ" sz="2600" i="1" dirty="0" smtClean="0">
                <a:solidFill>
                  <a:srgbClr val="FF0000"/>
                </a:solidFill>
              </a:rPr>
              <a:t> </a:t>
            </a:r>
            <a:r>
              <a:rPr lang="cs-CZ" sz="2600" i="1" dirty="0" err="1" smtClean="0">
                <a:solidFill>
                  <a:srgbClr val="FF0000"/>
                </a:solidFill>
              </a:rPr>
              <a:t>lernen</a:t>
            </a:r>
            <a:r>
              <a:rPr lang="cs-CZ" sz="2600" i="1" dirty="0" smtClean="0">
                <a:solidFill>
                  <a:srgbClr val="FF0000"/>
                </a:solidFill>
              </a:rPr>
              <a:t> </a:t>
            </a:r>
            <a:r>
              <a:rPr lang="cs-CZ" sz="2600" i="1" dirty="0" err="1" smtClean="0">
                <a:solidFill>
                  <a:srgbClr val="FF0000"/>
                </a:solidFill>
              </a:rPr>
              <a:t>müssen</a:t>
            </a:r>
            <a:r>
              <a:rPr lang="cs-CZ" sz="2600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dirty="0" smtClean="0"/>
              <a:t>Budeme pracovat. </a:t>
            </a:r>
            <a:r>
              <a:rPr lang="cs-CZ" sz="2600" i="1" dirty="0" err="1" smtClean="0">
                <a:solidFill>
                  <a:srgbClr val="FF0000"/>
                </a:solidFill>
              </a:rPr>
              <a:t>Wir</a:t>
            </a:r>
            <a:r>
              <a:rPr lang="cs-CZ" sz="2600" i="1" dirty="0" smtClean="0">
                <a:solidFill>
                  <a:srgbClr val="FF0000"/>
                </a:solidFill>
              </a:rPr>
              <a:t> </a:t>
            </a:r>
            <a:r>
              <a:rPr lang="cs-CZ" sz="2600" i="1" dirty="0" err="1" smtClean="0">
                <a:solidFill>
                  <a:srgbClr val="FF0000"/>
                </a:solidFill>
              </a:rPr>
              <a:t>werden</a:t>
            </a:r>
            <a:r>
              <a:rPr lang="cs-CZ" sz="2600" i="1" dirty="0" smtClean="0">
                <a:solidFill>
                  <a:srgbClr val="FF0000"/>
                </a:solidFill>
              </a:rPr>
              <a:t> </a:t>
            </a:r>
            <a:r>
              <a:rPr lang="cs-CZ" sz="2600" i="1" dirty="0" err="1" smtClean="0">
                <a:solidFill>
                  <a:srgbClr val="FF0000"/>
                </a:solidFill>
              </a:rPr>
              <a:t>arbeiten</a:t>
            </a:r>
            <a:r>
              <a:rPr lang="cs-CZ" sz="2600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dirty="0" smtClean="0"/>
              <a:t>Budete studovat v Praze? </a:t>
            </a:r>
            <a:r>
              <a:rPr lang="cs-CZ" sz="2600" i="1" dirty="0" err="1" smtClean="0">
                <a:solidFill>
                  <a:srgbClr val="FF0000"/>
                </a:solidFill>
              </a:rPr>
              <a:t>Werdet</a:t>
            </a:r>
            <a:r>
              <a:rPr lang="cs-CZ" sz="2600" i="1" dirty="0" smtClean="0">
                <a:solidFill>
                  <a:srgbClr val="FF0000"/>
                </a:solidFill>
              </a:rPr>
              <a:t> </a:t>
            </a:r>
            <a:r>
              <a:rPr lang="cs-CZ" sz="2600" i="1" dirty="0" err="1" smtClean="0">
                <a:solidFill>
                  <a:srgbClr val="FF0000"/>
                </a:solidFill>
              </a:rPr>
              <a:t>ihr</a:t>
            </a:r>
            <a:r>
              <a:rPr lang="cs-CZ" sz="2600" i="1" dirty="0" smtClean="0">
                <a:solidFill>
                  <a:srgbClr val="FF0000"/>
                </a:solidFill>
              </a:rPr>
              <a:t>/</a:t>
            </a:r>
            <a:r>
              <a:rPr lang="cs-CZ" sz="2600" i="1" dirty="0" err="1" smtClean="0">
                <a:solidFill>
                  <a:srgbClr val="FF0000"/>
                </a:solidFill>
              </a:rPr>
              <a:t>werden</a:t>
            </a:r>
            <a:r>
              <a:rPr lang="cs-CZ" sz="2600" i="1" dirty="0" smtClean="0">
                <a:solidFill>
                  <a:srgbClr val="FF0000"/>
                </a:solidFill>
              </a:rPr>
              <a:t> </a:t>
            </a:r>
            <a:r>
              <a:rPr lang="cs-CZ" sz="2600" i="1" dirty="0" err="1" smtClean="0">
                <a:solidFill>
                  <a:srgbClr val="FF0000"/>
                </a:solidFill>
              </a:rPr>
              <a:t>Sie</a:t>
            </a:r>
            <a:r>
              <a:rPr lang="cs-CZ" sz="2600" i="1" dirty="0" smtClean="0">
                <a:solidFill>
                  <a:srgbClr val="FF0000"/>
                </a:solidFill>
              </a:rPr>
              <a:t> in Prag </a:t>
            </a:r>
            <a:r>
              <a:rPr lang="cs-CZ" sz="2600" i="1" dirty="0" err="1" smtClean="0">
                <a:solidFill>
                  <a:srgbClr val="FF0000"/>
                </a:solidFill>
              </a:rPr>
              <a:t>studieren</a:t>
            </a:r>
            <a:r>
              <a:rPr lang="cs-CZ" sz="2600" i="1" dirty="0" smtClean="0">
                <a:solidFill>
                  <a:srgbClr val="FF000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4144883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ný popisek 1"/>
          <p:cNvSpPr/>
          <p:nvPr/>
        </p:nvSpPr>
        <p:spPr>
          <a:xfrm>
            <a:off x="1979712" y="836712"/>
            <a:ext cx="5400600" cy="345638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Erzählen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Sie</a:t>
            </a:r>
            <a:r>
              <a:rPr lang="cs-CZ" sz="3200" b="1" dirty="0" smtClean="0">
                <a:solidFill>
                  <a:schemeClr val="tx1"/>
                </a:solidFill>
              </a:rPr>
              <a:t>, </a:t>
            </a:r>
            <a:r>
              <a:rPr lang="cs-CZ" sz="3200" b="1" dirty="0" err="1" smtClean="0">
                <a:solidFill>
                  <a:schemeClr val="tx1"/>
                </a:solidFill>
              </a:rPr>
              <a:t>was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Sie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am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Wochenende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werden</a:t>
            </a:r>
            <a:r>
              <a:rPr lang="cs-CZ" sz="3200" b="1" dirty="0" smtClean="0">
                <a:solidFill>
                  <a:schemeClr val="tx1"/>
                </a:solidFill>
              </a:rPr>
              <a:t> machen?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5446261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Můžete použít tato slovesa:</a:t>
            </a:r>
          </a:p>
          <a:p>
            <a:r>
              <a:rPr lang="cs-CZ" sz="2400" dirty="0" err="1" smtClean="0"/>
              <a:t>arbeiten</a:t>
            </a:r>
            <a:r>
              <a:rPr lang="cs-CZ" sz="2400" dirty="0" smtClean="0"/>
              <a:t>, </a:t>
            </a:r>
            <a:r>
              <a:rPr lang="cs-CZ" sz="2400" dirty="0" err="1" smtClean="0"/>
              <a:t>essen</a:t>
            </a:r>
            <a:r>
              <a:rPr lang="cs-CZ" sz="2400" dirty="0" smtClean="0"/>
              <a:t>, </a:t>
            </a:r>
            <a:r>
              <a:rPr lang="cs-CZ" sz="2400" dirty="0" err="1" smtClean="0"/>
              <a:t>fahren</a:t>
            </a:r>
            <a:r>
              <a:rPr lang="cs-CZ" sz="2400" dirty="0" smtClean="0"/>
              <a:t>, </a:t>
            </a:r>
            <a:r>
              <a:rPr lang="cs-CZ" sz="2400" dirty="0" err="1" smtClean="0"/>
              <a:t>gehen</a:t>
            </a:r>
            <a:r>
              <a:rPr lang="cs-CZ" sz="2400" dirty="0" smtClean="0"/>
              <a:t>, </a:t>
            </a:r>
            <a:r>
              <a:rPr lang="cs-CZ" sz="2400" dirty="0" err="1" smtClean="0"/>
              <a:t>lernen</a:t>
            </a:r>
            <a:r>
              <a:rPr lang="cs-CZ" sz="2400" dirty="0" smtClean="0"/>
              <a:t>, </a:t>
            </a:r>
            <a:r>
              <a:rPr lang="cs-CZ" sz="2400" dirty="0" err="1" smtClean="0"/>
              <a:t>lesen</a:t>
            </a:r>
            <a:r>
              <a:rPr lang="cs-CZ" sz="2400" dirty="0" smtClean="0"/>
              <a:t>, </a:t>
            </a:r>
            <a:r>
              <a:rPr lang="cs-CZ" sz="2400" dirty="0" err="1" smtClean="0"/>
              <a:t>reisen</a:t>
            </a:r>
            <a:r>
              <a:rPr lang="cs-CZ" sz="2400" dirty="0" smtClean="0"/>
              <a:t>, </a:t>
            </a:r>
            <a:r>
              <a:rPr lang="cs-CZ" sz="2400" dirty="0" err="1" smtClean="0"/>
              <a:t>besuchen</a:t>
            </a:r>
            <a:r>
              <a:rPr lang="cs-CZ" sz="2400" dirty="0" smtClean="0"/>
              <a:t>, </a:t>
            </a:r>
            <a:r>
              <a:rPr lang="cs-CZ" sz="2400" dirty="0" err="1" smtClean="0"/>
              <a:t>schlafen</a:t>
            </a:r>
            <a:r>
              <a:rPr lang="cs-CZ" sz="2400" dirty="0" smtClean="0"/>
              <a:t>, </a:t>
            </a:r>
            <a:r>
              <a:rPr lang="cs-CZ" sz="2400" dirty="0" err="1" smtClean="0"/>
              <a:t>spielen</a:t>
            </a:r>
            <a:r>
              <a:rPr lang="cs-CZ" sz="2400" dirty="0" smtClean="0"/>
              <a:t>, </a:t>
            </a:r>
            <a:r>
              <a:rPr lang="cs-CZ" sz="2400" dirty="0" err="1" smtClean="0"/>
              <a:t>trinken</a:t>
            </a:r>
            <a:r>
              <a:rPr lang="cs-CZ" sz="2400" dirty="0" smtClean="0"/>
              <a:t>, …..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564453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3400" dirty="0" smtClean="0"/>
              <a:t>DRMLOVÁ, Dana a kol. </a:t>
            </a:r>
            <a:r>
              <a:rPr lang="cs-CZ" sz="3400" i="1" dirty="0" smtClean="0"/>
              <a:t>Německy s úsměvem 1</a:t>
            </a:r>
            <a:r>
              <a:rPr lang="cs-CZ" sz="3400" dirty="0" smtClean="0"/>
              <a:t>. Praha: </a:t>
            </a:r>
            <a:r>
              <a:rPr lang="cs-CZ" sz="3400" dirty="0" err="1" smtClean="0"/>
              <a:t>Knihcentrum</a:t>
            </a:r>
            <a:r>
              <a:rPr lang="cs-CZ" sz="3400" dirty="0" smtClean="0"/>
              <a:t>, 1997, ISBN 80-902182-3-7.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3400" dirty="0" smtClean="0"/>
              <a:t>DUSILOVÁ</a:t>
            </a:r>
            <a:r>
              <a:rPr lang="cs-CZ" sz="3400" dirty="0"/>
              <a:t>, Doris a kol. </a:t>
            </a:r>
            <a:r>
              <a:rPr lang="cs-CZ" sz="3400" i="1" dirty="0" err="1"/>
              <a:t>Sprechen</a:t>
            </a:r>
            <a:r>
              <a:rPr lang="cs-CZ" sz="3400" i="1" dirty="0"/>
              <a:t> </a:t>
            </a:r>
            <a:r>
              <a:rPr lang="cs-CZ" sz="3400" i="1" dirty="0" err="1"/>
              <a:t>Sie</a:t>
            </a:r>
            <a:r>
              <a:rPr lang="cs-CZ" sz="3400" i="1" dirty="0"/>
              <a:t> </a:t>
            </a:r>
            <a:r>
              <a:rPr lang="cs-CZ" sz="3400" i="1" dirty="0" err="1"/>
              <a:t>Deutsch</a:t>
            </a:r>
            <a:r>
              <a:rPr lang="cs-CZ" sz="3400" i="1" dirty="0"/>
              <a:t>? - 1. díl</a:t>
            </a:r>
            <a:r>
              <a:rPr lang="cs-CZ" sz="3400" dirty="0"/>
              <a:t>. Praha: Polyglot, 1996, ISBN 80-901988-3-X. </a:t>
            </a:r>
            <a:endParaRPr lang="cs-CZ" sz="3400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3400" dirty="0"/>
              <a:t>DUBOVÁ, </a:t>
            </a:r>
            <a:r>
              <a:rPr lang="cs-CZ" sz="3400" dirty="0" err="1"/>
              <a:t>Phdr.</a:t>
            </a:r>
            <a:r>
              <a:rPr lang="cs-CZ" sz="3400" dirty="0"/>
              <a:t> Jarmila. </a:t>
            </a:r>
            <a:r>
              <a:rPr lang="cs-CZ" sz="3400" i="1" dirty="0"/>
              <a:t>Němčina - cvičebnice středoškolské gramatiky</a:t>
            </a:r>
            <a:r>
              <a:rPr lang="cs-CZ" sz="3400" dirty="0"/>
              <a:t>. Třebíč: Petra Valentová, 2009, ISBN 978-80-86873-10-7. </a:t>
            </a:r>
            <a:endParaRPr lang="cs-CZ" sz="3400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3400" dirty="0"/>
              <a:t>JUSTOVÁ, Hana. </a:t>
            </a:r>
            <a:r>
              <a:rPr lang="cs-CZ" sz="3400" i="1" dirty="0" err="1"/>
              <a:t>Wir</a:t>
            </a:r>
            <a:r>
              <a:rPr lang="cs-CZ" sz="3400" i="1" dirty="0"/>
              <a:t> </a:t>
            </a:r>
            <a:r>
              <a:rPr lang="cs-CZ" sz="3400" i="1" dirty="0" err="1"/>
              <a:t>üben</a:t>
            </a:r>
            <a:r>
              <a:rPr lang="cs-CZ" sz="3400" i="1" dirty="0"/>
              <a:t> </a:t>
            </a:r>
            <a:r>
              <a:rPr lang="cs-CZ" sz="3400" i="1" dirty="0" err="1"/>
              <a:t>deutsche</a:t>
            </a:r>
            <a:r>
              <a:rPr lang="cs-CZ" sz="3400" i="1" dirty="0"/>
              <a:t> </a:t>
            </a:r>
            <a:r>
              <a:rPr lang="cs-CZ" sz="3400" i="1" dirty="0" err="1"/>
              <a:t>Grammatik</a:t>
            </a:r>
            <a:r>
              <a:rPr lang="cs-CZ" sz="3400" dirty="0"/>
              <a:t>. Havlíčkův Brod: Fragment, 1994, ISBN 80-901070-6-0.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84468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604</Words>
  <Application>Microsoft Office PowerPoint</Application>
  <PresentationFormat>Předvádění na obrazovce (4:3)</PresentationFormat>
  <Paragraphs>67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DAS FUTUR I</vt:lpstr>
      <vt:lpstr>Tvoření budoucího času</vt:lpstr>
      <vt:lpstr>Prezentace aplikace PowerPoint</vt:lpstr>
      <vt:lpstr>Ergänzen Sie das Hilfsverb werden (Doplňte sloveso werden)</vt:lpstr>
      <vt:lpstr>Lösung</vt:lpstr>
      <vt:lpstr>Sagen Sie es im Futur I  (řekněte v budoucím čase)</vt:lpstr>
      <vt:lpstr>Lösung</vt:lpstr>
      <vt:lpstr> Übersetzen Sie (přeložte)</vt:lpstr>
      <vt:lpstr> Lösung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DAS FUTUR I</dc:title>
  <dc:creator>ucitel</dc:creator>
  <cp:lastModifiedBy>Lenka</cp:lastModifiedBy>
  <cp:revision>16</cp:revision>
  <dcterms:created xsi:type="dcterms:W3CDTF">2013-11-06T12:03:53Z</dcterms:created>
  <dcterms:modified xsi:type="dcterms:W3CDTF">2013-12-04T08:11:28Z</dcterms:modified>
</cp:coreProperties>
</file>