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1" r:id="rId2"/>
    <p:sldId id="272" r:id="rId3"/>
    <p:sldId id="256" r:id="rId4"/>
    <p:sldId id="257" r:id="rId5"/>
    <p:sldId id="258" r:id="rId6"/>
    <p:sldId id="259" r:id="rId7"/>
    <p:sldId id="261" r:id="rId8"/>
    <p:sldId id="265" r:id="rId9"/>
    <p:sldId id="269" r:id="rId10"/>
    <p:sldId id="264" r:id="rId11"/>
    <p:sldId id="270" r:id="rId12"/>
    <p:sldId id="267" r:id="rId13"/>
    <p:sldId id="268" r:id="rId14"/>
    <p:sldId id="266" r:id="rId1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1506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ED1B489-5EBE-4BB6-AA6D-71D4E2B8D8F3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7401918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14118D7-DBAF-4215-ADF9-39DD9BE98F9C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1140347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1E5B228-6054-4C58-8BFE-222EC1D19668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2560336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85FD578-69D0-4787-868F-DB992D2DFAD1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0511210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5664821-7D90-48EB-8512-8AA5E1C8F7D3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1907557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FB1CF5B-F2BA-4E3C-8BB9-8317EDB3C386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3694185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B505F88-4B47-4E8A-996E-ED488B8D82FB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7410403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1CD7FB2-3D21-46DE-ADBF-724BE5BBA353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6843456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AD70D4C-A9F4-4D9C-8B28-40CE077AD326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0642389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8F334BE-0A86-4BF3-B3FF-83851F60C0E7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1875839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CB64D49-5A41-436F-B7D3-9561A8145232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16340447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25FC8A36-35B4-4F42-B1BC-50481C34D90C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42094508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cs-CZ" alt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 alt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2F2C226A-BEF3-425E-85E7-BDD321544936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1"/>
          <p:cNvPicPr>
            <a:picLocks noGrp="1" noChangeAspect="1" noChangeArrowheads="1"/>
          </p:cNvPicPr>
          <p:nvPr>
            <p:ph type="ctrTitle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619250" y="404813"/>
            <a:ext cx="6008688" cy="1470025"/>
          </a:xfrm>
          <a:solidFill>
            <a:srgbClr val="FFFFFF"/>
          </a:solidFill>
        </p:spPr>
      </p:pic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403648" y="2060575"/>
            <a:ext cx="6400800" cy="1873250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</a:rPr>
              <a:t>STŘEDNÍ ODBORNÁ ŠKOLA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</a:rPr>
              <a:t>A STŘEDNÍ ODBORNÉ UČILIŠTĚ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</a:rPr>
              <a:t>MĚSTEC KRÁLOVÉ</a:t>
            </a:r>
            <a:r>
              <a:rPr lang="cs-CZ" sz="2800" dirty="0" smtClean="0"/>
              <a:t/>
            </a:r>
            <a:br>
              <a:rPr lang="cs-CZ" sz="2800" dirty="0" smtClean="0"/>
            </a:br>
            <a:endParaRPr lang="cs-CZ" sz="2800" dirty="0" smtClean="0"/>
          </a:p>
        </p:txBody>
      </p:sp>
      <p:pic>
        <p:nvPicPr>
          <p:cNvPr id="5" name="Obrázek 4" descr="logo_plnobarevne_pozitivni_propagacni_predmety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4293096"/>
            <a:ext cx="5224463" cy="904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431762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Zástupný symbol pro obsah 2"/>
          <p:cNvSpPr>
            <a:spLocks noGrp="1"/>
          </p:cNvSpPr>
          <p:nvPr>
            <p:ph type="body" idx="4294967295"/>
          </p:nvPr>
        </p:nvSpPr>
        <p:spPr>
          <a:xfrm>
            <a:off x="395536" y="1628800"/>
            <a:ext cx="8229600" cy="5089525"/>
          </a:xfrm>
        </p:spPr>
        <p:txBody>
          <a:bodyPr>
            <a:normAutofit/>
          </a:bodyPr>
          <a:lstStyle/>
          <a:p>
            <a:pPr>
              <a:buFontTx/>
              <a:buNone/>
            </a:pPr>
            <a:r>
              <a:rPr lang="cs-CZ" sz="1800" b="1" dirty="0" smtClean="0"/>
              <a:t>Název projektu : </a:t>
            </a:r>
            <a:r>
              <a:rPr lang="cs-CZ" sz="1800" dirty="0" smtClean="0"/>
              <a:t>Rozvoj ICT ve výuce na střední škole</a:t>
            </a:r>
          </a:p>
          <a:p>
            <a:pPr>
              <a:buFontTx/>
              <a:buNone/>
            </a:pPr>
            <a:r>
              <a:rPr lang="cs-CZ" sz="1800" b="1" dirty="0" smtClean="0"/>
              <a:t>Registrační </a:t>
            </a:r>
            <a:r>
              <a:rPr lang="cs-CZ" sz="1800" b="1" dirty="0"/>
              <a:t>číslo </a:t>
            </a:r>
            <a:r>
              <a:rPr lang="cs-CZ" sz="1800" b="1" dirty="0" smtClean="0"/>
              <a:t>projektu: </a:t>
            </a:r>
            <a:r>
              <a:rPr lang="cs-CZ" sz="1800" dirty="0"/>
              <a:t>č</a:t>
            </a:r>
            <a:r>
              <a:rPr lang="cs-CZ" sz="1800" dirty="0" smtClean="0"/>
              <a:t>. projektu : CZ.1.07/1.5.00/34.0921</a:t>
            </a:r>
          </a:p>
          <a:p>
            <a:pPr>
              <a:buFontTx/>
              <a:buNone/>
            </a:pPr>
            <a:r>
              <a:rPr lang="cs-CZ" sz="1800" b="1" dirty="0" smtClean="0"/>
              <a:t>Název školy:  </a:t>
            </a:r>
            <a:r>
              <a:rPr lang="cs-CZ" sz="1800" dirty="0" smtClean="0"/>
              <a:t>Střední odborná škola a Střední odborné učiliště Městec Králové, </a:t>
            </a:r>
          </a:p>
          <a:p>
            <a:pPr>
              <a:buFontTx/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                   T. G. Masaryka 4</a:t>
            </a:r>
          </a:p>
          <a:p>
            <a:pPr>
              <a:buFontTx/>
              <a:buNone/>
            </a:pPr>
            <a:r>
              <a:rPr lang="cs-CZ" sz="1800" b="1" dirty="0" smtClean="0"/>
              <a:t>Kód dumu: </a:t>
            </a:r>
            <a:r>
              <a:rPr lang="cs-CZ" sz="1800" dirty="0" smtClean="0"/>
              <a:t>VY_32_INOVACE_ NJ_157</a:t>
            </a:r>
          </a:p>
          <a:p>
            <a:pPr>
              <a:buFontTx/>
              <a:buNone/>
            </a:pPr>
            <a:r>
              <a:rPr lang="cs-CZ" sz="1800" b="1" dirty="0" smtClean="0"/>
              <a:t>Tematická oblast:  </a:t>
            </a:r>
            <a:r>
              <a:rPr lang="cs-CZ" sz="1800" dirty="0"/>
              <a:t>Německá gramatika</a:t>
            </a:r>
          </a:p>
          <a:p>
            <a:pPr>
              <a:buFontTx/>
              <a:buNone/>
            </a:pPr>
            <a:r>
              <a:rPr lang="cs-CZ" sz="1800" b="1" dirty="0" smtClean="0"/>
              <a:t>Předmět</a:t>
            </a:r>
            <a:r>
              <a:rPr lang="cs-CZ" sz="1800" b="1" dirty="0" smtClean="0"/>
              <a:t>: </a:t>
            </a:r>
            <a:r>
              <a:rPr lang="cs-CZ" sz="1800" dirty="0" smtClean="0"/>
              <a:t>Německý jazyk</a:t>
            </a:r>
          </a:p>
          <a:p>
            <a:pPr>
              <a:buFontTx/>
              <a:buNone/>
            </a:pPr>
            <a:r>
              <a:rPr lang="cs-CZ" sz="1800" b="1" dirty="0" smtClean="0"/>
              <a:t>Ročník: </a:t>
            </a:r>
            <a:r>
              <a:rPr lang="cs-CZ" sz="1800" dirty="0"/>
              <a:t>3</a:t>
            </a:r>
            <a:r>
              <a:rPr lang="cs-CZ" sz="1800" dirty="0" smtClean="0"/>
              <a:t>. ročník </a:t>
            </a:r>
            <a:endParaRPr lang="cs-CZ" sz="1800" dirty="0" smtClean="0">
              <a:solidFill>
                <a:srgbClr val="00B0F0"/>
              </a:solidFill>
            </a:endParaRPr>
          </a:p>
          <a:p>
            <a:pPr>
              <a:buFontTx/>
              <a:buNone/>
            </a:pPr>
            <a:r>
              <a:rPr lang="cs-CZ" sz="1800" b="1" dirty="0" smtClean="0"/>
              <a:t>Datum tvorby</a:t>
            </a:r>
            <a:r>
              <a:rPr lang="cs-CZ" sz="1800" b="1" smtClean="0"/>
              <a:t>:</a:t>
            </a:r>
            <a:r>
              <a:rPr lang="cs-CZ" sz="1800" smtClean="0">
                <a:solidFill>
                  <a:srgbClr val="00B0F0"/>
                </a:solidFill>
              </a:rPr>
              <a:t> </a:t>
            </a:r>
            <a:r>
              <a:rPr lang="cs-CZ" sz="1800" smtClean="0"/>
              <a:t>červenec</a:t>
            </a:r>
            <a:r>
              <a:rPr lang="cs-CZ" sz="1800" smtClean="0"/>
              <a:t> </a:t>
            </a:r>
            <a:r>
              <a:rPr lang="cs-CZ" sz="1800" dirty="0" smtClean="0"/>
              <a:t>2013</a:t>
            </a:r>
          </a:p>
          <a:p>
            <a:pPr>
              <a:buFontTx/>
              <a:buNone/>
            </a:pPr>
            <a:r>
              <a:rPr lang="cs-CZ" sz="1800" b="1" dirty="0" smtClean="0"/>
              <a:t>Anotace: </a:t>
            </a:r>
            <a:r>
              <a:rPr lang="cs-CZ" sz="1800" dirty="0" smtClean="0"/>
              <a:t>Materiál slouží k procvičování gramatiky: Přivlastňovací zájmena</a:t>
            </a:r>
          </a:p>
          <a:p>
            <a:pPr>
              <a:buFontTx/>
              <a:buNone/>
            </a:pPr>
            <a:r>
              <a:rPr lang="cs-CZ" sz="1800" b="1" dirty="0" smtClean="0"/>
              <a:t>Metodický pokyn: </a:t>
            </a:r>
            <a:r>
              <a:rPr lang="cs-CZ" sz="1800" dirty="0" smtClean="0">
                <a:ea typeface="Calibri" pitchFamily="34" charset="0"/>
                <a:cs typeface="Times New Roman" pitchFamily="18" charset="0"/>
              </a:rPr>
              <a:t>Prezentace je určena jako výklad do hodiny i jako materiál                                                                          </a:t>
            </a:r>
          </a:p>
          <a:p>
            <a:pPr>
              <a:buFontTx/>
              <a:buNone/>
            </a:pPr>
            <a:r>
              <a:rPr lang="cs-CZ" sz="1800" dirty="0">
                <a:ea typeface="Calibri" pitchFamily="34" charset="0"/>
                <a:cs typeface="Times New Roman" pitchFamily="18" charset="0"/>
              </a:rPr>
              <a:t> </a:t>
            </a:r>
            <a:r>
              <a:rPr lang="cs-CZ" sz="1800" dirty="0" smtClean="0">
                <a:ea typeface="Calibri" pitchFamily="34" charset="0"/>
                <a:cs typeface="Times New Roman" pitchFamily="18" charset="0"/>
              </a:rPr>
              <a:t>                                 k samostudiu pracovního listu a písemné práce</a:t>
            </a:r>
            <a:endParaRPr lang="cs-CZ" sz="1800" dirty="0" smtClean="0"/>
          </a:p>
          <a:p>
            <a:endParaRPr lang="cs-CZ" sz="1800" dirty="0" smtClean="0"/>
          </a:p>
        </p:txBody>
      </p:sp>
      <p:pic>
        <p:nvPicPr>
          <p:cNvPr id="3075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9488" y="96838"/>
            <a:ext cx="6843712" cy="1373187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2914589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POSSESSIVPRONOMINA</a:t>
            </a:r>
            <a:endParaRPr lang="cs-CZ" altLang="cs-CZ" b="1" dirty="0"/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altLang="cs-CZ" i="1" dirty="0" smtClean="0"/>
              <a:t>Přivlastňovací zájmena</a:t>
            </a:r>
            <a:endParaRPr lang="cs-CZ" altLang="cs-CZ" i="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b="1" dirty="0"/>
              <a:t>Přivlastňovací zájmena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7544" y="1412776"/>
            <a:ext cx="8229600" cy="5256584"/>
          </a:xfrm>
        </p:spPr>
        <p:txBody>
          <a:bodyPr/>
          <a:lstStyle/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altLang="cs-CZ" sz="2400" dirty="0" smtClean="0"/>
              <a:t>nejčastěji </a:t>
            </a:r>
            <a:r>
              <a:rPr lang="cs-CZ" altLang="cs-CZ" sz="2400" dirty="0"/>
              <a:t>stojí před podstatným jménem, a nahrazují tak jeho člen </a:t>
            </a:r>
            <a:r>
              <a:rPr lang="en-US" altLang="cs-CZ" sz="2400" dirty="0">
                <a:cs typeface="Arial" charset="0"/>
              </a:rPr>
              <a:t>=&gt;</a:t>
            </a:r>
            <a:r>
              <a:rPr lang="cs-CZ" altLang="cs-CZ" sz="2400" dirty="0">
                <a:cs typeface="Arial" charset="0"/>
              </a:rPr>
              <a:t> nikdy se před podstatným jménem nevyskytnou člen i přivlastňovací zájmeno současně </a:t>
            </a:r>
            <a:endParaRPr lang="cs-CZ" altLang="cs-CZ" sz="2400" dirty="0" smtClean="0">
              <a:cs typeface="Arial" charset="0"/>
            </a:endParaRPr>
          </a:p>
          <a:p>
            <a:pPr marL="0" indent="0" algn="ctr">
              <a:lnSpc>
                <a:spcPct val="150000"/>
              </a:lnSpc>
              <a:spcBef>
                <a:spcPts val="0"/>
              </a:spcBef>
              <a:buNone/>
            </a:pPr>
            <a:r>
              <a:rPr lang="cs-CZ" altLang="cs-CZ" sz="2400" i="1" dirty="0" err="1" smtClean="0">
                <a:cs typeface="Arial" charset="0"/>
              </a:rPr>
              <a:t>Das</a:t>
            </a:r>
            <a:r>
              <a:rPr lang="cs-CZ" altLang="cs-CZ" sz="2400" i="1" dirty="0" smtClean="0">
                <a:cs typeface="Arial" charset="0"/>
              </a:rPr>
              <a:t> </a:t>
            </a:r>
            <a:r>
              <a:rPr lang="cs-CZ" altLang="cs-CZ" sz="2400" i="1" dirty="0" err="1">
                <a:cs typeface="Arial" charset="0"/>
              </a:rPr>
              <a:t>ist</a:t>
            </a:r>
            <a:r>
              <a:rPr lang="cs-CZ" altLang="cs-CZ" sz="2400" i="1" dirty="0">
                <a:cs typeface="Arial" charset="0"/>
              </a:rPr>
              <a:t> </a:t>
            </a:r>
            <a:r>
              <a:rPr lang="cs-CZ" altLang="cs-CZ" sz="2400" b="1" i="1" dirty="0" err="1">
                <a:cs typeface="Arial" charset="0"/>
              </a:rPr>
              <a:t>das</a:t>
            </a:r>
            <a:r>
              <a:rPr lang="cs-CZ" altLang="cs-CZ" sz="2400" i="1" dirty="0">
                <a:cs typeface="Arial" charset="0"/>
              </a:rPr>
              <a:t> </a:t>
            </a:r>
            <a:r>
              <a:rPr lang="cs-CZ" altLang="cs-CZ" sz="2400" i="1" dirty="0" err="1">
                <a:cs typeface="Arial" charset="0"/>
              </a:rPr>
              <a:t>Haus</a:t>
            </a:r>
            <a:r>
              <a:rPr lang="cs-CZ" altLang="cs-CZ" sz="2400" i="1" dirty="0">
                <a:cs typeface="Arial" charset="0"/>
              </a:rPr>
              <a:t>? To je ten </a:t>
            </a:r>
            <a:r>
              <a:rPr lang="cs-CZ" altLang="cs-CZ" sz="2400" i="1" dirty="0" smtClean="0">
                <a:cs typeface="Arial" charset="0"/>
              </a:rPr>
              <a:t>dům?</a:t>
            </a:r>
          </a:p>
          <a:p>
            <a:pPr marL="0" indent="0" algn="ctr">
              <a:lnSpc>
                <a:spcPct val="150000"/>
              </a:lnSpc>
              <a:spcBef>
                <a:spcPts val="0"/>
              </a:spcBef>
              <a:buNone/>
            </a:pPr>
            <a:r>
              <a:rPr lang="cs-CZ" altLang="cs-CZ" sz="2400" i="1" dirty="0" smtClean="0">
                <a:cs typeface="Arial" charset="0"/>
              </a:rPr>
              <a:t> </a:t>
            </a:r>
            <a:r>
              <a:rPr lang="cs-CZ" altLang="cs-CZ" sz="2400" i="1" dirty="0" err="1" smtClean="0">
                <a:cs typeface="Arial" charset="0"/>
              </a:rPr>
              <a:t>Ja</a:t>
            </a:r>
            <a:r>
              <a:rPr lang="cs-CZ" altLang="cs-CZ" sz="2400" i="1" dirty="0">
                <a:cs typeface="Arial" charset="0"/>
              </a:rPr>
              <a:t>, </a:t>
            </a:r>
            <a:r>
              <a:rPr lang="cs-CZ" altLang="cs-CZ" sz="2400" i="1" dirty="0" err="1">
                <a:cs typeface="Arial" charset="0"/>
              </a:rPr>
              <a:t>das</a:t>
            </a:r>
            <a:r>
              <a:rPr lang="cs-CZ" altLang="cs-CZ" sz="2400" i="1" dirty="0">
                <a:cs typeface="Arial" charset="0"/>
              </a:rPr>
              <a:t> </a:t>
            </a:r>
            <a:r>
              <a:rPr lang="cs-CZ" altLang="cs-CZ" sz="2400" i="1" dirty="0" err="1">
                <a:cs typeface="Arial" charset="0"/>
              </a:rPr>
              <a:t>ist</a:t>
            </a:r>
            <a:r>
              <a:rPr lang="cs-CZ" altLang="cs-CZ" sz="2400" i="1" dirty="0">
                <a:cs typeface="Arial" charset="0"/>
              </a:rPr>
              <a:t> </a:t>
            </a:r>
            <a:r>
              <a:rPr lang="cs-CZ" altLang="cs-CZ" sz="2400" b="1" i="1" dirty="0">
                <a:cs typeface="Arial" charset="0"/>
              </a:rPr>
              <a:t>user</a:t>
            </a:r>
            <a:r>
              <a:rPr lang="cs-CZ" altLang="cs-CZ" sz="2400" i="1" dirty="0">
                <a:cs typeface="Arial" charset="0"/>
              </a:rPr>
              <a:t> </a:t>
            </a:r>
            <a:r>
              <a:rPr lang="cs-CZ" altLang="cs-CZ" sz="2400" i="1" dirty="0" err="1">
                <a:cs typeface="Arial" charset="0"/>
              </a:rPr>
              <a:t>Haus</a:t>
            </a:r>
            <a:r>
              <a:rPr lang="cs-CZ" altLang="cs-CZ" sz="2400" i="1" dirty="0">
                <a:cs typeface="Arial" charset="0"/>
              </a:rPr>
              <a:t> – Ano to je náš </a:t>
            </a:r>
            <a:r>
              <a:rPr lang="cs-CZ" altLang="cs-CZ" sz="2400" i="1" dirty="0" smtClean="0">
                <a:cs typeface="Arial" charset="0"/>
              </a:rPr>
              <a:t>dům</a:t>
            </a:r>
          </a:p>
          <a:p>
            <a:pPr marL="0" indent="0" algn="just">
              <a:lnSpc>
                <a:spcPct val="150000"/>
              </a:lnSpc>
              <a:spcBef>
                <a:spcPts val="0"/>
              </a:spcBef>
              <a:buNone/>
            </a:pPr>
            <a:endParaRPr lang="cs-CZ" altLang="cs-CZ" sz="2400" i="1" dirty="0">
              <a:cs typeface="Arial" charset="0"/>
            </a:endParaRP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altLang="cs-CZ" sz="2400" dirty="0" smtClean="0">
                <a:cs typeface="Arial" charset="0"/>
              </a:rPr>
              <a:t>vyjadřují </a:t>
            </a:r>
            <a:r>
              <a:rPr lang="cs-CZ" altLang="cs-CZ" sz="2400" dirty="0">
                <a:cs typeface="Arial" charset="0"/>
              </a:rPr>
              <a:t>vždy rod, pád i číslo </a:t>
            </a:r>
            <a:r>
              <a:rPr lang="en-US" altLang="cs-CZ" sz="2400" dirty="0">
                <a:cs typeface="Arial" charset="0"/>
              </a:rPr>
              <a:t>=&gt;</a:t>
            </a:r>
            <a:r>
              <a:rPr lang="cs-CZ" altLang="cs-CZ" sz="2400" dirty="0">
                <a:cs typeface="Arial" charset="0"/>
              </a:rPr>
              <a:t> stejně jako skloňujeme člen určitý a neurčitý, musíme skloňovat i přivlastňovací zájmena</a:t>
            </a:r>
            <a:endParaRPr lang="en-US" altLang="cs-CZ" sz="2400" dirty="0">
              <a:cs typeface="Arial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sz="4000" b="1" dirty="0"/>
              <a:t>Použití přivlastňovacích zájmen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340768"/>
            <a:ext cx="8291264" cy="5256584"/>
          </a:xfrm>
        </p:spPr>
        <p:txBody>
          <a:bodyPr/>
          <a:lstStyle/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altLang="cs-CZ" sz="2800" dirty="0" smtClean="0"/>
              <a:t>každé </a:t>
            </a:r>
            <a:r>
              <a:rPr lang="cs-CZ" altLang="cs-CZ" sz="2800" dirty="0"/>
              <a:t>osobě odpovídá v němčině jiný tvar přivlastňovacího </a:t>
            </a:r>
            <a:r>
              <a:rPr lang="cs-CZ" altLang="cs-CZ" sz="2800" dirty="0" smtClean="0"/>
              <a:t>zájmena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altLang="cs-CZ" sz="2800" dirty="0"/>
              <a:t>v</a:t>
            </a:r>
            <a:r>
              <a:rPr lang="cs-CZ" altLang="cs-CZ" sz="2800" dirty="0" smtClean="0"/>
              <a:t>ýběr zájmena odpovídá „vlastníkovi“, tedy osobě či věci, které daný předmět, osoba nebo zvíře náleží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altLang="cs-CZ" sz="2800" dirty="0"/>
              <a:t>t</a:t>
            </a:r>
            <a:r>
              <a:rPr lang="cs-CZ" altLang="cs-CZ" sz="2800" dirty="0" smtClean="0"/>
              <a:t>var zájmena se řídí rodem, číslem a pádem podstatného jména, které označuje vlastnictví</a:t>
            </a:r>
            <a:endParaRPr lang="cs-CZ" altLang="cs-CZ" dirty="0"/>
          </a:p>
          <a:p>
            <a:endParaRPr lang="cs-CZ" alt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494" name="Group 350"/>
          <p:cNvGraphicFramePr>
            <a:graphicFrameLocks noGrp="1"/>
          </p:cNvGraphicFramePr>
          <p:nvPr>
            <p:ph/>
            <p:extLst>
              <p:ext uri="{D42A27DB-BD31-4B8C-83A1-F6EECF244321}">
                <p14:modId xmlns:p14="http://schemas.microsoft.com/office/powerpoint/2010/main" val="71664496"/>
              </p:ext>
            </p:extLst>
          </p:nvPr>
        </p:nvGraphicFramePr>
        <p:xfrm>
          <a:off x="251521" y="692150"/>
          <a:ext cx="8424168" cy="5434015"/>
        </p:xfrm>
        <a:graphic>
          <a:graphicData uri="http://schemas.openxmlformats.org/drawingml/2006/table">
            <a:tbl>
              <a:tblPr/>
              <a:tblGrid>
                <a:gridCol w="1512168"/>
                <a:gridCol w="1497037"/>
                <a:gridCol w="1592263"/>
                <a:gridCol w="1591220"/>
                <a:gridCol w="2231480"/>
              </a:tblGrid>
              <a:tr h="569913">
                <a:tc rowSpan="2"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Označení vlastníka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99FF"/>
                    </a:solidFill>
                  </a:tcPr>
                </a:tc>
                <a:tc gridSpan="4"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Tvar přivlastňovacího zájmena (1. pád)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99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85775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Mužský rod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99FF"/>
                    </a:solidFill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Ženský rod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99FF"/>
                    </a:solidFill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Střední rod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99FF"/>
                    </a:solidFill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Množné číslo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99FF"/>
                    </a:solidFill>
                  </a:tcPr>
                </a:tc>
              </a:tr>
              <a:tr h="487363"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ich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CC"/>
                    </a:solidFill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mein - </a:t>
                      </a:r>
                      <a:r>
                        <a:rPr kumimoji="0" lang="cs-CZ" altLang="cs-CZ" sz="18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můj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FF"/>
                    </a:solidFill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mein</a:t>
                      </a:r>
                      <a:r>
                        <a:rPr kumimoji="0" lang="cs-CZ" alt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e</a:t>
                      </a: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 - </a:t>
                      </a:r>
                      <a:r>
                        <a:rPr kumimoji="0" lang="cs-CZ" altLang="cs-CZ" sz="1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má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FF"/>
                    </a:solidFill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mein - </a:t>
                      </a:r>
                      <a:r>
                        <a:rPr kumimoji="0" lang="cs-CZ" altLang="cs-CZ" sz="1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mé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FF"/>
                    </a:solidFill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mein</a:t>
                      </a:r>
                      <a:r>
                        <a:rPr kumimoji="0" lang="cs-CZ" alt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e</a:t>
                      </a: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 - </a:t>
                      </a:r>
                      <a:r>
                        <a:rPr kumimoji="0" lang="cs-CZ" altLang="cs-CZ" sz="1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mí, mé, má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FF"/>
                    </a:solidFill>
                  </a:tcPr>
                </a:tc>
              </a:tr>
              <a:tr h="485775"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du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CC"/>
                    </a:solidFill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dein - </a:t>
                      </a:r>
                      <a:r>
                        <a:rPr kumimoji="0" lang="cs-CZ" altLang="cs-CZ" sz="1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tvůj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FF"/>
                    </a:solidFill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dein</a:t>
                      </a:r>
                      <a:r>
                        <a:rPr kumimoji="0" lang="cs-CZ" altLang="cs-CZ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e</a:t>
                      </a:r>
                      <a:r>
                        <a:rPr kumimoji="0" lang="cs-CZ" alt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 - </a:t>
                      </a:r>
                      <a:r>
                        <a:rPr kumimoji="0" lang="cs-CZ" altLang="cs-CZ" sz="18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tvá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FF"/>
                    </a:solidFill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dein - </a:t>
                      </a:r>
                      <a:r>
                        <a:rPr kumimoji="0" lang="cs-CZ" altLang="cs-CZ" sz="1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tvé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FF"/>
                    </a:solidFill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dein</a:t>
                      </a:r>
                      <a:r>
                        <a:rPr kumimoji="0" lang="cs-CZ" alt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e</a:t>
                      </a: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 - </a:t>
                      </a:r>
                      <a:r>
                        <a:rPr kumimoji="0" lang="cs-CZ" altLang="cs-CZ" sz="1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tví, tvé, tvá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FF"/>
                    </a:solidFill>
                  </a:tcPr>
                </a:tc>
              </a:tr>
              <a:tr h="487363"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er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CC"/>
                    </a:solidFill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sein - </a:t>
                      </a:r>
                      <a:r>
                        <a:rPr kumimoji="0" lang="cs-CZ" altLang="cs-CZ" sz="1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jeho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FF"/>
                    </a:solidFill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sein</a:t>
                      </a:r>
                      <a:r>
                        <a:rPr kumimoji="0" lang="cs-CZ" altLang="cs-CZ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e</a:t>
                      </a:r>
                      <a:r>
                        <a:rPr kumimoji="0" lang="cs-CZ" alt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 - </a:t>
                      </a:r>
                      <a:r>
                        <a:rPr kumimoji="0" lang="cs-CZ" altLang="cs-CZ" sz="18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jeho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FF"/>
                    </a:solidFill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sein - </a:t>
                      </a:r>
                      <a:r>
                        <a:rPr kumimoji="0" lang="cs-CZ" altLang="cs-CZ" sz="1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jeho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FF"/>
                    </a:solidFill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sein</a:t>
                      </a:r>
                      <a:r>
                        <a:rPr kumimoji="0" lang="cs-CZ" alt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e</a:t>
                      </a: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 - </a:t>
                      </a:r>
                      <a:r>
                        <a:rPr kumimoji="0" lang="cs-CZ" altLang="cs-CZ" sz="1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jeho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FF"/>
                    </a:solidFill>
                  </a:tcPr>
                </a:tc>
              </a:tr>
              <a:tr h="485775"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sie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CC"/>
                    </a:solidFill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ihr - </a:t>
                      </a:r>
                      <a:r>
                        <a:rPr kumimoji="0" lang="cs-CZ" altLang="cs-CZ" sz="1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její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FF"/>
                    </a:solidFill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ihr</a:t>
                      </a:r>
                      <a:r>
                        <a:rPr kumimoji="0" lang="cs-CZ" alt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e</a:t>
                      </a: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 - </a:t>
                      </a:r>
                      <a:r>
                        <a:rPr kumimoji="0" lang="cs-CZ" altLang="cs-CZ" sz="1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její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FF"/>
                    </a:solidFill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ihr</a:t>
                      </a:r>
                      <a:r>
                        <a:rPr kumimoji="0" lang="cs-CZ" alt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 - </a:t>
                      </a:r>
                      <a:r>
                        <a:rPr kumimoji="0" lang="cs-CZ" altLang="cs-CZ" sz="18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její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FF"/>
                    </a:solidFill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ihr</a:t>
                      </a:r>
                      <a:r>
                        <a:rPr kumimoji="0" lang="cs-CZ" alt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e</a:t>
                      </a: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 - </a:t>
                      </a:r>
                      <a:r>
                        <a:rPr kumimoji="0" lang="cs-CZ" altLang="cs-CZ" sz="1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její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FF"/>
                    </a:solidFill>
                  </a:tcPr>
                </a:tc>
              </a:tr>
              <a:tr h="485775"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es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CC"/>
                    </a:solidFill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sein - </a:t>
                      </a:r>
                      <a:r>
                        <a:rPr kumimoji="0" lang="cs-CZ" altLang="cs-CZ" sz="1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jeho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FF"/>
                    </a:solidFill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sein</a:t>
                      </a:r>
                      <a:r>
                        <a:rPr kumimoji="0" lang="cs-CZ" alt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e</a:t>
                      </a: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 - </a:t>
                      </a:r>
                      <a:r>
                        <a:rPr kumimoji="0" lang="cs-CZ" altLang="cs-CZ" sz="1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jeho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FF"/>
                    </a:solidFill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sein</a:t>
                      </a:r>
                      <a:r>
                        <a:rPr kumimoji="0" lang="cs-CZ" alt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 - </a:t>
                      </a:r>
                      <a:r>
                        <a:rPr kumimoji="0" lang="cs-CZ" altLang="cs-CZ" sz="18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jeho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FF"/>
                    </a:solidFill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sein</a:t>
                      </a:r>
                      <a:r>
                        <a:rPr kumimoji="0" lang="cs-CZ" alt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e</a:t>
                      </a: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 - </a:t>
                      </a:r>
                      <a:r>
                        <a:rPr kumimoji="0" lang="cs-CZ" altLang="cs-CZ" sz="1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jeho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FF"/>
                    </a:solidFill>
                  </a:tcPr>
                </a:tc>
              </a:tr>
              <a:tr h="487363"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wir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CC"/>
                    </a:solidFill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unser - </a:t>
                      </a:r>
                      <a:r>
                        <a:rPr kumimoji="0" lang="cs-CZ" altLang="cs-CZ" sz="1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náš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FF"/>
                    </a:solidFill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unser</a:t>
                      </a:r>
                      <a:r>
                        <a:rPr kumimoji="0" lang="cs-CZ" alt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e</a:t>
                      </a: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 - </a:t>
                      </a:r>
                      <a:r>
                        <a:rPr kumimoji="0" lang="cs-CZ" altLang="cs-CZ" sz="1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naše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FF"/>
                    </a:solidFill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unser</a:t>
                      </a:r>
                      <a:r>
                        <a:rPr kumimoji="0" lang="cs-CZ" alt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 - </a:t>
                      </a:r>
                      <a:r>
                        <a:rPr kumimoji="0" lang="cs-CZ" altLang="cs-CZ" sz="18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naše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FF"/>
                    </a:solidFill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unser</a:t>
                      </a:r>
                      <a:r>
                        <a:rPr kumimoji="0" lang="cs-CZ" alt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e</a:t>
                      </a: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 - </a:t>
                      </a:r>
                      <a:r>
                        <a:rPr kumimoji="0" lang="cs-CZ" altLang="cs-CZ" sz="1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naši, naše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FF"/>
                    </a:solidFill>
                  </a:tcPr>
                </a:tc>
              </a:tr>
              <a:tr h="485775"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ihr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CC"/>
                    </a:solidFill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euer - </a:t>
                      </a:r>
                      <a:r>
                        <a:rPr kumimoji="0" lang="cs-CZ" altLang="cs-CZ" sz="1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váš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FF"/>
                    </a:solidFill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euer</a:t>
                      </a:r>
                      <a:r>
                        <a:rPr kumimoji="0" lang="cs-CZ" alt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e</a:t>
                      </a: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 - </a:t>
                      </a:r>
                      <a:r>
                        <a:rPr kumimoji="0" lang="cs-CZ" altLang="cs-CZ" sz="1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vaše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FF"/>
                    </a:solidFill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euer</a:t>
                      </a:r>
                      <a:r>
                        <a:rPr kumimoji="0" lang="cs-CZ" alt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 - </a:t>
                      </a:r>
                      <a:r>
                        <a:rPr kumimoji="0" lang="cs-CZ" altLang="cs-CZ" sz="18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vaše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FF"/>
                    </a:solidFill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euer</a:t>
                      </a:r>
                      <a:r>
                        <a:rPr kumimoji="0" lang="cs-CZ" altLang="cs-CZ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e</a:t>
                      </a:r>
                      <a:r>
                        <a:rPr kumimoji="0" lang="cs-CZ" alt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 - </a:t>
                      </a:r>
                      <a:r>
                        <a:rPr kumimoji="0" lang="cs-CZ" altLang="cs-CZ" sz="18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vaši,</a:t>
                      </a:r>
                      <a:r>
                        <a:rPr kumimoji="0" lang="cs-CZ" alt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 </a:t>
                      </a:r>
                      <a:r>
                        <a:rPr kumimoji="0" lang="cs-CZ" altLang="cs-CZ" sz="18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vaše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FF"/>
                    </a:solidFill>
                  </a:tcPr>
                </a:tc>
              </a:tr>
              <a:tr h="487363"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sie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CC"/>
                    </a:solidFill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ihr - </a:t>
                      </a:r>
                      <a:r>
                        <a:rPr kumimoji="0" lang="cs-CZ" altLang="cs-CZ" sz="1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jejich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FF"/>
                    </a:solidFill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ihr</a:t>
                      </a:r>
                      <a:r>
                        <a:rPr kumimoji="0" lang="cs-CZ" alt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e</a:t>
                      </a: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 - </a:t>
                      </a:r>
                      <a:r>
                        <a:rPr kumimoji="0" lang="cs-CZ" altLang="cs-CZ" sz="1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jejich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FF"/>
                    </a:solidFill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ihr - </a:t>
                      </a:r>
                      <a:r>
                        <a:rPr kumimoji="0" lang="cs-CZ" altLang="cs-CZ" sz="1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jejich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FF"/>
                    </a:solidFill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ihr</a:t>
                      </a:r>
                      <a:r>
                        <a:rPr kumimoji="0" lang="cs-CZ" altLang="cs-CZ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e</a:t>
                      </a:r>
                      <a:r>
                        <a:rPr kumimoji="0" lang="cs-CZ" alt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 - </a:t>
                      </a:r>
                      <a:r>
                        <a:rPr kumimoji="0" lang="cs-CZ" altLang="cs-CZ" sz="18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jejich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FF"/>
                    </a:solidFill>
                  </a:tcPr>
                </a:tc>
              </a:tr>
              <a:tr h="485775"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Sie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CC"/>
                    </a:solidFill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Ihr - </a:t>
                      </a:r>
                      <a:r>
                        <a:rPr kumimoji="0" lang="cs-CZ" altLang="cs-CZ" sz="1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váš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FF"/>
                    </a:solidFill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Ihr</a:t>
                      </a:r>
                      <a:r>
                        <a:rPr kumimoji="0" lang="cs-CZ" alt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e</a:t>
                      </a: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 - </a:t>
                      </a:r>
                      <a:r>
                        <a:rPr kumimoji="0" lang="cs-CZ" altLang="cs-CZ" sz="1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vaše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FF"/>
                    </a:solidFill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Ihr - </a:t>
                      </a:r>
                      <a:r>
                        <a:rPr kumimoji="0" lang="cs-CZ" altLang="cs-CZ" sz="1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vaše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FF"/>
                    </a:solidFill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Ihr</a:t>
                      </a:r>
                      <a:r>
                        <a:rPr kumimoji="0" lang="cs-CZ" altLang="cs-CZ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e</a:t>
                      </a:r>
                      <a:r>
                        <a:rPr kumimoji="0" lang="cs-CZ" alt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 - </a:t>
                      </a:r>
                      <a:r>
                        <a:rPr kumimoji="0" lang="cs-CZ" altLang="cs-CZ" sz="18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vaši,</a:t>
                      </a:r>
                      <a:r>
                        <a:rPr kumimoji="0" lang="cs-CZ" alt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 </a:t>
                      </a:r>
                      <a:r>
                        <a:rPr kumimoji="0" lang="cs-CZ" altLang="cs-CZ" sz="18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vaše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FF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b="1" dirty="0"/>
              <a:t>Vyjadřování českého svůj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altLang="cs-CZ" dirty="0" smtClean="0"/>
              <a:t>zvratné </a:t>
            </a:r>
            <a:r>
              <a:rPr lang="cs-CZ" altLang="cs-CZ" dirty="0"/>
              <a:t>zájmeno svůj v němčině neexistuje</a:t>
            </a:r>
          </a:p>
          <a:p>
            <a:r>
              <a:rPr lang="cs-CZ" altLang="cs-CZ" dirty="0" smtClean="0"/>
              <a:t>je </a:t>
            </a:r>
            <a:r>
              <a:rPr lang="cs-CZ" altLang="cs-CZ" dirty="0"/>
              <a:t>vyjadřováno přivlastňovacím zájmenem osoby, která je v dané větě </a:t>
            </a:r>
            <a:r>
              <a:rPr lang="cs-CZ" altLang="cs-CZ" dirty="0" smtClean="0"/>
              <a:t>podmětem</a:t>
            </a:r>
          </a:p>
          <a:p>
            <a:pPr marL="0" indent="0">
              <a:buNone/>
            </a:pPr>
            <a:endParaRPr lang="cs-CZ" altLang="cs-CZ" dirty="0" smtClean="0"/>
          </a:p>
          <a:p>
            <a:pPr marL="0" indent="0">
              <a:buNone/>
            </a:pPr>
            <a:r>
              <a:rPr lang="cs-CZ" altLang="cs-CZ" sz="2400" b="1" dirty="0" err="1" smtClean="0"/>
              <a:t>Ich</a:t>
            </a:r>
            <a:r>
              <a:rPr lang="cs-CZ" altLang="cs-CZ" sz="2400" dirty="0" smtClean="0"/>
              <a:t> </a:t>
            </a:r>
            <a:r>
              <a:rPr lang="cs-CZ" altLang="cs-CZ" sz="2400" dirty="0" err="1" smtClean="0"/>
              <a:t>liebe</a:t>
            </a:r>
            <a:r>
              <a:rPr lang="cs-CZ" altLang="cs-CZ" sz="2400" dirty="0" smtClean="0"/>
              <a:t> </a:t>
            </a:r>
            <a:r>
              <a:rPr lang="cs-CZ" altLang="cs-CZ" sz="2400" b="1" dirty="0" err="1" smtClean="0"/>
              <a:t>meine</a:t>
            </a:r>
            <a:r>
              <a:rPr lang="cs-CZ" altLang="cs-CZ" sz="2400" dirty="0" smtClean="0"/>
              <a:t> </a:t>
            </a:r>
            <a:r>
              <a:rPr lang="cs-CZ" altLang="cs-CZ" sz="2400" dirty="0" err="1" smtClean="0"/>
              <a:t>Frau</a:t>
            </a:r>
            <a:r>
              <a:rPr lang="cs-CZ" altLang="cs-CZ" sz="2400" dirty="0" smtClean="0"/>
              <a:t>. – </a:t>
            </a:r>
            <a:r>
              <a:rPr lang="cs-CZ" altLang="cs-CZ" sz="2400" i="1" dirty="0" smtClean="0"/>
              <a:t>Miluji svou ženu. </a:t>
            </a:r>
          </a:p>
          <a:p>
            <a:pPr marL="0" indent="0">
              <a:buNone/>
            </a:pPr>
            <a:r>
              <a:rPr lang="cs-CZ" altLang="cs-CZ" sz="2400" b="1" dirty="0" err="1" smtClean="0"/>
              <a:t>Sie</a:t>
            </a:r>
            <a:r>
              <a:rPr lang="cs-CZ" altLang="cs-CZ" sz="2400" dirty="0" smtClean="0"/>
              <a:t> </a:t>
            </a:r>
            <a:r>
              <a:rPr lang="cs-CZ" altLang="cs-CZ" sz="2400" dirty="0" err="1" smtClean="0"/>
              <a:t>braucht</a:t>
            </a:r>
            <a:r>
              <a:rPr lang="cs-CZ" altLang="cs-CZ" sz="2400" dirty="0" smtClean="0"/>
              <a:t> </a:t>
            </a:r>
            <a:r>
              <a:rPr lang="cs-CZ" altLang="cs-CZ" sz="2400" b="1" dirty="0" err="1" smtClean="0"/>
              <a:t>ihre</a:t>
            </a:r>
            <a:r>
              <a:rPr lang="cs-CZ" altLang="cs-CZ" sz="2400" dirty="0" smtClean="0"/>
              <a:t> </a:t>
            </a:r>
            <a:r>
              <a:rPr lang="cs-CZ" altLang="cs-CZ" sz="2400" dirty="0" err="1" smtClean="0"/>
              <a:t>Familie</a:t>
            </a:r>
            <a:r>
              <a:rPr lang="cs-CZ" altLang="cs-CZ" sz="2400" dirty="0" smtClean="0"/>
              <a:t>. – </a:t>
            </a:r>
            <a:r>
              <a:rPr lang="cs-CZ" altLang="cs-CZ" sz="2400" i="1" dirty="0" smtClean="0"/>
              <a:t>Potřebuje svou rodinu. </a:t>
            </a:r>
          </a:p>
          <a:p>
            <a:pPr marL="0" indent="0">
              <a:buNone/>
            </a:pPr>
            <a:r>
              <a:rPr lang="cs-CZ" altLang="cs-CZ" sz="2400" b="1" dirty="0" err="1" smtClean="0"/>
              <a:t>Sie</a:t>
            </a:r>
            <a:r>
              <a:rPr lang="cs-CZ" altLang="cs-CZ" sz="2400" dirty="0" smtClean="0"/>
              <a:t> </a:t>
            </a:r>
            <a:r>
              <a:rPr lang="cs-CZ" altLang="cs-CZ" sz="2400" dirty="0" err="1" smtClean="0"/>
              <a:t>wohnen</a:t>
            </a:r>
            <a:r>
              <a:rPr lang="cs-CZ" altLang="cs-CZ" sz="2400" dirty="0" smtClean="0"/>
              <a:t> </a:t>
            </a:r>
            <a:r>
              <a:rPr lang="cs-CZ" altLang="cs-CZ" sz="2400" dirty="0" err="1" smtClean="0"/>
              <a:t>bei</a:t>
            </a:r>
            <a:r>
              <a:rPr lang="cs-CZ" altLang="cs-CZ" sz="2400" dirty="0" smtClean="0"/>
              <a:t> </a:t>
            </a:r>
            <a:r>
              <a:rPr lang="cs-CZ" altLang="cs-CZ" sz="2400" b="1" dirty="0" err="1" smtClean="0"/>
              <a:t>ihren</a:t>
            </a:r>
            <a:r>
              <a:rPr lang="cs-CZ" altLang="cs-CZ" sz="2400" dirty="0" smtClean="0"/>
              <a:t> </a:t>
            </a:r>
            <a:r>
              <a:rPr lang="cs-CZ" altLang="cs-CZ" sz="2400" dirty="0" err="1" smtClean="0"/>
              <a:t>Eltern</a:t>
            </a:r>
            <a:r>
              <a:rPr lang="cs-CZ" altLang="cs-CZ" sz="2400" dirty="0" smtClean="0"/>
              <a:t>. </a:t>
            </a:r>
            <a:r>
              <a:rPr lang="cs-CZ" altLang="cs-CZ" sz="2400" i="1" dirty="0" smtClean="0"/>
              <a:t>– Oni bydlí u svých rodičů. </a:t>
            </a:r>
          </a:p>
          <a:p>
            <a:pPr marL="0" indent="0">
              <a:buNone/>
            </a:pPr>
            <a:r>
              <a:rPr lang="cs-CZ" altLang="cs-CZ" sz="2400" b="1" dirty="0" smtClean="0"/>
              <a:t>Er</a:t>
            </a:r>
            <a:r>
              <a:rPr lang="cs-CZ" altLang="cs-CZ" sz="2400" dirty="0" smtClean="0"/>
              <a:t> </a:t>
            </a:r>
            <a:r>
              <a:rPr lang="cs-CZ" altLang="cs-CZ" sz="2400" dirty="0" err="1" smtClean="0"/>
              <a:t>spielt</a:t>
            </a:r>
            <a:r>
              <a:rPr lang="cs-CZ" altLang="cs-CZ" sz="2400" dirty="0" smtClean="0"/>
              <a:t> </a:t>
            </a:r>
            <a:r>
              <a:rPr lang="cs-CZ" altLang="cs-CZ" sz="2400" dirty="0" err="1" smtClean="0"/>
              <a:t>mit</a:t>
            </a:r>
            <a:r>
              <a:rPr lang="cs-CZ" altLang="cs-CZ" sz="2400" dirty="0" smtClean="0"/>
              <a:t> </a:t>
            </a:r>
            <a:r>
              <a:rPr lang="cs-CZ" altLang="cs-CZ" sz="2400" b="1" dirty="0" err="1" smtClean="0"/>
              <a:t>seinem</a:t>
            </a:r>
            <a:r>
              <a:rPr lang="cs-CZ" altLang="cs-CZ" sz="2400" dirty="0" smtClean="0"/>
              <a:t> </a:t>
            </a:r>
            <a:r>
              <a:rPr lang="cs-CZ" altLang="cs-CZ" sz="2400" dirty="0" err="1" smtClean="0"/>
              <a:t>Hund</a:t>
            </a:r>
            <a:r>
              <a:rPr lang="cs-CZ" altLang="cs-CZ" sz="2400" i="1" dirty="0" smtClean="0"/>
              <a:t>. – On si hraje se svým psem. </a:t>
            </a:r>
            <a:endParaRPr lang="cs-CZ" altLang="cs-CZ" sz="2400" i="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5" name="Picture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509286"/>
            <a:ext cx="6079316" cy="59074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3028078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5" name="Picture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1256719"/>
            <a:ext cx="5540425" cy="53837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691680" y="357599"/>
            <a:ext cx="568863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err="1" smtClean="0"/>
              <a:t>Lösung</a:t>
            </a:r>
            <a:r>
              <a:rPr lang="cs-CZ" sz="4400" b="1" dirty="0" smtClean="0"/>
              <a:t> </a:t>
            </a:r>
            <a:r>
              <a:rPr lang="cs-CZ" sz="3600" i="1" dirty="0" smtClean="0"/>
              <a:t>(řešení)</a:t>
            </a:r>
            <a:endParaRPr lang="cs-CZ" sz="3600" i="1" dirty="0"/>
          </a:p>
        </p:txBody>
      </p:sp>
      <p:cxnSp>
        <p:nvCxnSpPr>
          <p:cNvPr id="4" name="Přímá spojnice 3"/>
          <p:cNvCxnSpPr/>
          <p:nvPr/>
        </p:nvCxnSpPr>
        <p:spPr>
          <a:xfrm>
            <a:off x="3779912" y="2492896"/>
            <a:ext cx="756084" cy="0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4688396" y="2492896"/>
            <a:ext cx="756084" cy="0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5224754" y="4437112"/>
            <a:ext cx="756084" cy="0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4658308" y="4437112"/>
            <a:ext cx="487288" cy="0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5868144" y="4869160"/>
            <a:ext cx="756084" cy="0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3782297" y="4869160"/>
            <a:ext cx="756084" cy="0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3622747" y="5373216"/>
            <a:ext cx="619129" cy="0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4389512" y="5373216"/>
            <a:ext cx="756084" cy="0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5145596" y="5877272"/>
            <a:ext cx="530442" cy="0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3705808" y="5877272"/>
            <a:ext cx="756084" cy="0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3779912" y="6309320"/>
            <a:ext cx="756084" cy="0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4846712" y="6309320"/>
            <a:ext cx="756084" cy="0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3796152" y="2924944"/>
            <a:ext cx="756084" cy="0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5602796" y="3948596"/>
            <a:ext cx="756084" cy="0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3859070" y="3429000"/>
            <a:ext cx="756084" cy="0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3863834" y="3948596"/>
            <a:ext cx="756084" cy="0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5868144" y="3455787"/>
            <a:ext cx="756084" cy="0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4630599" y="2924944"/>
            <a:ext cx="756084" cy="0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8725246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b="1" dirty="0" smtClean="0"/>
              <a:t>Napište, co komu patří.</a:t>
            </a:r>
            <a:endParaRPr lang="cs-CZ" sz="4000" b="1" dirty="0"/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455177" y="1340768"/>
            <a:ext cx="8229600" cy="5328592"/>
          </a:xfrm>
          <a:prstGeom prst="rect">
            <a:avLst/>
          </a:prstGeom>
        </p:spPr>
        <p:txBody>
          <a:bodyPr>
            <a:noAutofit/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cs-CZ" sz="2200" i="1" kern="0" dirty="0" smtClean="0"/>
              <a:t>Př. Barbara </a:t>
            </a:r>
            <a:r>
              <a:rPr lang="cs-CZ" sz="2200" i="1" kern="0" dirty="0" err="1" smtClean="0"/>
              <a:t>hat</a:t>
            </a:r>
            <a:r>
              <a:rPr lang="cs-CZ" sz="2200" i="1" kern="0" dirty="0" smtClean="0"/>
              <a:t> </a:t>
            </a:r>
            <a:r>
              <a:rPr lang="cs-CZ" sz="2200" i="1" kern="0" dirty="0" err="1" smtClean="0"/>
              <a:t>einen</a:t>
            </a:r>
            <a:r>
              <a:rPr lang="cs-CZ" sz="2200" i="1" kern="0" dirty="0" smtClean="0"/>
              <a:t> </a:t>
            </a:r>
            <a:r>
              <a:rPr lang="cs-CZ" sz="2200" i="1" kern="0" dirty="0" err="1" smtClean="0"/>
              <a:t>Hund</a:t>
            </a:r>
            <a:r>
              <a:rPr lang="cs-CZ" sz="2200" i="1" kern="0" dirty="0" smtClean="0"/>
              <a:t>. – Es </a:t>
            </a:r>
            <a:r>
              <a:rPr lang="cs-CZ" sz="2200" i="1" kern="0" dirty="0" err="1" smtClean="0"/>
              <a:t>ist</a:t>
            </a:r>
            <a:r>
              <a:rPr lang="cs-CZ" sz="2200" i="1" kern="0" dirty="0" smtClean="0"/>
              <a:t> </a:t>
            </a:r>
            <a:r>
              <a:rPr lang="cs-CZ" sz="2200" i="1" kern="0" dirty="0" err="1" smtClean="0"/>
              <a:t>ihr</a:t>
            </a:r>
            <a:r>
              <a:rPr lang="cs-CZ" sz="2200" i="1" kern="0" dirty="0" smtClean="0"/>
              <a:t> </a:t>
            </a:r>
            <a:r>
              <a:rPr lang="cs-CZ" sz="2200" i="1" kern="0" dirty="0" err="1" smtClean="0"/>
              <a:t>Hund</a:t>
            </a:r>
            <a:r>
              <a:rPr lang="cs-CZ" sz="2200" i="1" kern="0" dirty="0" smtClean="0"/>
              <a:t>.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cs-CZ" sz="2200" kern="0" dirty="0" err="1" smtClean="0"/>
              <a:t>Oma</a:t>
            </a:r>
            <a:r>
              <a:rPr lang="cs-CZ" sz="2200" kern="0" dirty="0" smtClean="0"/>
              <a:t> </a:t>
            </a:r>
            <a:r>
              <a:rPr lang="cs-CZ" sz="2200" kern="0" dirty="0" err="1" smtClean="0"/>
              <a:t>hat</a:t>
            </a:r>
            <a:r>
              <a:rPr lang="cs-CZ" sz="2200" kern="0" dirty="0" smtClean="0"/>
              <a:t> </a:t>
            </a:r>
            <a:r>
              <a:rPr lang="cs-CZ" sz="2200" kern="0" dirty="0" err="1" smtClean="0"/>
              <a:t>eine</a:t>
            </a:r>
            <a:r>
              <a:rPr lang="cs-CZ" sz="2200" kern="0" dirty="0" smtClean="0"/>
              <a:t> </a:t>
            </a:r>
            <a:r>
              <a:rPr lang="cs-CZ" sz="2200" kern="0" dirty="0" err="1" smtClean="0"/>
              <a:t>Katze</a:t>
            </a:r>
            <a:r>
              <a:rPr lang="cs-CZ" sz="2200" kern="0" dirty="0" smtClean="0"/>
              <a:t>. - …………………………………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cs-CZ" sz="2200" kern="0" dirty="0" err="1" smtClean="0"/>
              <a:t>Wir</a:t>
            </a:r>
            <a:r>
              <a:rPr lang="cs-CZ" sz="2200" kern="0" dirty="0" smtClean="0"/>
              <a:t> </a:t>
            </a:r>
            <a:r>
              <a:rPr lang="cs-CZ" sz="2200" kern="0" dirty="0" err="1" smtClean="0"/>
              <a:t>haben</a:t>
            </a:r>
            <a:r>
              <a:rPr lang="cs-CZ" sz="2200" kern="0" dirty="0" smtClean="0"/>
              <a:t> </a:t>
            </a:r>
            <a:r>
              <a:rPr lang="cs-CZ" sz="2200" kern="0" dirty="0" err="1" smtClean="0"/>
              <a:t>ein</a:t>
            </a:r>
            <a:r>
              <a:rPr lang="cs-CZ" sz="2200" kern="0" dirty="0" smtClean="0"/>
              <a:t> </a:t>
            </a:r>
            <a:r>
              <a:rPr lang="cs-CZ" sz="2200" kern="0" dirty="0" err="1" smtClean="0"/>
              <a:t>neues</a:t>
            </a:r>
            <a:r>
              <a:rPr lang="cs-CZ" sz="2200" kern="0" dirty="0" smtClean="0"/>
              <a:t> Auto. - …………………………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cs-CZ" sz="2200" kern="0" dirty="0" smtClean="0"/>
              <a:t>Klaus </a:t>
            </a:r>
            <a:r>
              <a:rPr lang="cs-CZ" sz="2200" kern="0" dirty="0" err="1" smtClean="0"/>
              <a:t>hat</a:t>
            </a:r>
            <a:r>
              <a:rPr lang="cs-CZ" sz="2200" kern="0" dirty="0" smtClean="0"/>
              <a:t> </a:t>
            </a:r>
            <a:r>
              <a:rPr lang="cs-CZ" sz="2200" kern="0" dirty="0" err="1" smtClean="0"/>
              <a:t>ein</a:t>
            </a:r>
            <a:r>
              <a:rPr lang="cs-CZ" sz="2200" kern="0" dirty="0" smtClean="0"/>
              <a:t> Buch. ……………………………………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cs-CZ" sz="2200" kern="0" dirty="0" err="1" smtClean="0"/>
              <a:t>Ihr</a:t>
            </a:r>
            <a:r>
              <a:rPr lang="cs-CZ" sz="2200" kern="0" dirty="0" smtClean="0"/>
              <a:t> </a:t>
            </a:r>
            <a:r>
              <a:rPr lang="cs-CZ" sz="2200" kern="0" dirty="0" err="1" smtClean="0"/>
              <a:t>habt</a:t>
            </a:r>
            <a:r>
              <a:rPr lang="cs-CZ" sz="2200" kern="0" dirty="0" smtClean="0"/>
              <a:t> </a:t>
            </a:r>
            <a:r>
              <a:rPr lang="cs-CZ" sz="2200" kern="0" dirty="0" err="1" smtClean="0"/>
              <a:t>einen</a:t>
            </a:r>
            <a:r>
              <a:rPr lang="cs-CZ" sz="2200" kern="0" dirty="0" smtClean="0"/>
              <a:t> </a:t>
            </a:r>
            <a:r>
              <a:rPr lang="cs-CZ" sz="2200" kern="0" dirty="0" err="1" smtClean="0"/>
              <a:t>Garten</a:t>
            </a:r>
            <a:r>
              <a:rPr lang="cs-CZ" sz="2200" kern="0" dirty="0" smtClean="0"/>
              <a:t>. - ………………………………………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cs-CZ" sz="2200" kern="0" dirty="0" smtClean="0"/>
              <a:t>Die </a:t>
            </a:r>
            <a:r>
              <a:rPr lang="cs-CZ" sz="2200" kern="0" dirty="0" err="1" smtClean="0"/>
              <a:t>Kinder</a:t>
            </a:r>
            <a:r>
              <a:rPr lang="cs-CZ" sz="2200" kern="0" dirty="0" smtClean="0"/>
              <a:t> </a:t>
            </a:r>
            <a:r>
              <a:rPr lang="cs-CZ" sz="2200" kern="0" dirty="0" err="1" smtClean="0"/>
              <a:t>haben</a:t>
            </a:r>
            <a:r>
              <a:rPr lang="cs-CZ" sz="2200" kern="0" dirty="0" smtClean="0"/>
              <a:t> </a:t>
            </a:r>
            <a:r>
              <a:rPr lang="cs-CZ" sz="2200" kern="0" dirty="0" err="1" smtClean="0"/>
              <a:t>Spielzeuge</a:t>
            </a:r>
            <a:r>
              <a:rPr lang="cs-CZ" sz="2200" kern="0" dirty="0" smtClean="0"/>
              <a:t>. - ……………………………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cs-CZ" sz="2200" kern="0" dirty="0" err="1" smtClean="0"/>
              <a:t>Ich</a:t>
            </a:r>
            <a:r>
              <a:rPr lang="cs-CZ" sz="2200" kern="0" dirty="0" smtClean="0"/>
              <a:t> </a:t>
            </a:r>
            <a:r>
              <a:rPr lang="cs-CZ" sz="2200" kern="0" dirty="0" err="1" smtClean="0"/>
              <a:t>habe</a:t>
            </a:r>
            <a:r>
              <a:rPr lang="cs-CZ" sz="2200" kern="0" dirty="0" smtClean="0"/>
              <a:t> </a:t>
            </a:r>
            <a:r>
              <a:rPr lang="cs-CZ" sz="2200" kern="0" dirty="0" err="1" smtClean="0"/>
              <a:t>eine</a:t>
            </a:r>
            <a:r>
              <a:rPr lang="cs-CZ" sz="2200" kern="0" dirty="0" smtClean="0"/>
              <a:t> </a:t>
            </a:r>
            <a:r>
              <a:rPr lang="cs-CZ" sz="2200" kern="0" dirty="0" err="1" smtClean="0"/>
              <a:t>Limonade</a:t>
            </a:r>
            <a:r>
              <a:rPr lang="cs-CZ" sz="2200" kern="0" dirty="0" smtClean="0"/>
              <a:t>. - …………………………………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cs-CZ" sz="2200" kern="0" dirty="0" err="1" smtClean="0"/>
              <a:t>Das</a:t>
            </a:r>
            <a:r>
              <a:rPr lang="cs-CZ" sz="2200" kern="0" dirty="0" smtClean="0"/>
              <a:t> </a:t>
            </a:r>
            <a:r>
              <a:rPr lang="cs-CZ" sz="2200" kern="0" dirty="0" err="1" smtClean="0"/>
              <a:t>Mädchen</a:t>
            </a:r>
            <a:r>
              <a:rPr lang="cs-CZ" sz="2200" kern="0" dirty="0" smtClean="0"/>
              <a:t> </a:t>
            </a:r>
            <a:r>
              <a:rPr lang="cs-CZ" sz="2200" kern="0" dirty="0" err="1" smtClean="0"/>
              <a:t>hat</a:t>
            </a:r>
            <a:r>
              <a:rPr lang="cs-CZ" sz="2200" kern="0" dirty="0" smtClean="0"/>
              <a:t> </a:t>
            </a:r>
            <a:r>
              <a:rPr lang="cs-CZ" sz="2200" kern="0" dirty="0" err="1" smtClean="0"/>
              <a:t>einen</a:t>
            </a:r>
            <a:r>
              <a:rPr lang="cs-CZ" sz="2200" kern="0" dirty="0" smtClean="0"/>
              <a:t> </a:t>
            </a:r>
            <a:r>
              <a:rPr lang="cs-CZ" sz="2200" kern="0" dirty="0" err="1" smtClean="0"/>
              <a:t>Bruder</a:t>
            </a:r>
            <a:r>
              <a:rPr lang="cs-CZ" sz="2200" kern="0" dirty="0" smtClean="0"/>
              <a:t>. ……………………………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cs-CZ" sz="2200" kern="0" dirty="0" smtClean="0"/>
              <a:t>Der Vater </a:t>
            </a:r>
            <a:r>
              <a:rPr lang="cs-CZ" sz="2200" kern="0" dirty="0" err="1" smtClean="0"/>
              <a:t>hat</a:t>
            </a:r>
            <a:r>
              <a:rPr lang="cs-CZ" sz="2200" kern="0" dirty="0" smtClean="0"/>
              <a:t> </a:t>
            </a:r>
            <a:r>
              <a:rPr lang="cs-CZ" sz="2200" kern="0" dirty="0" err="1" smtClean="0"/>
              <a:t>eine</a:t>
            </a:r>
            <a:r>
              <a:rPr lang="cs-CZ" sz="2200" kern="0" dirty="0" smtClean="0"/>
              <a:t> </a:t>
            </a:r>
            <a:r>
              <a:rPr lang="cs-CZ" sz="2200" kern="0" dirty="0" err="1" smtClean="0"/>
              <a:t>Freundin</a:t>
            </a:r>
            <a:r>
              <a:rPr lang="cs-CZ" sz="2200" kern="0" dirty="0" smtClean="0"/>
              <a:t>. …………………………………..</a:t>
            </a:r>
            <a:endParaRPr lang="cs-CZ" sz="2200" kern="0" dirty="0"/>
          </a:p>
        </p:txBody>
      </p:sp>
    </p:spTree>
    <p:extLst>
      <p:ext uri="{BB962C8B-B14F-4D97-AF65-F5344CB8AC3E}">
        <p14:creationId xmlns:p14="http://schemas.microsoft.com/office/powerpoint/2010/main" val="34887483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b="1" dirty="0" err="1" smtClean="0"/>
              <a:t>Lösung</a:t>
            </a:r>
            <a:r>
              <a:rPr lang="cs-CZ" sz="4000" b="1" dirty="0" smtClean="0"/>
              <a:t> </a:t>
            </a:r>
            <a:r>
              <a:rPr lang="cs-CZ" sz="3600" i="1" dirty="0" smtClean="0"/>
              <a:t>(řešení)</a:t>
            </a:r>
            <a:endParaRPr lang="cs-CZ" sz="3600" i="1" dirty="0"/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455177" y="1340768"/>
            <a:ext cx="8229600" cy="5328592"/>
          </a:xfrm>
          <a:prstGeom prst="rect">
            <a:avLst/>
          </a:prstGeom>
        </p:spPr>
        <p:txBody>
          <a:bodyPr>
            <a:noAutofit/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cs-CZ" sz="2200" i="1" kern="0" dirty="0" smtClean="0"/>
              <a:t>Př. Barbara </a:t>
            </a:r>
            <a:r>
              <a:rPr lang="cs-CZ" sz="2200" i="1" kern="0" dirty="0" err="1" smtClean="0"/>
              <a:t>hat</a:t>
            </a:r>
            <a:r>
              <a:rPr lang="cs-CZ" sz="2200" i="1" kern="0" dirty="0" smtClean="0"/>
              <a:t> </a:t>
            </a:r>
            <a:r>
              <a:rPr lang="cs-CZ" sz="2200" i="1" kern="0" dirty="0" err="1" smtClean="0"/>
              <a:t>einen</a:t>
            </a:r>
            <a:r>
              <a:rPr lang="cs-CZ" sz="2200" i="1" kern="0" dirty="0" smtClean="0"/>
              <a:t> </a:t>
            </a:r>
            <a:r>
              <a:rPr lang="cs-CZ" sz="2200" i="1" kern="0" dirty="0" err="1" smtClean="0"/>
              <a:t>Hund</a:t>
            </a:r>
            <a:r>
              <a:rPr lang="cs-CZ" sz="2200" i="1" kern="0" dirty="0" smtClean="0"/>
              <a:t>. – Es </a:t>
            </a:r>
            <a:r>
              <a:rPr lang="cs-CZ" sz="2200" i="1" kern="0" dirty="0" err="1" smtClean="0"/>
              <a:t>ist</a:t>
            </a:r>
            <a:r>
              <a:rPr lang="cs-CZ" sz="2200" i="1" kern="0" dirty="0" smtClean="0"/>
              <a:t> </a:t>
            </a:r>
            <a:r>
              <a:rPr lang="cs-CZ" sz="2200" i="1" kern="0" dirty="0" err="1" smtClean="0"/>
              <a:t>ihr</a:t>
            </a:r>
            <a:r>
              <a:rPr lang="cs-CZ" sz="2200" i="1" kern="0" dirty="0" smtClean="0"/>
              <a:t> </a:t>
            </a:r>
            <a:r>
              <a:rPr lang="cs-CZ" sz="2200" i="1" kern="0" dirty="0" err="1" smtClean="0"/>
              <a:t>Hund</a:t>
            </a:r>
            <a:r>
              <a:rPr lang="cs-CZ" sz="2200" i="1" kern="0" dirty="0" smtClean="0"/>
              <a:t>.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cs-CZ" sz="2200" kern="0" dirty="0" err="1" smtClean="0"/>
              <a:t>Oma</a:t>
            </a:r>
            <a:r>
              <a:rPr lang="cs-CZ" sz="2200" kern="0" dirty="0" smtClean="0"/>
              <a:t> </a:t>
            </a:r>
            <a:r>
              <a:rPr lang="cs-CZ" sz="2200" kern="0" dirty="0" err="1" smtClean="0"/>
              <a:t>hat</a:t>
            </a:r>
            <a:r>
              <a:rPr lang="cs-CZ" sz="2200" kern="0" dirty="0" smtClean="0"/>
              <a:t> </a:t>
            </a:r>
            <a:r>
              <a:rPr lang="cs-CZ" sz="2200" kern="0" dirty="0" err="1" smtClean="0"/>
              <a:t>eine</a:t>
            </a:r>
            <a:r>
              <a:rPr lang="cs-CZ" sz="2200" kern="0" dirty="0" smtClean="0"/>
              <a:t> </a:t>
            </a:r>
            <a:r>
              <a:rPr lang="cs-CZ" sz="2200" kern="0" dirty="0" err="1" smtClean="0"/>
              <a:t>Katze</a:t>
            </a:r>
            <a:r>
              <a:rPr lang="cs-CZ" sz="2200" kern="0" dirty="0" smtClean="0"/>
              <a:t>. – </a:t>
            </a:r>
            <a:r>
              <a:rPr lang="cs-CZ" sz="2200" i="1" kern="0" dirty="0" smtClean="0">
                <a:solidFill>
                  <a:srgbClr val="FF0000"/>
                </a:solidFill>
              </a:rPr>
              <a:t>Es </a:t>
            </a:r>
            <a:r>
              <a:rPr lang="cs-CZ" sz="2200" i="1" kern="0" dirty="0" err="1" smtClean="0">
                <a:solidFill>
                  <a:srgbClr val="FF0000"/>
                </a:solidFill>
              </a:rPr>
              <a:t>ist</a:t>
            </a:r>
            <a:r>
              <a:rPr lang="cs-CZ" sz="2200" i="1" kern="0" dirty="0" smtClean="0">
                <a:solidFill>
                  <a:srgbClr val="FF0000"/>
                </a:solidFill>
              </a:rPr>
              <a:t> </a:t>
            </a:r>
            <a:r>
              <a:rPr lang="cs-CZ" sz="2200" i="1" kern="0" dirty="0" err="1" smtClean="0">
                <a:solidFill>
                  <a:srgbClr val="FF0000"/>
                </a:solidFill>
              </a:rPr>
              <a:t>ihre</a:t>
            </a:r>
            <a:r>
              <a:rPr lang="cs-CZ" sz="2200" i="1" kern="0" dirty="0" smtClean="0">
                <a:solidFill>
                  <a:srgbClr val="FF0000"/>
                </a:solidFill>
              </a:rPr>
              <a:t> </a:t>
            </a:r>
            <a:r>
              <a:rPr lang="cs-CZ" sz="2200" i="1" kern="0" dirty="0" err="1" smtClean="0">
                <a:solidFill>
                  <a:srgbClr val="FF0000"/>
                </a:solidFill>
              </a:rPr>
              <a:t>Katze</a:t>
            </a:r>
            <a:r>
              <a:rPr lang="cs-CZ" sz="2200" i="1" kern="0" dirty="0" smtClean="0">
                <a:solidFill>
                  <a:srgbClr val="FF0000"/>
                </a:solidFill>
              </a:rPr>
              <a:t>.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cs-CZ" sz="2200" kern="0" dirty="0" err="1" smtClean="0"/>
              <a:t>Wir</a:t>
            </a:r>
            <a:r>
              <a:rPr lang="cs-CZ" sz="2200" kern="0" dirty="0" smtClean="0"/>
              <a:t> </a:t>
            </a:r>
            <a:r>
              <a:rPr lang="cs-CZ" sz="2200" kern="0" dirty="0" err="1" smtClean="0"/>
              <a:t>haben</a:t>
            </a:r>
            <a:r>
              <a:rPr lang="cs-CZ" sz="2200" kern="0" dirty="0" smtClean="0"/>
              <a:t> </a:t>
            </a:r>
            <a:r>
              <a:rPr lang="cs-CZ" sz="2200" kern="0" dirty="0" err="1" smtClean="0"/>
              <a:t>ein</a:t>
            </a:r>
            <a:r>
              <a:rPr lang="cs-CZ" sz="2200" kern="0" dirty="0" smtClean="0"/>
              <a:t> </a:t>
            </a:r>
            <a:r>
              <a:rPr lang="cs-CZ" sz="2200" kern="0" dirty="0" err="1" smtClean="0"/>
              <a:t>neues</a:t>
            </a:r>
            <a:r>
              <a:rPr lang="cs-CZ" sz="2200" kern="0" dirty="0" smtClean="0"/>
              <a:t> Auto. – </a:t>
            </a:r>
            <a:r>
              <a:rPr lang="cs-CZ" sz="2200" i="1" kern="0" dirty="0" smtClean="0">
                <a:solidFill>
                  <a:srgbClr val="FF0000"/>
                </a:solidFill>
              </a:rPr>
              <a:t>Es </a:t>
            </a:r>
            <a:r>
              <a:rPr lang="cs-CZ" sz="2200" i="1" kern="0" dirty="0" err="1" smtClean="0">
                <a:solidFill>
                  <a:srgbClr val="FF0000"/>
                </a:solidFill>
              </a:rPr>
              <a:t>ist</a:t>
            </a:r>
            <a:r>
              <a:rPr lang="cs-CZ" sz="2200" i="1" kern="0" dirty="0" smtClean="0">
                <a:solidFill>
                  <a:srgbClr val="FF0000"/>
                </a:solidFill>
              </a:rPr>
              <a:t> </a:t>
            </a:r>
            <a:r>
              <a:rPr lang="cs-CZ" sz="2200" i="1" kern="0" dirty="0" err="1" smtClean="0">
                <a:solidFill>
                  <a:srgbClr val="FF0000"/>
                </a:solidFill>
              </a:rPr>
              <a:t>unser</a:t>
            </a:r>
            <a:r>
              <a:rPr lang="cs-CZ" sz="2200" i="1" kern="0" dirty="0" smtClean="0">
                <a:solidFill>
                  <a:srgbClr val="FF0000"/>
                </a:solidFill>
              </a:rPr>
              <a:t> Auto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cs-CZ" sz="2200" kern="0" dirty="0" smtClean="0"/>
              <a:t>Klaus </a:t>
            </a:r>
            <a:r>
              <a:rPr lang="cs-CZ" sz="2200" kern="0" dirty="0" err="1" smtClean="0"/>
              <a:t>hat</a:t>
            </a:r>
            <a:r>
              <a:rPr lang="cs-CZ" sz="2200" kern="0" dirty="0" smtClean="0"/>
              <a:t> </a:t>
            </a:r>
            <a:r>
              <a:rPr lang="cs-CZ" sz="2200" kern="0" dirty="0" err="1" smtClean="0"/>
              <a:t>ein</a:t>
            </a:r>
            <a:r>
              <a:rPr lang="cs-CZ" sz="2200" kern="0" dirty="0" smtClean="0"/>
              <a:t> Buch. </a:t>
            </a:r>
            <a:r>
              <a:rPr lang="cs-CZ" sz="2200" kern="0" dirty="0"/>
              <a:t>– </a:t>
            </a:r>
            <a:r>
              <a:rPr lang="cs-CZ" sz="2200" i="1" kern="0" dirty="0">
                <a:solidFill>
                  <a:srgbClr val="FF0000"/>
                </a:solidFill>
              </a:rPr>
              <a:t>Es </a:t>
            </a:r>
            <a:r>
              <a:rPr lang="cs-CZ" sz="2200" i="1" kern="0" dirty="0" err="1" smtClean="0">
                <a:solidFill>
                  <a:srgbClr val="FF0000"/>
                </a:solidFill>
              </a:rPr>
              <a:t>ist</a:t>
            </a:r>
            <a:r>
              <a:rPr lang="cs-CZ" sz="2200" i="1" kern="0" dirty="0" smtClean="0">
                <a:solidFill>
                  <a:srgbClr val="FF0000"/>
                </a:solidFill>
              </a:rPr>
              <a:t> </a:t>
            </a:r>
            <a:r>
              <a:rPr lang="cs-CZ" sz="2200" i="1" kern="0" dirty="0" err="1" smtClean="0">
                <a:solidFill>
                  <a:srgbClr val="FF0000"/>
                </a:solidFill>
              </a:rPr>
              <a:t>sein</a:t>
            </a:r>
            <a:r>
              <a:rPr lang="cs-CZ" sz="2200" i="1" kern="0" dirty="0" smtClean="0">
                <a:solidFill>
                  <a:srgbClr val="FF0000"/>
                </a:solidFill>
              </a:rPr>
              <a:t> Buch.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cs-CZ" sz="2200" kern="0" dirty="0" err="1" smtClean="0"/>
              <a:t>Ihr</a:t>
            </a:r>
            <a:r>
              <a:rPr lang="cs-CZ" sz="2200" kern="0" dirty="0" smtClean="0"/>
              <a:t> </a:t>
            </a:r>
            <a:r>
              <a:rPr lang="cs-CZ" sz="2200" kern="0" dirty="0" err="1" smtClean="0"/>
              <a:t>habt</a:t>
            </a:r>
            <a:r>
              <a:rPr lang="cs-CZ" sz="2200" kern="0" dirty="0" smtClean="0"/>
              <a:t> </a:t>
            </a:r>
            <a:r>
              <a:rPr lang="cs-CZ" sz="2200" kern="0" dirty="0" err="1" smtClean="0"/>
              <a:t>einen</a:t>
            </a:r>
            <a:r>
              <a:rPr lang="cs-CZ" sz="2200" kern="0" dirty="0" smtClean="0"/>
              <a:t> </a:t>
            </a:r>
            <a:r>
              <a:rPr lang="cs-CZ" sz="2200" kern="0" dirty="0" err="1" smtClean="0"/>
              <a:t>Garten</a:t>
            </a:r>
            <a:r>
              <a:rPr lang="cs-CZ" sz="2200" kern="0" dirty="0" smtClean="0"/>
              <a:t>. – </a:t>
            </a:r>
            <a:r>
              <a:rPr lang="cs-CZ" sz="2200" i="1" kern="0" dirty="0" smtClean="0">
                <a:solidFill>
                  <a:srgbClr val="FF0000"/>
                </a:solidFill>
              </a:rPr>
              <a:t>Es </a:t>
            </a:r>
            <a:r>
              <a:rPr lang="cs-CZ" sz="2200" i="1" kern="0" dirty="0" err="1" smtClean="0">
                <a:solidFill>
                  <a:srgbClr val="FF0000"/>
                </a:solidFill>
              </a:rPr>
              <a:t>ist</a:t>
            </a:r>
            <a:r>
              <a:rPr lang="cs-CZ" sz="2200" i="1" kern="0" dirty="0" smtClean="0">
                <a:solidFill>
                  <a:srgbClr val="FF0000"/>
                </a:solidFill>
              </a:rPr>
              <a:t> </a:t>
            </a:r>
            <a:r>
              <a:rPr lang="cs-CZ" sz="2200" i="1" kern="0" dirty="0" err="1" smtClean="0">
                <a:solidFill>
                  <a:srgbClr val="FF0000"/>
                </a:solidFill>
              </a:rPr>
              <a:t>euer</a:t>
            </a:r>
            <a:r>
              <a:rPr lang="cs-CZ" sz="2200" i="1" kern="0" dirty="0" smtClean="0">
                <a:solidFill>
                  <a:srgbClr val="FF0000"/>
                </a:solidFill>
              </a:rPr>
              <a:t> </a:t>
            </a:r>
            <a:r>
              <a:rPr lang="cs-CZ" sz="2200" i="1" kern="0" dirty="0" err="1" smtClean="0">
                <a:solidFill>
                  <a:srgbClr val="FF0000"/>
                </a:solidFill>
              </a:rPr>
              <a:t>Garten</a:t>
            </a:r>
            <a:r>
              <a:rPr lang="cs-CZ" sz="2200" i="1" kern="0" dirty="0" smtClean="0">
                <a:solidFill>
                  <a:srgbClr val="FF0000"/>
                </a:solidFill>
              </a:rPr>
              <a:t>. 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cs-CZ" sz="2200" kern="0" dirty="0" smtClean="0"/>
              <a:t>Die </a:t>
            </a:r>
            <a:r>
              <a:rPr lang="cs-CZ" sz="2200" kern="0" dirty="0" err="1" smtClean="0"/>
              <a:t>Kinder</a:t>
            </a:r>
            <a:r>
              <a:rPr lang="cs-CZ" sz="2200" kern="0" dirty="0" smtClean="0"/>
              <a:t> </a:t>
            </a:r>
            <a:r>
              <a:rPr lang="cs-CZ" sz="2200" kern="0" dirty="0" err="1" smtClean="0"/>
              <a:t>haben</a:t>
            </a:r>
            <a:r>
              <a:rPr lang="cs-CZ" sz="2200" kern="0" dirty="0" smtClean="0"/>
              <a:t> </a:t>
            </a:r>
            <a:r>
              <a:rPr lang="cs-CZ" sz="2200" kern="0" dirty="0" err="1" smtClean="0"/>
              <a:t>Spielzeuge</a:t>
            </a:r>
            <a:r>
              <a:rPr lang="cs-CZ" sz="2200" kern="0" dirty="0" smtClean="0"/>
              <a:t>. – </a:t>
            </a:r>
            <a:r>
              <a:rPr lang="cs-CZ" sz="2200" i="1" kern="0" dirty="0" smtClean="0">
                <a:solidFill>
                  <a:srgbClr val="FF0000"/>
                </a:solidFill>
              </a:rPr>
              <a:t>Es </a:t>
            </a:r>
            <a:r>
              <a:rPr lang="cs-CZ" sz="2200" i="1" kern="0" dirty="0" err="1" smtClean="0">
                <a:solidFill>
                  <a:srgbClr val="FF0000"/>
                </a:solidFill>
              </a:rPr>
              <a:t>ist</a:t>
            </a:r>
            <a:r>
              <a:rPr lang="cs-CZ" sz="2200" i="1" kern="0" dirty="0" smtClean="0">
                <a:solidFill>
                  <a:srgbClr val="FF0000"/>
                </a:solidFill>
              </a:rPr>
              <a:t> </a:t>
            </a:r>
            <a:r>
              <a:rPr lang="cs-CZ" sz="2200" i="1" kern="0" dirty="0" err="1" smtClean="0">
                <a:solidFill>
                  <a:srgbClr val="FF0000"/>
                </a:solidFill>
              </a:rPr>
              <a:t>ihre</a:t>
            </a:r>
            <a:r>
              <a:rPr lang="cs-CZ" sz="2200" i="1" kern="0" dirty="0" smtClean="0">
                <a:solidFill>
                  <a:srgbClr val="FF0000"/>
                </a:solidFill>
              </a:rPr>
              <a:t> </a:t>
            </a:r>
            <a:r>
              <a:rPr lang="cs-CZ" sz="2200" i="1" kern="0" dirty="0" err="1" smtClean="0">
                <a:solidFill>
                  <a:srgbClr val="FF0000"/>
                </a:solidFill>
              </a:rPr>
              <a:t>Spielzeuge</a:t>
            </a:r>
            <a:r>
              <a:rPr lang="cs-CZ" sz="2200" i="1" kern="0" dirty="0" smtClean="0">
                <a:solidFill>
                  <a:srgbClr val="FF0000"/>
                </a:solidFill>
              </a:rPr>
              <a:t>.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cs-CZ" sz="2200" kern="0" dirty="0" err="1" smtClean="0"/>
              <a:t>Ich</a:t>
            </a:r>
            <a:r>
              <a:rPr lang="cs-CZ" sz="2200" kern="0" dirty="0" smtClean="0"/>
              <a:t> </a:t>
            </a:r>
            <a:r>
              <a:rPr lang="cs-CZ" sz="2200" kern="0" dirty="0" err="1" smtClean="0"/>
              <a:t>habe</a:t>
            </a:r>
            <a:r>
              <a:rPr lang="cs-CZ" sz="2200" kern="0" dirty="0" smtClean="0"/>
              <a:t> </a:t>
            </a:r>
            <a:r>
              <a:rPr lang="cs-CZ" sz="2200" kern="0" dirty="0" err="1" smtClean="0"/>
              <a:t>eine</a:t>
            </a:r>
            <a:r>
              <a:rPr lang="cs-CZ" sz="2200" kern="0" dirty="0" smtClean="0"/>
              <a:t> </a:t>
            </a:r>
            <a:r>
              <a:rPr lang="cs-CZ" sz="2200" kern="0" dirty="0" err="1" smtClean="0"/>
              <a:t>Limonade</a:t>
            </a:r>
            <a:r>
              <a:rPr lang="cs-CZ" sz="2200" kern="0" dirty="0" smtClean="0"/>
              <a:t>. – </a:t>
            </a:r>
            <a:r>
              <a:rPr lang="cs-CZ" sz="2200" i="1" kern="0" dirty="0" smtClean="0">
                <a:solidFill>
                  <a:srgbClr val="FF0000"/>
                </a:solidFill>
              </a:rPr>
              <a:t>Es </a:t>
            </a:r>
            <a:r>
              <a:rPr lang="cs-CZ" sz="2200" i="1" kern="0" dirty="0" err="1" smtClean="0">
                <a:solidFill>
                  <a:srgbClr val="FF0000"/>
                </a:solidFill>
              </a:rPr>
              <a:t>ist</a:t>
            </a:r>
            <a:r>
              <a:rPr lang="cs-CZ" sz="2200" i="1" kern="0" dirty="0" smtClean="0">
                <a:solidFill>
                  <a:srgbClr val="FF0000"/>
                </a:solidFill>
              </a:rPr>
              <a:t> </a:t>
            </a:r>
            <a:r>
              <a:rPr lang="cs-CZ" sz="2200" i="1" kern="0" dirty="0" err="1" smtClean="0">
                <a:solidFill>
                  <a:srgbClr val="FF0000"/>
                </a:solidFill>
              </a:rPr>
              <a:t>meine</a:t>
            </a:r>
            <a:r>
              <a:rPr lang="cs-CZ" sz="2200" i="1" kern="0" dirty="0" smtClean="0">
                <a:solidFill>
                  <a:srgbClr val="FF0000"/>
                </a:solidFill>
              </a:rPr>
              <a:t> </a:t>
            </a:r>
            <a:r>
              <a:rPr lang="cs-CZ" sz="2200" i="1" kern="0" dirty="0" err="1" smtClean="0">
                <a:solidFill>
                  <a:srgbClr val="FF0000"/>
                </a:solidFill>
              </a:rPr>
              <a:t>Limonade</a:t>
            </a:r>
            <a:r>
              <a:rPr lang="cs-CZ" sz="2200" i="1" kern="0" dirty="0" smtClean="0">
                <a:solidFill>
                  <a:srgbClr val="FF0000"/>
                </a:solidFill>
              </a:rPr>
              <a:t>. 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cs-CZ" sz="2200" kern="0" dirty="0" err="1" smtClean="0"/>
              <a:t>Das</a:t>
            </a:r>
            <a:r>
              <a:rPr lang="cs-CZ" sz="2200" kern="0" dirty="0" smtClean="0"/>
              <a:t> </a:t>
            </a:r>
            <a:r>
              <a:rPr lang="cs-CZ" sz="2200" kern="0" dirty="0" err="1" smtClean="0"/>
              <a:t>Mädchen</a:t>
            </a:r>
            <a:r>
              <a:rPr lang="cs-CZ" sz="2200" kern="0" dirty="0" smtClean="0"/>
              <a:t> </a:t>
            </a:r>
            <a:r>
              <a:rPr lang="cs-CZ" sz="2200" kern="0" dirty="0" err="1" smtClean="0"/>
              <a:t>hat</a:t>
            </a:r>
            <a:r>
              <a:rPr lang="cs-CZ" sz="2200" kern="0" dirty="0" smtClean="0"/>
              <a:t> </a:t>
            </a:r>
            <a:r>
              <a:rPr lang="cs-CZ" sz="2200" kern="0" dirty="0" err="1" smtClean="0"/>
              <a:t>einen</a:t>
            </a:r>
            <a:r>
              <a:rPr lang="cs-CZ" sz="2200" kern="0" dirty="0" smtClean="0"/>
              <a:t> </a:t>
            </a:r>
            <a:r>
              <a:rPr lang="cs-CZ" sz="2200" kern="0" dirty="0" err="1" smtClean="0"/>
              <a:t>Bruder</a:t>
            </a:r>
            <a:r>
              <a:rPr lang="cs-CZ" sz="2200" kern="0" dirty="0" smtClean="0"/>
              <a:t>. </a:t>
            </a:r>
            <a:r>
              <a:rPr lang="cs-CZ" sz="2200" kern="0" dirty="0"/>
              <a:t>– </a:t>
            </a:r>
            <a:r>
              <a:rPr lang="cs-CZ" sz="2200" i="1" kern="0" dirty="0" smtClean="0">
                <a:solidFill>
                  <a:srgbClr val="FF0000"/>
                </a:solidFill>
              </a:rPr>
              <a:t>Es </a:t>
            </a:r>
            <a:r>
              <a:rPr lang="cs-CZ" sz="2200" i="1" kern="0" dirty="0" err="1" smtClean="0">
                <a:solidFill>
                  <a:srgbClr val="FF0000"/>
                </a:solidFill>
              </a:rPr>
              <a:t>ist</a:t>
            </a:r>
            <a:r>
              <a:rPr lang="cs-CZ" sz="2200" i="1" kern="0" dirty="0" smtClean="0">
                <a:solidFill>
                  <a:srgbClr val="FF0000"/>
                </a:solidFill>
              </a:rPr>
              <a:t> </a:t>
            </a:r>
            <a:r>
              <a:rPr lang="cs-CZ" sz="2200" i="1" kern="0" dirty="0" err="1" smtClean="0">
                <a:solidFill>
                  <a:srgbClr val="FF0000"/>
                </a:solidFill>
              </a:rPr>
              <a:t>sein</a:t>
            </a:r>
            <a:r>
              <a:rPr lang="cs-CZ" sz="2200" i="1" kern="0" dirty="0" smtClean="0">
                <a:solidFill>
                  <a:srgbClr val="FF0000"/>
                </a:solidFill>
              </a:rPr>
              <a:t> </a:t>
            </a:r>
            <a:r>
              <a:rPr lang="cs-CZ" sz="2200" i="1" kern="0" dirty="0" err="1" smtClean="0">
                <a:solidFill>
                  <a:srgbClr val="FF0000"/>
                </a:solidFill>
              </a:rPr>
              <a:t>Bruder</a:t>
            </a:r>
            <a:r>
              <a:rPr lang="cs-CZ" sz="2200" i="1" kern="0" dirty="0" smtClean="0">
                <a:solidFill>
                  <a:srgbClr val="FF0000"/>
                </a:solidFill>
              </a:rPr>
              <a:t>.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cs-CZ" sz="2200" kern="0" dirty="0" smtClean="0"/>
              <a:t>Der Vater </a:t>
            </a:r>
            <a:r>
              <a:rPr lang="cs-CZ" sz="2200" kern="0" dirty="0" err="1" smtClean="0"/>
              <a:t>hat</a:t>
            </a:r>
            <a:r>
              <a:rPr lang="cs-CZ" sz="2200" kern="0" dirty="0" smtClean="0"/>
              <a:t> </a:t>
            </a:r>
            <a:r>
              <a:rPr lang="cs-CZ" sz="2200" kern="0" dirty="0" err="1" smtClean="0"/>
              <a:t>eine</a:t>
            </a:r>
            <a:r>
              <a:rPr lang="cs-CZ" sz="2200" kern="0" dirty="0" smtClean="0"/>
              <a:t> </a:t>
            </a:r>
            <a:r>
              <a:rPr lang="cs-CZ" sz="2200" kern="0" dirty="0" err="1" smtClean="0"/>
              <a:t>Freundin</a:t>
            </a:r>
            <a:r>
              <a:rPr lang="cs-CZ" sz="2200" kern="0" dirty="0"/>
              <a:t>. – </a:t>
            </a:r>
            <a:r>
              <a:rPr lang="cs-CZ" sz="2200" i="1" kern="0" dirty="0" smtClean="0">
                <a:solidFill>
                  <a:srgbClr val="FF0000"/>
                </a:solidFill>
              </a:rPr>
              <a:t>Es </a:t>
            </a:r>
            <a:r>
              <a:rPr lang="cs-CZ" sz="2200" i="1" kern="0" dirty="0" err="1" smtClean="0">
                <a:solidFill>
                  <a:srgbClr val="FF0000"/>
                </a:solidFill>
              </a:rPr>
              <a:t>ist</a:t>
            </a:r>
            <a:r>
              <a:rPr lang="cs-CZ" sz="2200" i="1" kern="0" dirty="0" smtClean="0">
                <a:solidFill>
                  <a:srgbClr val="FF0000"/>
                </a:solidFill>
              </a:rPr>
              <a:t> </a:t>
            </a:r>
            <a:r>
              <a:rPr lang="cs-CZ" sz="2200" i="1" kern="0" dirty="0" err="1" smtClean="0">
                <a:solidFill>
                  <a:srgbClr val="FF0000"/>
                </a:solidFill>
              </a:rPr>
              <a:t>seine</a:t>
            </a:r>
            <a:r>
              <a:rPr lang="cs-CZ" sz="2200" i="1" kern="0" dirty="0" smtClean="0">
                <a:solidFill>
                  <a:srgbClr val="FF0000"/>
                </a:solidFill>
              </a:rPr>
              <a:t> </a:t>
            </a:r>
            <a:r>
              <a:rPr lang="cs-CZ" sz="2200" i="1" kern="0" dirty="0" err="1" smtClean="0">
                <a:solidFill>
                  <a:srgbClr val="FF0000"/>
                </a:solidFill>
              </a:rPr>
              <a:t>Freundin</a:t>
            </a:r>
            <a:r>
              <a:rPr lang="cs-CZ" sz="2200" i="1" kern="0" dirty="0" smtClean="0">
                <a:solidFill>
                  <a:srgbClr val="FF0000"/>
                </a:solidFill>
              </a:rPr>
              <a:t>. </a:t>
            </a:r>
            <a:endParaRPr lang="cs-CZ" sz="2200" i="1" kern="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741843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Übersetzen</a:t>
            </a:r>
            <a:r>
              <a:rPr lang="cs-CZ" b="1" dirty="0" smtClean="0"/>
              <a:t> </a:t>
            </a:r>
            <a:r>
              <a:rPr lang="cs-CZ" b="1" dirty="0" err="1" smtClean="0"/>
              <a:t>Sie</a:t>
            </a:r>
            <a:r>
              <a:rPr lang="cs-CZ" b="1" dirty="0" smtClean="0"/>
              <a:t> </a:t>
            </a:r>
            <a:r>
              <a:rPr lang="cs-CZ" sz="3600" i="1" dirty="0" smtClean="0"/>
              <a:t>(přeložte)</a:t>
            </a:r>
            <a:endParaRPr lang="cs-CZ" sz="3600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363272" cy="4925144"/>
          </a:xfrm>
        </p:spPr>
        <p:txBody>
          <a:bodyPr/>
          <a:lstStyle/>
          <a:p>
            <a:r>
              <a:rPr lang="cs-CZ" dirty="0" smtClean="0"/>
              <a:t>mé auto </a:t>
            </a:r>
          </a:p>
          <a:p>
            <a:r>
              <a:rPr lang="cs-CZ" dirty="0" smtClean="0"/>
              <a:t>jeho dům</a:t>
            </a:r>
          </a:p>
          <a:p>
            <a:r>
              <a:rPr lang="cs-CZ" dirty="0" smtClean="0"/>
              <a:t>tvá dcera</a:t>
            </a:r>
          </a:p>
          <a:p>
            <a:r>
              <a:rPr lang="cs-CZ" dirty="0"/>
              <a:t>j</a:t>
            </a:r>
            <a:r>
              <a:rPr lang="cs-CZ" dirty="0" smtClean="0"/>
              <a:t>ejich koláč</a:t>
            </a:r>
          </a:p>
          <a:p>
            <a:r>
              <a:rPr lang="cs-CZ" dirty="0" smtClean="0"/>
              <a:t>vaše rodina</a:t>
            </a:r>
          </a:p>
          <a:p>
            <a:r>
              <a:rPr lang="cs-CZ" dirty="0" smtClean="0"/>
              <a:t>její otec</a:t>
            </a:r>
          </a:p>
          <a:p>
            <a:r>
              <a:rPr lang="cs-CZ" dirty="0" smtClean="0"/>
              <a:t>mé děti</a:t>
            </a:r>
          </a:p>
          <a:p>
            <a:r>
              <a:rPr lang="cs-CZ" dirty="0"/>
              <a:t>v</a:t>
            </a:r>
            <a:r>
              <a:rPr lang="cs-CZ" dirty="0" smtClean="0"/>
              <a:t>aše práce</a:t>
            </a:r>
          </a:p>
        </p:txBody>
      </p:sp>
    </p:spTree>
    <p:extLst>
      <p:ext uri="{BB962C8B-B14F-4D97-AF65-F5344CB8AC3E}">
        <p14:creationId xmlns:p14="http://schemas.microsoft.com/office/powerpoint/2010/main" val="167877089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Lösung</a:t>
            </a:r>
            <a:r>
              <a:rPr lang="cs-CZ" b="1" dirty="0" smtClean="0"/>
              <a:t> </a:t>
            </a:r>
            <a:r>
              <a:rPr lang="cs-CZ" sz="3600" i="1" dirty="0" smtClean="0"/>
              <a:t>(řešení)</a:t>
            </a:r>
            <a:endParaRPr lang="cs-CZ" sz="3600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363272" cy="4925144"/>
          </a:xfrm>
        </p:spPr>
        <p:txBody>
          <a:bodyPr/>
          <a:lstStyle/>
          <a:p>
            <a:r>
              <a:rPr lang="cs-CZ" dirty="0" smtClean="0"/>
              <a:t>mé auto – </a:t>
            </a:r>
            <a:r>
              <a:rPr lang="cs-CZ" i="1" dirty="0" smtClean="0">
                <a:solidFill>
                  <a:srgbClr val="FF0000"/>
                </a:solidFill>
              </a:rPr>
              <a:t>mein Auto</a:t>
            </a:r>
          </a:p>
          <a:p>
            <a:r>
              <a:rPr lang="cs-CZ" dirty="0" smtClean="0"/>
              <a:t>jeho dům – </a:t>
            </a:r>
            <a:r>
              <a:rPr lang="cs-CZ" i="1" dirty="0" err="1" smtClean="0">
                <a:solidFill>
                  <a:srgbClr val="FF0000"/>
                </a:solidFill>
              </a:rPr>
              <a:t>sein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Haus</a:t>
            </a:r>
            <a:endParaRPr lang="cs-CZ" i="1" dirty="0" smtClean="0">
              <a:solidFill>
                <a:srgbClr val="FF0000"/>
              </a:solidFill>
            </a:endParaRPr>
          </a:p>
          <a:p>
            <a:r>
              <a:rPr lang="cs-CZ" dirty="0" smtClean="0"/>
              <a:t>tvá dcera – </a:t>
            </a:r>
            <a:r>
              <a:rPr lang="cs-CZ" i="1" dirty="0" err="1" smtClean="0">
                <a:solidFill>
                  <a:srgbClr val="FF0000"/>
                </a:solidFill>
              </a:rPr>
              <a:t>deine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Tochter</a:t>
            </a:r>
            <a:endParaRPr lang="cs-CZ" i="1" dirty="0" smtClean="0">
              <a:solidFill>
                <a:srgbClr val="FF0000"/>
              </a:solidFill>
            </a:endParaRPr>
          </a:p>
          <a:p>
            <a:r>
              <a:rPr lang="cs-CZ" dirty="0"/>
              <a:t>j</a:t>
            </a:r>
            <a:r>
              <a:rPr lang="cs-CZ" dirty="0" smtClean="0"/>
              <a:t>ejich koláč – </a:t>
            </a:r>
            <a:r>
              <a:rPr lang="cs-CZ" i="1" dirty="0" err="1" smtClean="0">
                <a:solidFill>
                  <a:srgbClr val="FF0000"/>
                </a:solidFill>
              </a:rPr>
              <a:t>ihr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Kuchen</a:t>
            </a:r>
            <a:endParaRPr lang="cs-CZ" i="1" dirty="0" smtClean="0">
              <a:solidFill>
                <a:srgbClr val="FF0000"/>
              </a:solidFill>
            </a:endParaRPr>
          </a:p>
          <a:p>
            <a:r>
              <a:rPr lang="cs-CZ" dirty="0" smtClean="0"/>
              <a:t>vaše rodina – </a:t>
            </a:r>
            <a:r>
              <a:rPr lang="cs-CZ" i="1" dirty="0" err="1" smtClean="0">
                <a:solidFill>
                  <a:srgbClr val="FF0000"/>
                </a:solidFill>
              </a:rPr>
              <a:t>eure</a:t>
            </a:r>
            <a:r>
              <a:rPr lang="cs-CZ" i="1" dirty="0" smtClean="0">
                <a:solidFill>
                  <a:srgbClr val="FF0000"/>
                </a:solidFill>
              </a:rPr>
              <a:t> / </a:t>
            </a:r>
            <a:r>
              <a:rPr lang="cs-CZ" i="1" dirty="0" err="1">
                <a:solidFill>
                  <a:srgbClr val="FF0000"/>
                </a:solidFill>
              </a:rPr>
              <a:t>I</a:t>
            </a:r>
            <a:r>
              <a:rPr lang="cs-CZ" i="1" dirty="0" err="1" smtClean="0">
                <a:solidFill>
                  <a:srgbClr val="FF0000"/>
                </a:solidFill>
              </a:rPr>
              <a:t>hre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Familie</a:t>
            </a:r>
            <a:endParaRPr lang="cs-CZ" i="1" dirty="0" smtClean="0">
              <a:solidFill>
                <a:srgbClr val="FF0000"/>
              </a:solidFill>
            </a:endParaRPr>
          </a:p>
          <a:p>
            <a:r>
              <a:rPr lang="cs-CZ" dirty="0" smtClean="0"/>
              <a:t>její otec – </a:t>
            </a:r>
            <a:r>
              <a:rPr lang="cs-CZ" i="1" dirty="0" err="1" smtClean="0">
                <a:solidFill>
                  <a:srgbClr val="FF0000"/>
                </a:solidFill>
              </a:rPr>
              <a:t>ihr</a:t>
            </a:r>
            <a:r>
              <a:rPr lang="cs-CZ" i="1" dirty="0" smtClean="0">
                <a:solidFill>
                  <a:srgbClr val="FF0000"/>
                </a:solidFill>
              </a:rPr>
              <a:t> Vater</a:t>
            </a:r>
          </a:p>
          <a:p>
            <a:r>
              <a:rPr lang="cs-CZ" dirty="0" smtClean="0"/>
              <a:t>mé děti – </a:t>
            </a:r>
            <a:r>
              <a:rPr lang="cs-CZ" i="1" dirty="0" err="1" smtClean="0">
                <a:solidFill>
                  <a:srgbClr val="FF0000"/>
                </a:solidFill>
              </a:rPr>
              <a:t>meine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Kinder</a:t>
            </a:r>
            <a:endParaRPr lang="cs-CZ" i="1" dirty="0" smtClean="0">
              <a:solidFill>
                <a:srgbClr val="FF0000"/>
              </a:solidFill>
            </a:endParaRPr>
          </a:p>
          <a:p>
            <a:r>
              <a:rPr lang="cs-CZ" dirty="0"/>
              <a:t>v</a:t>
            </a:r>
            <a:r>
              <a:rPr lang="cs-CZ" dirty="0" smtClean="0"/>
              <a:t>aše práce – </a:t>
            </a:r>
            <a:r>
              <a:rPr lang="cs-CZ" i="1" dirty="0" err="1" smtClean="0">
                <a:solidFill>
                  <a:srgbClr val="FF0000"/>
                </a:solidFill>
              </a:rPr>
              <a:t>eure</a:t>
            </a:r>
            <a:r>
              <a:rPr lang="cs-CZ" i="1" dirty="0" smtClean="0">
                <a:solidFill>
                  <a:srgbClr val="FF0000"/>
                </a:solidFill>
              </a:rPr>
              <a:t> / </a:t>
            </a:r>
            <a:r>
              <a:rPr lang="cs-CZ" i="1" dirty="0" err="1" smtClean="0">
                <a:solidFill>
                  <a:srgbClr val="FF0000"/>
                </a:solidFill>
              </a:rPr>
              <a:t>Ihre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Arbeit</a:t>
            </a:r>
            <a:endParaRPr lang="cs-CZ" i="1" dirty="0" smtClean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570576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sz="2400" dirty="0"/>
              <a:t>MEJZLÍKOVÁ, Šárka. </a:t>
            </a:r>
            <a:r>
              <a:rPr lang="cs-CZ" sz="2400" i="1" dirty="0"/>
              <a:t>Němčina pro samouky a jazykové školy</a:t>
            </a:r>
            <a:r>
              <a:rPr lang="cs-CZ" sz="2400" dirty="0"/>
              <a:t>. Brno: </a:t>
            </a:r>
            <a:r>
              <a:rPr lang="cs-CZ" sz="2400" dirty="0" err="1"/>
              <a:t>Didaktis</a:t>
            </a:r>
            <a:r>
              <a:rPr lang="cs-CZ" sz="2400" dirty="0"/>
              <a:t>, 2009, ISBN 978-80-7358-155-8.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cs-CZ" sz="2400" dirty="0"/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sz="2400" dirty="0"/>
              <a:t>DUSILOVÁ, Doris a kol. </a:t>
            </a:r>
            <a:r>
              <a:rPr lang="cs-CZ" sz="2400" i="1" dirty="0" err="1"/>
              <a:t>Sprechen</a:t>
            </a:r>
            <a:r>
              <a:rPr lang="cs-CZ" sz="2400" i="1" dirty="0"/>
              <a:t> </a:t>
            </a:r>
            <a:r>
              <a:rPr lang="cs-CZ" sz="2400" i="1" dirty="0" err="1"/>
              <a:t>Sie</a:t>
            </a:r>
            <a:r>
              <a:rPr lang="cs-CZ" sz="2400" i="1" dirty="0"/>
              <a:t> </a:t>
            </a:r>
            <a:r>
              <a:rPr lang="cs-CZ" sz="2400" i="1" dirty="0" err="1"/>
              <a:t>Deutsch</a:t>
            </a:r>
            <a:r>
              <a:rPr lang="cs-CZ" sz="2400" i="1" dirty="0"/>
              <a:t>? - 1. díl</a:t>
            </a:r>
            <a:r>
              <a:rPr lang="cs-CZ" sz="2400" dirty="0"/>
              <a:t>. Praha: Polyglot, 1996, ISBN 80-901988-3-X.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62341067"/>
      </p:ext>
    </p:extLst>
  </p:cSld>
  <p:clrMapOvr>
    <a:masterClrMapping/>
  </p:clrMapOvr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550</TotalTime>
  <Words>733</Words>
  <Application>Microsoft Office PowerPoint</Application>
  <PresentationFormat>Předvádění na obrazovce (4:3)</PresentationFormat>
  <Paragraphs>129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Výchozí návrh</vt:lpstr>
      <vt:lpstr>Prezentace aplikace PowerPoint</vt:lpstr>
      <vt:lpstr>Prezentace aplikace PowerPoint</vt:lpstr>
      <vt:lpstr>POSSESSIVPRONOMINA</vt:lpstr>
      <vt:lpstr>Přivlastňovací zájmena</vt:lpstr>
      <vt:lpstr>Použití přivlastňovacích zájmen</vt:lpstr>
      <vt:lpstr>Prezentace aplikace PowerPoint</vt:lpstr>
      <vt:lpstr>Vyjadřování českého svůj</vt:lpstr>
      <vt:lpstr>Prezentace aplikace PowerPoint</vt:lpstr>
      <vt:lpstr>Prezentace aplikace PowerPoint</vt:lpstr>
      <vt:lpstr>Napište, co komu patří.</vt:lpstr>
      <vt:lpstr>Lösung (řešení)</vt:lpstr>
      <vt:lpstr>Übersetzen Sie (přeložte)</vt:lpstr>
      <vt:lpstr>Lösung (řešení)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Přivlastňovací zájmena</dc:title>
  <dc:creator>Lenka</dc:creator>
  <cp:lastModifiedBy>Lenka</cp:lastModifiedBy>
  <cp:revision>18</cp:revision>
  <dcterms:created xsi:type="dcterms:W3CDTF">2013-10-05T11:33:14Z</dcterms:created>
  <dcterms:modified xsi:type="dcterms:W3CDTF">2013-12-04T08:11:46Z</dcterms:modified>
</cp:coreProperties>
</file>