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3" r:id="rId9"/>
    <p:sldId id="261" r:id="rId10"/>
    <p:sldId id="264" r:id="rId11"/>
    <p:sldId id="262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17065-624B-4F64-AA1B-FF506CE198B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E726-3244-4B84-81D5-E47B45D7B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43649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17065-624B-4F64-AA1B-FF506CE198B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E726-3244-4B84-81D5-E47B45D7B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6906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17065-624B-4F64-AA1B-FF506CE198B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E726-3244-4B84-81D5-E47B45D7B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2770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17065-624B-4F64-AA1B-FF506CE198B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E726-3244-4B84-81D5-E47B45D7B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491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17065-624B-4F64-AA1B-FF506CE198B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E726-3244-4B84-81D5-E47B45D7B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1353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17065-624B-4F64-AA1B-FF506CE198B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E726-3244-4B84-81D5-E47B45D7B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318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17065-624B-4F64-AA1B-FF506CE198B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E726-3244-4B84-81D5-E47B45D7B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24424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17065-624B-4F64-AA1B-FF506CE198B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E726-3244-4B84-81D5-E47B45D7B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0000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17065-624B-4F64-AA1B-FF506CE198B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E726-3244-4B84-81D5-E47B45D7B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69072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17065-624B-4F64-AA1B-FF506CE198B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E726-3244-4B84-81D5-E47B45D7B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337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17065-624B-4F64-AA1B-FF506CE198B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E726-3244-4B84-81D5-E47B45D7B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4393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617065-624B-4F64-AA1B-FF506CE198BE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2CE726-3244-4B84-81D5-E47B45D7B0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172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6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4221088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19067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NJ_158</a:t>
            </a:r>
          </a:p>
          <a:p>
            <a:pPr>
              <a:buNone/>
            </a:pPr>
            <a:r>
              <a:rPr lang="cs-CZ" sz="1800" b="1" dirty="0" smtClean="0"/>
              <a:t>Tematická oblast:  </a:t>
            </a:r>
            <a:r>
              <a:rPr lang="cs-CZ" sz="1800" dirty="0"/>
              <a:t>Německá </a:t>
            </a:r>
            <a:r>
              <a:rPr lang="cs-CZ" sz="1800" dirty="0" smtClean="0"/>
              <a:t>gramatika</a:t>
            </a:r>
            <a:endParaRPr lang="cs-CZ" sz="1800" dirty="0" smtClean="0"/>
          </a:p>
          <a:p>
            <a:pPr>
              <a:buFontTx/>
              <a:buNone/>
            </a:pPr>
            <a:r>
              <a:rPr lang="cs-CZ" sz="1800" b="1" dirty="0" smtClean="0"/>
              <a:t>Předmět</a:t>
            </a:r>
            <a:r>
              <a:rPr lang="cs-CZ" sz="1800" b="1" dirty="0" smtClean="0"/>
              <a:t>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</a:t>
            </a:r>
            <a:r>
              <a:rPr lang="cs-CZ" sz="1800" b="1" smtClean="0"/>
              <a:t>:</a:t>
            </a:r>
            <a:r>
              <a:rPr lang="cs-CZ" sz="1800" smtClean="0">
                <a:solidFill>
                  <a:srgbClr val="00B0F0"/>
                </a:solidFill>
              </a:rPr>
              <a:t> </a:t>
            </a:r>
            <a:r>
              <a:rPr lang="cs-CZ" sz="1800" smtClean="0"/>
              <a:t>červenec</a:t>
            </a:r>
            <a:r>
              <a:rPr lang="cs-CZ" sz="1800" smtClean="0"/>
              <a:t> </a:t>
            </a:r>
            <a:r>
              <a:rPr lang="cs-CZ" sz="1800" dirty="0" smtClean="0"/>
              <a:t>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gramatiky:  Perfektum pravidelných sloves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208620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DAS PERFEKT DER REGELMÄSSIGEN VERBEN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i="1" dirty="0" smtClean="0"/>
              <a:t>perfektum pravidelných sloves</a:t>
            </a:r>
            <a:endParaRPr lang="cs-CZ" sz="3600" i="1" dirty="0"/>
          </a:p>
        </p:txBody>
      </p:sp>
    </p:spTree>
    <p:extLst>
      <p:ext uri="{BB962C8B-B14F-4D97-AF65-F5344CB8AC3E}">
        <p14:creationId xmlns:p14="http://schemas.microsoft.com/office/powerpoint/2010/main" val="19597710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Perfektum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248472"/>
          </a:xfrm>
        </p:spPr>
        <p:txBody>
          <a:bodyPr>
            <a:normAutofit/>
          </a:bodyPr>
          <a:lstStyle/>
          <a:p>
            <a:r>
              <a:rPr lang="cs-CZ" dirty="0" smtClean="0"/>
              <a:t>používá se převážně v mluveném projevu, v dialozích</a:t>
            </a:r>
          </a:p>
          <a:p>
            <a:r>
              <a:rPr lang="cs-CZ" dirty="0" smtClean="0"/>
              <a:t>složený minulý čas  =&gt; tvoří ho vždy dvě části: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pomocné sloveso </a:t>
            </a:r>
            <a:r>
              <a:rPr lang="cs-CZ" b="1" dirty="0" err="1" smtClean="0"/>
              <a:t>haben</a:t>
            </a:r>
            <a:r>
              <a:rPr lang="cs-CZ" dirty="0" smtClean="0"/>
              <a:t> nebo </a:t>
            </a:r>
            <a:r>
              <a:rPr lang="cs-CZ" b="1" dirty="0" err="1" smtClean="0"/>
              <a:t>sein</a:t>
            </a:r>
            <a:r>
              <a:rPr lang="cs-CZ" b="1" dirty="0" smtClean="0"/>
              <a:t> </a:t>
            </a:r>
          </a:p>
          <a:p>
            <a:pPr marL="514350" indent="-514350">
              <a:buFont typeface="+mj-lt"/>
              <a:buAutoNum type="alphaLcParenR"/>
            </a:pPr>
            <a:r>
              <a:rPr lang="cs-CZ" b="1" dirty="0" smtClean="0"/>
              <a:t>příčestí minulé </a:t>
            </a:r>
            <a:r>
              <a:rPr lang="cs-CZ" dirty="0" smtClean="0"/>
              <a:t>odvozené od infinitivu plnovýznamového slovesa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i="1" dirty="0" smtClean="0"/>
              <a:t>př. </a:t>
            </a:r>
            <a:r>
              <a:rPr lang="cs-CZ" i="1" dirty="0" err="1" smtClean="0"/>
              <a:t>Ich</a:t>
            </a:r>
            <a:r>
              <a:rPr lang="cs-CZ" i="1" dirty="0" smtClean="0"/>
              <a:t> </a:t>
            </a:r>
            <a:r>
              <a:rPr lang="cs-CZ" b="1" i="1" dirty="0" err="1" smtClean="0"/>
              <a:t>habe</a:t>
            </a:r>
            <a:r>
              <a:rPr lang="cs-CZ" i="1" dirty="0" smtClean="0"/>
              <a:t> </a:t>
            </a:r>
            <a:r>
              <a:rPr lang="cs-CZ" i="1" dirty="0" err="1" smtClean="0"/>
              <a:t>nichts</a:t>
            </a:r>
            <a:r>
              <a:rPr lang="cs-CZ" i="1" dirty="0" smtClean="0"/>
              <a:t> </a:t>
            </a:r>
            <a:r>
              <a:rPr lang="cs-CZ" b="1" i="1" dirty="0" err="1" smtClean="0"/>
              <a:t>gesagt</a:t>
            </a:r>
            <a:r>
              <a:rPr lang="cs-CZ" i="1" dirty="0" smtClean="0"/>
              <a:t>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430269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a) pomocné sloveso (</a:t>
            </a:r>
            <a:r>
              <a:rPr lang="cs-CZ" b="1" dirty="0" err="1" smtClean="0"/>
              <a:t>sein</a:t>
            </a:r>
            <a:r>
              <a:rPr lang="cs-CZ" b="1" dirty="0" smtClean="0"/>
              <a:t>/</a:t>
            </a:r>
            <a:r>
              <a:rPr lang="cs-CZ" b="1" dirty="0" err="1" smtClean="0"/>
              <a:t>haben</a:t>
            </a:r>
            <a:r>
              <a:rPr lang="cs-CZ" b="1" dirty="0" smtClean="0"/>
              <a:t>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časuje se</a:t>
            </a:r>
          </a:p>
          <a:p>
            <a:r>
              <a:rPr lang="cs-CZ" dirty="0" smtClean="0"/>
              <a:t>stojí vždy v přítomném čase</a:t>
            </a:r>
          </a:p>
          <a:p>
            <a:r>
              <a:rPr lang="cs-CZ" dirty="0" smtClean="0"/>
              <a:t>do češtiny sloveso nepřekládáme, je jen prostředkem k vytvoření minulého času</a:t>
            </a:r>
          </a:p>
          <a:p>
            <a:pPr marL="0" indent="0">
              <a:buNone/>
            </a:pPr>
            <a:endParaRPr lang="cs-CZ" sz="1700" dirty="0" smtClean="0"/>
          </a:p>
          <a:p>
            <a:pPr marL="0" indent="0">
              <a:buNone/>
            </a:pPr>
            <a:r>
              <a:rPr lang="cs-CZ" b="1" dirty="0" err="1" smtClean="0"/>
              <a:t>sein</a:t>
            </a:r>
            <a:r>
              <a:rPr lang="cs-CZ" dirty="0" smtClean="0"/>
              <a:t> – u sloves vyjadřující pohyb z místa na místo, vyjadřující změnu stavu a několik dalších (např. </a:t>
            </a:r>
            <a:r>
              <a:rPr lang="cs-CZ" dirty="0" err="1" smtClean="0"/>
              <a:t>passieren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b="1" dirty="0" err="1" smtClean="0"/>
              <a:t>haben</a:t>
            </a:r>
            <a:r>
              <a:rPr lang="cs-CZ" dirty="0" smtClean="0"/>
              <a:t> – u ostatních sloves</a:t>
            </a:r>
          </a:p>
        </p:txBody>
      </p:sp>
    </p:spTree>
    <p:extLst>
      <p:ext uri="{BB962C8B-B14F-4D97-AF65-F5344CB8AC3E}">
        <p14:creationId xmlns:p14="http://schemas.microsoft.com/office/powerpoint/2010/main" val="6375064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b="1" dirty="0" smtClean="0"/>
              <a:t>b) příčestí </a:t>
            </a:r>
            <a:r>
              <a:rPr lang="cs-CZ" b="1" dirty="0"/>
              <a:t>minulé </a:t>
            </a:r>
            <a:r>
              <a:rPr lang="cs-CZ" sz="3600" i="1" dirty="0"/>
              <a:t>(</a:t>
            </a:r>
            <a:r>
              <a:rPr lang="cs-CZ" sz="3600" i="1" dirty="0" err="1" smtClean="0"/>
              <a:t>Perfektpartizip</a:t>
            </a:r>
            <a:r>
              <a:rPr lang="cs-CZ" sz="3600" i="1" dirty="0" smtClean="0"/>
              <a:t> 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363272" cy="5400600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odvozuje se od infinitivu plnovýznamového slovesa</a:t>
            </a:r>
          </a:p>
          <a:p>
            <a:r>
              <a:rPr lang="cs-CZ" sz="2800" dirty="0" smtClean="0"/>
              <a:t>jeho tvar je stejný pro všechny osoby a všechny rody</a:t>
            </a:r>
          </a:p>
          <a:p>
            <a:r>
              <a:rPr lang="cs-CZ" sz="2800" dirty="0" smtClean="0"/>
              <a:t>tvoří se: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od infinitivu odtrhneme -en/n a připojíme </a:t>
            </a:r>
            <a:r>
              <a:rPr lang="cs-CZ" sz="2800" b="1" dirty="0" smtClean="0"/>
              <a:t>-t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před slovesný základ přidáme předponu </a:t>
            </a:r>
            <a:r>
              <a:rPr lang="cs-CZ" sz="2800" b="1" dirty="0" err="1" smtClean="0"/>
              <a:t>ge</a:t>
            </a:r>
            <a:r>
              <a:rPr lang="cs-CZ" sz="2800" b="1" dirty="0" smtClean="0"/>
              <a:t>- </a:t>
            </a:r>
          </a:p>
          <a:p>
            <a:pPr marL="0" indent="0">
              <a:buNone/>
            </a:pPr>
            <a:r>
              <a:rPr lang="cs-CZ" sz="2600" b="1" dirty="0"/>
              <a:t> </a:t>
            </a:r>
            <a:r>
              <a:rPr lang="cs-CZ" sz="2600" b="1" dirty="0" smtClean="0"/>
              <a:t>           </a:t>
            </a:r>
            <a:r>
              <a:rPr lang="cs-CZ" sz="2600" i="1" dirty="0" smtClean="0"/>
              <a:t>př. </a:t>
            </a:r>
            <a:r>
              <a:rPr lang="cs-CZ" sz="2600" i="1" dirty="0" err="1" smtClean="0"/>
              <a:t>kochen</a:t>
            </a:r>
            <a:r>
              <a:rPr lang="cs-CZ" sz="2600" i="1" dirty="0" smtClean="0"/>
              <a:t> - </a:t>
            </a:r>
            <a:r>
              <a:rPr lang="cs-CZ" sz="2600" b="1" i="1" dirty="0" err="1" smtClean="0"/>
              <a:t>ge</a:t>
            </a:r>
            <a:r>
              <a:rPr lang="cs-CZ" sz="2600" i="1" dirty="0" err="1" smtClean="0"/>
              <a:t>koch</a:t>
            </a:r>
            <a:r>
              <a:rPr lang="cs-CZ" sz="2600" b="1" i="1" dirty="0" err="1" smtClean="0"/>
              <a:t>t</a:t>
            </a:r>
            <a:endParaRPr lang="cs-CZ" sz="2600" b="1" i="1" dirty="0"/>
          </a:p>
          <a:p>
            <a:r>
              <a:rPr lang="cs-CZ" sz="2800" dirty="0" smtClean="0"/>
              <a:t>u sloves s neodlučitelnou předponou a sloves zakončených na –</a:t>
            </a:r>
            <a:r>
              <a:rPr lang="cs-CZ" sz="2800" dirty="0" err="1" smtClean="0"/>
              <a:t>ieren</a:t>
            </a:r>
            <a:r>
              <a:rPr lang="cs-CZ" sz="2800" dirty="0" smtClean="0"/>
              <a:t> předponu </a:t>
            </a:r>
            <a:r>
              <a:rPr lang="cs-CZ" sz="2800" dirty="0" err="1" smtClean="0"/>
              <a:t>ge</a:t>
            </a:r>
            <a:r>
              <a:rPr lang="cs-CZ" sz="2800" dirty="0" smtClean="0"/>
              <a:t>- nepoužíváme</a:t>
            </a:r>
          </a:p>
          <a:p>
            <a:pPr marL="0" indent="0">
              <a:buNone/>
            </a:pPr>
            <a:r>
              <a:rPr lang="cs-CZ" sz="2800" i="1" dirty="0"/>
              <a:t> </a:t>
            </a:r>
            <a:r>
              <a:rPr lang="cs-CZ" sz="2800" i="1" dirty="0" smtClean="0"/>
              <a:t>          </a:t>
            </a:r>
            <a:r>
              <a:rPr lang="cs-CZ" sz="2600" i="1" dirty="0" smtClean="0"/>
              <a:t>př. </a:t>
            </a:r>
            <a:r>
              <a:rPr lang="cs-CZ" sz="2600" i="1" dirty="0" err="1" smtClean="0"/>
              <a:t>erzählen</a:t>
            </a:r>
            <a:r>
              <a:rPr lang="cs-CZ" sz="2600" i="1" dirty="0" smtClean="0"/>
              <a:t> – </a:t>
            </a:r>
            <a:r>
              <a:rPr lang="cs-CZ" sz="2600" i="1" dirty="0" err="1" smtClean="0"/>
              <a:t>erzähl</a:t>
            </a:r>
            <a:r>
              <a:rPr lang="cs-CZ" sz="2600" b="1" i="1" dirty="0" err="1" smtClean="0"/>
              <a:t>t</a:t>
            </a:r>
            <a:r>
              <a:rPr lang="cs-CZ" sz="2600" i="1" dirty="0" smtClean="0"/>
              <a:t>, </a:t>
            </a:r>
            <a:r>
              <a:rPr lang="cs-CZ" sz="2600" i="1" dirty="0" err="1" smtClean="0"/>
              <a:t>studieren</a:t>
            </a:r>
            <a:r>
              <a:rPr lang="cs-CZ" sz="2600" i="1" dirty="0" smtClean="0"/>
              <a:t> - </a:t>
            </a:r>
            <a:r>
              <a:rPr lang="cs-CZ" sz="2600" i="1" dirty="0" err="1" smtClean="0"/>
              <a:t>studier</a:t>
            </a:r>
            <a:r>
              <a:rPr lang="cs-CZ" sz="2600" b="1" i="1" dirty="0" err="1" smtClean="0"/>
              <a:t>t</a:t>
            </a:r>
            <a:endParaRPr lang="cs-CZ" sz="2600" b="1" i="1" dirty="0" smtClean="0"/>
          </a:p>
          <a:p>
            <a:r>
              <a:rPr lang="cs-CZ" sz="2800" dirty="0" smtClean="0"/>
              <a:t>u sloves s odlučitelnou předponou vložíme </a:t>
            </a:r>
            <a:r>
              <a:rPr lang="cs-CZ" sz="2800" dirty="0" err="1" smtClean="0"/>
              <a:t>ge</a:t>
            </a:r>
            <a:r>
              <a:rPr lang="cs-CZ" sz="2800" dirty="0" smtClean="0"/>
              <a:t>- mezi slovesný základ a odlučitelnou předponu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</a:t>
            </a:r>
            <a:r>
              <a:rPr lang="cs-CZ" sz="2600" i="1" dirty="0" smtClean="0"/>
              <a:t>př. </a:t>
            </a:r>
            <a:r>
              <a:rPr lang="cs-CZ" sz="2600" i="1" dirty="0" err="1" smtClean="0"/>
              <a:t>einkaufen</a:t>
            </a:r>
            <a:r>
              <a:rPr lang="cs-CZ" sz="2600" i="1" dirty="0" smtClean="0"/>
              <a:t> - </a:t>
            </a:r>
            <a:r>
              <a:rPr lang="cs-CZ" sz="2600" i="1" dirty="0" err="1" smtClean="0"/>
              <a:t>ein</a:t>
            </a:r>
            <a:r>
              <a:rPr lang="cs-CZ" sz="2600" b="1" i="1" dirty="0" err="1" smtClean="0"/>
              <a:t>ge</a:t>
            </a:r>
            <a:r>
              <a:rPr lang="cs-CZ" sz="2600" i="1" dirty="0" err="1" smtClean="0"/>
              <a:t>kauf</a:t>
            </a:r>
            <a:r>
              <a:rPr lang="cs-CZ" sz="2600" b="1" i="1" dirty="0" err="1" smtClean="0"/>
              <a:t>t</a:t>
            </a:r>
            <a:endParaRPr lang="cs-CZ" sz="2600" b="1" i="1" dirty="0" smtClean="0"/>
          </a:p>
          <a:p>
            <a:endParaRPr lang="cs-CZ" sz="2600" i="1" dirty="0"/>
          </a:p>
        </p:txBody>
      </p:sp>
    </p:spTree>
    <p:extLst>
      <p:ext uri="{BB962C8B-B14F-4D97-AF65-F5344CB8AC3E}">
        <p14:creationId xmlns:p14="http://schemas.microsoft.com/office/powerpoint/2010/main" val="1971256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Ergänzen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haben</a:t>
            </a:r>
            <a:r>
              <a:rPr lang="cs-CZ" b="1" dirty="0" smtClean="0"/>
              <a:t>/</a:t>
            </a:r>
            <a:r>
              <a:rPr lang="cs-CZ" b="1" dirty="0" err="1" smtClean="0"/>
              <a:t>sein</a:t>
            </a:r>
            <a:r>
              <a:rPr lang="cs-CZ" b="1" dirty="0" smtClean="0"/>
              <a:t> </a:t>
            </a:r>
            <a:br>
              <a:rPr lang="cs-CZ" b="1" dirty="0" smtClean="0"/>
            </a:br>
            <a:r>
              <a:rPr lang="cs-CZ" sz="3600" i="1" dirty="0" smtClean="0"/>
              <a:t>(doplňte </a:t>
            </a:r>
            <a:r>
              <a:rPr lang="cs-CZ" sz="3600" i="1" dirty="0" err="1" smtClean="0"/>
              <a:t>sein</a:t>
            </a:r>
            <a:r>
              <a:rPr lang="cs-CZ" sz="3600" i="1" dirty="0" smtClean="0"/>
              <a:t>/</a:t>
            </a:r>
            <a:r>
              <a:rPr lang="cs-CZ" sz="3600" i="1" dirty="0" err="1" smtClean="0"/>
              <a:t>haben</a:t>
            </a:r>
            <a:r>
              <a:rPr lang="cs-CZ" sz="3600" i="1" dirty="0" smtClean="0"/>
              <a:t>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er</a:t>
            </a:r>
            <a:r>
              <a:rPr lang="cs-CZ" dirty="0" smtClean="0"/>
              <a:t> ___________ </a:t>
            </a:r>
            <a:r>
              <a:rPr lang="cs-CZ" dirty="0" err="1" smtClean="0"/>
              <a:t>studiert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__________ </a:t>
            </a:r>
            <a:r>
              <a:rPr lang="cs-CZ" dirty="0" err="1" smtClean="0"/>
              <a:t>gereist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__________ es </a:t>
            </a:r>
            <a:r>
              <a:rPr lang="cs-CZ" dirty="0" err="1" smtClean="0"/>
              <a:t>gesagt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du</a:t>
            </a:r>
            <a:r>
              <a:rPr lang="cs-CZ" dirty="0" smtClean="0"/>
              <a:t> __________ </a:t>
            </a:r>
            <a:r>
              <a:rPr lang="cs-CZ" dirty="0" err="1" smtClean="0"/>
              <a:t>geheiratet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es __________ </a:t>
            </a:r>
            <a:r>
              <a:rPr lang="cs-CZ" dirty="0" err="1" smtClean="0"/>
              <a:t>passiert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ihr</a:t>
            </a:r>
            <a:r>
              <a:rPr lang="cs-CZ" dirty="0" smtClean="0"/>
              <a:t> __________ </a:t>
            </a:r>
            <a:r>
              <a:rPr lang="cs-CZ" dirty="0" err="1" smtClean="0"/>
              <a:t>gemacht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du</a:t>
            </a:r>
            <a:r>
              <a:rPr lang="cs-CZ" dirty="0" smtClean="0"/>
              <a:t> __________ </a:t>
            </a:r>
            <a:r>
              <a:rPr lang="cs-CZ" dirty="0" err="1" smtClean="0"/>
              <a:t>aufgewacht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sie</a:t>
            </a:r>
            <a:r>
              <a:rPr lang="cs-CZ" dirty="0" smtClean="0"/>
              <a:t> __________ </a:t>
            </a:r>
            <a:r>
              <a:rPr lang="cs-CZ" dirty="0" err="1" smtClean="0"/>
              <a:t>gewohnt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374284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hat</a:t>
            </a:r>
            <a:r>
              <a:rPr lang="cs-CZ" dirty="0" smtClean="0"/>
              <a:t> </a:t>
            </a:r>
            <a:r>
              <a:rPr lang="cs-CZ" dirty="0" err="1" smtClean="0"/>
              <a:t>studiert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bin</a:t>
            </a:r>
            <a:r>
              <a:rPr lang="cs-CZ" dirty="0" smtClean="0"/>
              <a:t> </a:t>
            </a:r>
            <a:r>
              <a:rPr lang="cs-CZ" dirty="0" err="1" smtClean="0"/>
              <a:t>gereist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haben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es </a:t>
            </a:r>
            <a:r>
              <a:rPr lang="cs-CZ" dirty="0" err="1" smtClean="0"/>
              <a:t>gesagt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bist</a:t>
            </a:r>
            <a:r>
              <a:rPr lang="cs-CZ" dirty="0" smtClean="0"/>
              <a:t> </a:t>
            </a:r>
            <a:r>
              <a:rPr lang="cs-CZ" dirty="0" err="1" smtClean="0"/>
              <a:t>geheiratet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es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/>
              <a:t> </a:t>
            </a:r>
            <a:r>
              <a:rPr lang="cs-CZ" dirty="0" err="1" smtClean="0"/>
              <a:t>passiert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habt</a:t>
            </a:r>
            <a:r>
              <a:rPr lang="cs-CZ" dirty="0" smtClean="0"/>
              <a:t> </a:t>
            </a:r>
            <a:r>
              <a:rPr lang="cs-CZ" dirty="0" err="1" smtClean="0"/>
              <a:t>gemacht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bist</a:t>
            </a:r>
            <a:r>
              <a:rPr lang="cs-CZ" dirty="0" smtClean="0"/>
              <a:t> </a:t>
            </a:r>
            <a:r>
              <a:rPr lang="cs-CZ" dirty="0" err="1" smtClean="0"/>
              <a:t>aufgewacht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hat</a:t>
            </a:r>
            <a:r>
              <a:rPr lang="cs-CZ" i="1" dirty="0" smtClean="0">
                <a:solidFill>
                  <a:srgbClr val="FF0000"/>
                </a:solidFill>
              </a:rPr>
              <a:t>/</a:t>
            </a:r>
            <a:r>
              <a:rPr lang="cs-CZ" i="1" dirty="0" err="1" smtClean="0">
                <a:solidFill>
                  <a:srgbClr val="FF0000"/>
                </a:solidFill>
              </a:rPr>
              <a:t>haben</a:t>
            </a:r>
            <a:r>
              <a:rPr lang="cs-CZ" dirty="0" smtClean="0"/>
              <a:t> </a:t>
            </a:r>
            <a:r>
              <a:rPr lang="cs-CZ" dirty="0" err="1" smtClean="0"/>
              <a:t>gewohnt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379088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Bilden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Perfektpartizip</a:t>
            </a:r>
            <a:r>
              <a:rPr lang="cs-CZ" b="1" dirty="0" smtClean="0"/>
              <a:t> </a:t>
            </a:r>
            <a:br>
              <a:rPr lang="cs-CZ" b="1" dirty="0" smtClean="0"/>
            </a:br>
            <a:r>
              <a:rPr lang="cs-CZ" sz="3600" i="1" dirty="0" smtClean="0"/>
              <a:t>(tvořte příčestí minulé)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 smtClean="0"/>
              <a:t>lieben</a:t>
            </a:r>
            <a:r>
              <a:rPr lang="cs-CZ" dirty="0" smtClean="0"/>
              <a:t> – </a:t>
            </a:r>
          </a:p>
          <a:p>
            <a:pPr marL="0" indent="0">
              <a:buNone/>
            </a:pPr>
            <a:r>
              <a:rPr lang="cs-CZ" dirty="0" err="1" smtClean="0"/>
              <a:t>abholen</a:t>
            </a:r>
            <a:r>
              <a:rPr lang="cs-CZ" dirty="0" smtClean="0"/>
              <a:t> – </a:t>
            </a:r>
          </a:p>
          <a:p>
            <a:pPr marL="0" indent="0">
              <a:buNone/>
            </a:pPr>
            <a:r>
              <a:rPr lang="cs-CZ" dirty="0" err="1" smtClean="0"/>
              <a:t>servieren</a:t>
            </a:r>
            <a:r>
              <a:rPr lang="cs-CZ" dirty="0" smtClean="0"/>
              <a:t> –</a:t>
            </a:r>
          </a:p>
          <a:p>
            <a:pPr marL="0" indent="0">
              <a:buNone/>
            </a:pPr>
            <a:r>
              <a:rPr lang="cs-CZ" dirty="0" err="1" smtClean="0"/>
              <a:t>arbeiten</a:t>
            </a:r>
            <a:r>
              <a:rPr lang="cs-CZ" dirty="0" smtClean="0"/>
              <a:t> – </a:t>
            </a:r>
          </a:p>
          <a:p>
            <a:pPr marL="0" indent="0">
              <a:buNone/>
            </a:pPr>
            <a:r>
              <a:rPr lang="cs-CZ" dirty="0" err="1" smtClean="0"/>
              <a:t>verkaufen</a:t>
            </a:r>
            <a:r>
              <a:rPr lang="cs-CZ" dirty="0" smtClean="0"/>
              <a:t> – </a:t>
            </a:r>
          </a:p>
          <a:p>
            <a:pPr marL="0" indent="0">
              <a:buNone/>
            </a:pPr>
            <a:r>
              <a:rPr lang="cs-CZ" dirty="0" err="1" smtClean="0"/>
              <a:t>besuchen</a:t>
            </a:r>
            <a:r>
              <a:rPr lang="cs-CZ" dirty="0" smtClean="0"/>
              <a:t> – </a:t>
            </a:r>
          </a:p>
          <a:p>
            <a:pPr marL="0" indent="0">
              <a:buNone/>
            </a:pPr>
            <a:r>
              <a:rPr lang="cs-CZ" dirty="0" err="1" smtClean="0"/>
              <a:t>spielen</a:t>
            </a:r>
            <a:r>
              <a:rPr lang="cs-CZ" dirty="0" smtClean="0"/>
              <a:t> – </a:t>
            </a:r>
          </a:p>
          <a:p>
            <a:pPr marL="0" indent="0">
              <a:buNone/>
            </a:pPr>
            <a:r>
              <a:rPr lang="cs-CZ" dirty="0" err="1" smtClean="0"/>
              <a:t>telefonieren</a:t>
            </a:r>
            <a:r>
              <a:rPr lang="cs-CZ" dirty="0" smtClean="0"/>
              <a:t> -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51462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i="1" dirty="0" smtClean="0"/>
              <a:t>(řešení)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 smtClean="0"/>
              <a:t>lieben</a:t>
            </a:r>
            <a:r>
              <a:rPr lang="cs-CZ" dirty="0" smtClean="0"/>
              <a:t> – </a:t>
            </a:r>
            <a:r>
              <a:rPr lang="cs-CZ" i="1" dirty="0" err="1" smtClean="0">
                <a:solidFill>
                  <a:srgbClr val="FF0000"/>
                </a:solidFill>
              </a:rPr>
              <a:t>geliebt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abholen</a:t>
            </a:r>
            <a:r>
              <a:rPr lang="cs-CZ" dirty="0" smtClean="0"/>
              <a:t> – </a:t>
            </a:r>
            <a:r>
              <a:rPr lang="cs-CZ" i="1" dirty="0" err="1" smtClean="0">
                <a:solidFill>
                  <a:srgbClr val="FF0000"/>
                </a:solidFill>
              </a:rPr>
              <a:t>abgeholt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servieren</a:t>
            </a:r>
            <a:r>
              <a:rPr lang="cs-CZ" dirty="0" smtClean="0"/>
              <a:t> – </a:t>
            </a:r>
            <a:r>
              <a:rPr lang="cs-CZ" i="1" dirty="0" err="1" smtClean="0">
                <a:solidFill>
                  <a:srgbClr val="FF0000"/>
                </a:solidFill>
              </a:rPr>
              <a:t>serviert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arbeiten</a:t>
            </a:r>
            <a:r>
              <a:rPr lang="cs-CZ" dirty="0" smtClean="0"/>
              <a:t> – </a:t>
            </a:r>
            <a:r>
              <a:rPr lang="cs-CZ" i="1" dirty="0" err="1" smtClean="0">
                <a:solidFill>
                  <a:srgbClr val="FF0000"/>
                </a:solidFill>
              </a:rPr>
              <a:t>gearbeitet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verkaufen</a:t>
            </a:r>
            <a:r>
              <a:rPr lang="cs-CZ" dirty="0" smtClean="0"/>
              <a:t> – </a:t>
            </a:r>
            <a:r>
              <a:rPr lang="cs-CZ" i="1" dirty="0" err="1" smtClean="0">
                <a:solidFill>
                  <a:srgbClr val="FF0000"/>
                </a:solidFill>
              </a:rPr>
              <a:t>verkauft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besuchen</a:t>
            </a:r>
            <a:r>
              <a:rPr lang="cs-CZ" dirty="0" smtClean="0"/>
              <a:t> – </a:t>
            </a:r>
            <a:r>
              <a:rPr lang="cs-CZ" i="1" dirty="0" err="1" smtClean="0">
                <a:solidFill>
                  <a:srgbClr val="FF0000"/>
                </a:solidFill>
              </a:rPr>
              <a:t>besucht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spielen</a:t>
            </a:r>
            <a:r>
              <a:rPr lang="cs-CZ" dirty="0" smtClean="0"/>
              <a:t> – </a:t>
            </a:r>
            <a:r>
              <a:rPr lang="cs-CZ" i="1" dirty="0" err="1" smtClean="0">
                <a:solidFill>
                  <a:srgbClr val="FF0000"/>
                </a:solidFill>
              </a:rPr>
              <a:t>gespielt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telefonieren</a:t>
            </a:r>
            <a:r>
              <a:rPr lang="cs-CZ" dirty="0" smtClean="0"/>
              <a:t> – </a:t>
            </a:r>
            <a:r>
              <a:rPr lang="cs-CZ" i="1" dirty="0" err="1" smtClean="0">
                <a:solidFill>
                  <a:srgbClr val="FF0000"/>
                </a:solidFill>
              </a:rPr>
              <a:t>telefoniert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32558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Sagen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es </a:t>
            </a:r>
            <a:r>
              <a:rPr lang="cs-CZ" b="1" dirty="0" err="1" smtClean="0"/>
              <a:t>im</a:t>
            </a:r>
            <a:r>
              <a:rPr lang="cs-CZ" b="1" dirty="0" smtClean="0"/>
              <a:t> Perfekt</a:t>
            </a:r>
            <a:r>
              <a:rPr lang="cs-CZ" b="1" dirty="0"/>
              <a:t>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4000" i="1" dirty="0" smtClean="0"/>
              <a:t>(převeďte do perfekta)</a:t>
            </a:r>
            <a:endParaRPr lang="cs-CZ" sz="40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040560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machst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err="1" smtClean="0"/>
              <a:t>Wo</a:t>
            </a:r>
            <a:r>
              <a:rPr lang="cs-CZ" sz="2800" dirty="0" smtClean="0"/>
              <a:t> </a:t>
            </a:r>
            <a:r>
              <a:rPr lang="cs-CZ" sz="2800" dirty="0" err="1" smtClean="0"/>
              <a:t>wohnt</a:t>
            </a:r>
            <a:r>
              <a:rPr lang="cs-CZ" sz="2800" dirty="0" smtClean="0"/>
              <a:t> </a:t>
            </a:r>
            <a:r>
              <a:rPr lang="cs-CZ" sz="2800" dirty="0" err="1" smtClean="0"/>
              <a:t>ihr</a:t>
            </a:r>
            <a:r>
              <a:rPr lang="cs-CZ" sz="2800" dirty="0" smtClean="0"/>
              <a:t>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err="1" smtClean="0"/>
              <a:t>Ich</a:t>
            </a:r>
            <a:r>
              <a:rPr lang="cs-CZ" sz="2800" dirty="0" smtClean="0"/>
              <a:t> kaufe </a:t>
            </a:r>
            <a:r>
              <a:rPr lang="cs-CZ" sz="2800" dirty="0" err="1" smtClean="0"/>
              <a:t>alles</a:t>
            </a:r>
            <a:r>
              <a:rPr lang="cs-CZ" sz="2800" dirty="0" smtClean="0"/>
              <a:t> </a:t>
            </a:r>
            <a:r>
              <a:rPr lang="cs-CZ" sz="2800" dirty="0" err="1" smtClean="0"/>
              <a:t>ein</a:t>
            </a:r>
            <a:r>
              <a:rPr lang="cs-CZ" sz="2800" dirty="0" smtClean="0"/>
              <a:t>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frühstückst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reisen</a:t>
            </a:r>
            <a:r>
              <a:rPr lang="cs-CZ" sz="2800" dirty="0" smtClean="0"/>
              <a:t> nach </a:t>
            </a:r>
            <a:r>
              <a:rPr lang="cs-CZ" sz="2800" dirty="0" err="1" smtClean="0"/>
              <a:t>Spanien</a:t>
            </a:r>
            <a:r>
              <a:rPr lang="cs-CZ" sz="2800" dirty="0" smtClean="0"/>
              <a:t>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Er </a:t>
            </a:r>
            <a:r>
              <a:rPr lang="cs-CZ" sz="2800" dirty="0" err="1" smtClean="0"/>
              <a:t>erklärt</a:t>
            </a:r>
            <a:r>
              <a:rPr lang="cs-CZ" sz="2800" dirty="0" smtClean="0"/>
              <a:t> </a:t>
            </a:r>
            <a:r>
              <a:rPr lang="cs-CZ" sz="2800" dirty="0" err="1" smtClean="0"/>
              <a:t>dir</a:t>
            </a:r>
            <a:r>
              <a:rPr lang="cs-CZ" sz="2800" dirty="0" smtClean="0"/>
              <a:t> </a:t>
            </a:r>
            <a:r>
              <a:rPr lang="cs-CZ" sz="2800" dirty="0" err="1" smtClean="0"/>
              <a:t>alles</a:t>
            </a:r>
            <a:r>
              <a:rPr lang="cs-CZ" sz="2800" dirty="0" smtClean="0"/>
              <a:t>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Man </a:t>
            </a:r>
            <a:r>
              <a:rPr lang="cs-CZ" sz="2800" dirty="0" err="1" smtClean="0"/>
              <a:t>schält</a:t>
            </a:r>
            <a:r>
              <a:rPr lang="cs-CZ" sz="2800" dirty="0" smtClean="0"/>
              <a:t> 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Kartoffeln</a:t>
            </a:r>
            <a:r>
              <a:rPr lang="cs-CZ" sz="2800" dirty="0" smtClean="0"/>
              <a:t>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Tina </a:t>
            </a:r>
            <a:r>
              <a:rPr lang="cs-CZ" sz="2800" dirty="0" err="1" smtClean="0"/>
              <a:t>zeigt</a:t>
            </a:r>
            <a:r>
              <a:rPr lang="cs-CZ" sz="2800" dirty="0" smtClean="0"/>
              <a:t> </a:t>
            </a:r>
            <a:r>
              <a:rPr lang="cs-CZ" sz="2800" dirty="0" err="1" smtClean="0"/>
              <a:t>ihm</a:t>
            </a:r>
            <a:r>
              <a:rPr lang="cs-CZ" sz="2800" dirty="0" smtClean="0"/>
              <a:t> </a:t>
            </a:r>
            <a:r>
              <a:rPr lang="cs-CZ" sz="2800" dirty="0" err="1" smtClean="0"/>
              <a:t>ihre</a:t>
            </a:r>
            <a:r>
              <a:rPr lang="cs-CZ" sz="2800" dirty="0" smtClean="0"/>
              <a:t> </a:t>
            </a:r>
            <a:r>
              <a:rPr lang="cs-CZ" sz="2800" dirty="0" err="1" smtClean="0"/>
              <a:t>Fotos</a:t>
            </a:r>
            <a:r>
              <a:rPr lang="cs-CZ" sz="2800" dirty="0" smtClean="0"/>
              <a:t>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probiere</a:t>
            </a:r>
            <a:r>
              <a:rPr lang="cs-CZ" sz="2800" dirty="0" smtClean="0"/>
              <a:t> </a:t>
            </a:r>
            <a:r>
              <a:rPr lang="cs-CZ" sz="2800" dirty="0" err="1" smtClean="0"/>
              <a:t>eine</a:t>
            </a:r>
            <a:r>
              <a:rPr lang="cs-CZ" sz="2800" dirty="0" smtClean="0"/>
              <a:t> </a:t>
            </a:r>
            <a:r>
              <a:rPr lang="cs-CZ" sz="2800" dirty="0" err="1" smtClean="0"/>
              <a:t>Spezialität</a:t>
            </a:r>
            <a:r>
              <a:rPr lang="cs-CZ" sz="2800" dirty="0" smtClean="0"/>
              <a:t>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err="1" smtClean="0"/>
              <a:t>Wann</a:t>
            </a:r>
            <a:r>
              <a:rPr lang="cs-CZ" sz="2800" dirty="0" smtClean="0"/>
              <a:t> </a:t>
            </a:r>
            <a:r>
              <a:rPr lang="cs-CZ" sz="2800" dirty="0" err="1" smtClean="0"/>
              <a:t>heiraten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Heidi </a:t>
            </a:r>
            <a:r>
              <a:rPr lang="cs-CZ" sz="2800" dirty="0" err="1" smtClean="0"/>
              <a:t>stellt</a:t>
            </a:r>
            <a:r>
              <a:rPr lang="cs-CZ" sz="2800" dirty="0" smtClean="0"/>
              <a:t> </a:t>
            </a:r>
            <a:r>
              <a:rPr lang="cs-CZ" sz="2800" dirty="0" err="1" smtClean="0"/>
              <a:t>mir</a:t>
            </a:r>
            <a:r>
              <a:rPr lang="cs-CZ" sz="2800" dirty="0" smtClean="0"/>
              <a:t> </a:t>
            </a:r>
            <a:r>
              <a:rPr lang="cs-CZ" sz="2800" dirty="0" err="1" smtClean="0"/>
              <a:t>ihre</a:t>
            </a:r>
            <a:r>
              <a:rPr lang="cs-CZ" sz="2800" dirty="0" smtClean="0"/>
              <a:t> </a:t>
            </a:r>
            <a:r>
              <a:rPr lang="cs-CZ" sz="2800" dirty="0" err="1" smtClean="0"/>
              <a:t>Mutter</a:t>
            </a:r>
            <a:r>
              <a:rPr lang="cs-CZ" sz="2800" dirty="0" smtClean="0"/>
              <a:t> vor. </a:t>
            </a:r>
          </a:p>
        </p:txBody>
      </p:sp>
    </p:spTree>
    <p:extLst>
      <p:ext uri="{BB962C8B-B14F-4D97-AF65-F5344CB8AC3E}">
        <p14:creationId xmlns:p14="http://schemas.microsoft.com/office/powerpoint/2010/main" val="1256748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568952" cy="5040560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machst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? – </a:t>
            </a:r>
            <a:r>
              <a:rPr lang="cs-CZ" sz="2400" i="1" dirty="0" err="1" smtClean="0">
                <a:solidFill>
                  <a:srgbClr val="FF0000"/>
                </a:solidFill>
              </a:rPr>
              <a:t>Was</a:t>
            </a:r>
            <a:r>
              <a:rPr lang="cs-CZ" sz="2400" i="1" dirty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hast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du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gemacht</a:t>
            </a:r>
            <a:r>
              <a:rPr lang="cs-CZ" sz="2400" i="1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err="1" smtClean="0"/>
              <a:t>Wo</a:t>
            </a:r>
            <a:r>
              <a:rPr lang="cs-CZ" sz="2400" dirty="0" smtClean="0"/>
              <a:t> </a:t>
            </a:r>
            <a:r>
              <a:rPr lang="cs-CZ" sz="2400" dirty="0" err="1" smtClean="0"/>
              <a:t>wohnt</a:t>
            </a:r>
            <a:r>
              <a:rPr lang="cs-CZ" sz="2400" dirty="0" smtClean="0"/>
              <a:t> </a:t>
            </a:r>
            <a:r>
              <a:rPr lang="cs-CZ" sz="2400" dirty="0" err="1" smtClean="0"/>
              <a:t>ihr</a:t>
            </a:r>
            <a:r>
              <a:rPr lang="cs-CZ" sz="2400" dirty="0" smtClean="0"/>
              <a:t>? – </a:t>
            </a:r>
            <a:r>
              <a:rPr lang="cs-CZ" sz="2400" i="1" dirty="0" err="1" smtClean="0">
                <a:solidFill>
                  <a:srgbClr val="FF0000"/>
                </a:solidFill>
              </a:rPr>
              <a:t>Wo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habt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ihr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gewohnt</a:t>
            </a:r>
            <a:r>
              <a:rPr lang="cs-CZ" sz="2400" i="1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err="1" smtClean="0"/>
              <a:t>Ich</a:t>
            </a:r>
            <a:r>
              <a:rPr lang="cs-CZ" sz="2400" dirty="0" smtClean="0"/>
              <a:t> kaufe </a:t>
            </a:r>
            <a:r>
              <a:rPr lang="cs-CZ" sz="2400" dirty="0" err="1" smtClean="0"/>
              <a:t>alles</a:t>
            </a:r>
            <a:r>
              <a:rPr lang="cs-CZ" sz="2400" dirty="0" smtClean="0"/>
              <a:t> </a:t>
            </a:r>
            <a:r>
              <a:rPr lang="cs-CZ" sz="2400" dirty="0" err="1" smtClean="0"/>
              <a:t>ein</a:t>
            </a:r>
            <a:r>
              <a:rPr lang="cs-CZ" sz="2400" dirty="0" smtClean="0"/>
              <a:t>. – </a:t>
            </a:r>
            <a:r>
              <a:rPr lang="cs-CZ" sz="2400" i="1" dirty="0" err="1" smtClean="0">
                <a:solidFill>
                  <a:srgbClr val="FF0000"/>
                </a:solidFill>
              </a:rPr>
              <a:t>Ich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habe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alles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eingekauft</a:t>
            </a:r>
            <a:r>
              <a:rPr lang="cs-CZ" sz="2400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frühstückst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? – </a:t>
            </a:r>
            <a:r>
              <a:rPr lang="cs-CZ" sz="2400" i="1" dirty="0" err="1" smtClean="0">
                <a:solidFill>
                  <a:srgbClr val="FF0000"/>
                </a:solidFill>
              </a:rPr>
              <a:t>Was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hast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du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gefrühstückt</a:t>
            </a:r>
            <a:r>
              <a:rPr lang="cs-CZ" sz="2400" i="1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err="1" smtClean="0"/>
              <a:t>Wir</a:t>
            </a:r>
            <a:r>
              <a:rPr lang="cs-CZ" sz="2400" dirty="0" smtClean="0"/>
              <a:t> </a:t>
            </a:r>
            <a:r>
              <a:rPr lang="cs-CZ" sz="2400" dirty="0" err="1" smtClean="0"/>
              <a:t>reisen</a:t>
            </a:r>
            <a:r>
              <a:rPr lang="cs-CZ" sz="2400" dirty="0" smtClean="0"/>
              <a:t> nach </a:t>
            </a:r>
            <a:r>
              <a:rPr lang="cs-CZ" sz="2400" dirty="0" err="1" smtClean="0"/>
              <a:t>Spanien</a:t>
            </a:r>
            <a:r>
              <a:rPr lang="cs-CZ" sz="2400" dirty="0"/>
              <a:t>. – </a:t>
            </a:r>
            <a:r>
              <a:rPr lang="cs-CZ" sz="2400" dirty="0" smtClean="0"/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Wir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sind</a:t>
            </a:r>
            <a:r>
              <a:rPr lang="cs-CZ" sz="2400" i="1" dirty="0" smtClean="0">
                <a:solidFill>
                  <a:srgbClr val="FF0000"/>
                </a:solidFill>
              </a:rPr>
              <a:t> nach </a:t>
            </a:r>
            <a:r>
              <a:rPr lang="cs-CZ" sz="2400" i="1" dirty="0" err="1" smtClean="0">
                <a:solidFill>
                  <a:srgbClr val="FF0000"/>
                </a:solidFill>
              </a:rPr>
              <a:t>Spanien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gereist</a:t>
            </a:r>
            <a:r>
              <a:rPr lang="cs-CZ" sz="2400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Er </a:t>
            </a:r>
            <a:r>
              <a:rPr lang="cs-CZ" sz="2400" dirty="0" err="1" smtClean="0"/>
              <a:t>erklärt</a:t>
            </a:r>
            <a:r>
              <a:rPr lang="cs-CZ" sz="2400" dirty="0" smtClean="0"/>
              <a:t> </a:t>
            </a:r>
            <a:r>
              <a:rPr lang="cs-CZ" sz="2400" dirty="0" err="1" smtClean="0"/>
              <a:t>dir</a:t>
            </a:r>
            <a:r>
              <a:rPr lang="cs-CZ" sz="2400" dirty="0" smtClean="0"/>
              <a:t> </a:t>
            </a:r>
            <a:r>
              <a:rPr lang="cs-CZ" sz="2400" dirty="0" err="1" smtClean="0"/>
              <a:t>alles</a:t>
            </a:r>
            <a:r>
              <a:rPr lang="cs-CZ" sz="2400" dirty="0" smtClean="0"/>
              <a:t>. </a:t>
            </a:r>
            <a:r>
              <a:rPr lang="cs-CZ" sz="2400" i="1" dirty="0" smtClean="0">
                <a:solidFill>
                  <a:srgbClr val="FF0000"/>
                </a:solidFill>
              </a:rPr>
              <a:t>– Er </a:t>
            </a:r>
            <a:r>
              <a:rPr lang="cs-CZ" sz="2400" i="1" dirty="0" err="1" smtClean="0">
                <a:solidFill>
                  <a:srgbClr val="FF0000"/>
                </a:solidFill>
              </a:rPr>
              <a:t>hat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dir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alles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erklärt</a:t>
            </a:r>
            <a:r>
              <a:rPr lang="cs-CZ" sz="2400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Man </a:t>
            </a:r>
            <a:r>
              <a:rPr lang="cs-CZ" sz="2400" dirty="0" err="1" smtClean="0"/>
              <a:t>schält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Kartoffeln</a:t>
            </a:r>
            <a:r>
              <a:rPr lang="cs-CZ" sz="2400" dirty="0" smtClean="0"/>
              <a:t>. – </a:t>
            </a:r>
            <a:r>
              <a:rPr lang="cs-CZ" sz="2400" i="1" dirty="0" smtClean="0">
                <a:solidFill>
                  <a:srgbClr val="FF0000"/>
                </a:solidFill>
              </a:rPr>
              <a:t>Man </a:t>
            </a:r>
            <a:r>
              <a:rPr lang="cs-CZ" sz="2400" i="1" dirty="0" err="1" smtClean="0">
                <a:solidFill>
                  <a:srgbClr val="FF0000"/>
                </a:solidFill>
              </a:rPr>
              <a:t>hat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die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Kartoffeln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geschält</a:t>
            </a:r>
            <a:r>
              <a:rPr lang="cs-CZ" sz="2400" i="1" dirty="0" smtClean="0">
                <a:solidFill>
                  <a:srgbClr val="FF0000"/>
                </a:solidFill>
              </a:rPr>
              <a:t>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Tina </a:t>
            </a:r>
            <a:r>
              <a:rPr lang="cs-CZ" sz="2400" dirty="0" err="1" smtClean="0"/>
              <a:t>zeigt</a:t>
            </a:r>
            <a:r>
              <a:rPr lang="cs-CZ" sz="2400" dirty="0" smtClean="0"/>
              <a:t> </a:t>
            </a:r>
            <a:r>
              <a:rPr lang="cs-CZ" sz="2400" dirty="0" err="1" smtClean="0"/>
              <a:t>ihm</a:t>
            </a:r>
            <a:r>
              <a:rPr lang="cs-CZ" sz="2400" dirty="0" smtClean="0"/>
              <a:t> </a:t>
            </a:r>
            <a:r>
              <a:rPr lang="cs-CZ" sz="2400" dirty="0" err="1" smtClean="0"/>
              <a:t>ihre</a:t>
            </a:r>
            <a:r>
              <a:rPr lang="cs-CZ" sz="2400" dirty="0" smtClean="0"/>
              <a:t> </a:t>
            </a:r>
            <a:r>
              <a:rPr lang="cs-CZ" sz="2400" dirty="0" err="1" smtClean="0"/>
              <a:t>Fotos</a:t>
            </a:r>
            <a:r>
              <a:rPr lang="cs-CZ" sz="2400" dirty="0" smtClean="0"/>
              <a:t>. – </a:t>
            </a:r>
            <a:r>
              <a:rPr lang="cs-CZ" sz="2400" i="1" dirty="0" smtClean="0">
                <a:solidFill>
                  <a:srgbClr val="FF0000"/>
                </a:solidFill>
              </a:rPr>
              <a:t>Tina </a:t>
            </a:r>
            <a:r>
              <a:rPr lang="cs-CZ" sz="2400" i="1" dirty="0" err="1" smtClean="0">
                <a:solidFill>
                  <a:srgbClr val="FF0000"/>
                </a:solidFill>
              </a:rPr>
              <a:t>hat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ihm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ihre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Fotos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gezeigt</a:t>
            </a:r>
            <a:r>
              <a:rPr lang="cs-CZ" sz="2400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probiere</a:t>
            </a:r>
            <a:r>
              <a:rPr lang="cs-CZ" sz="2400" dirty="0" smtClean="0"/>
              <a:t> </a:t>
            </a:r>
            <a:r>
              <a:rPr lang="cs-CZ" sz="2400" dirty="0" err="1" smtClean="0"/>
              <a:t>eine</a:t>
            </a:r>
            <a:r>
              <a:rPr lang="cs-CZ" sz="2400" dirty="0" smtClean="0"/>
              <a:t> </a:t>
            </a:r>
            <a:r>
              <a:rPr lang="cs-CZ" sz="2400" dirty="0" err="1" smtClean="0"/>
              <a:t>Spezialität</a:t>
            </a:r>
            <a:r>
              <a:rPr lang="cs-CZ" sz="2400" dirty="0"/>
              <a:t>. – </a:t>
            </a:r>
            <a:r>
              <a:rPr lang="cs-CZ" sz="2400" i="1" dirty="0" err="1">
                <a:solidFill>
                  <a:srgbClr val="FF0000"/>
                </a:solidFill>
              </a:rPr>
              <a:t>Ich</a:t>
            </a:r>
            <a:r>
              <a:rPr lang="cs-CZ" sz="2400" i="1" dirty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habe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eine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Spezialität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probiert</a:t>
            </a:r>
            <a:r>
              <a:rPr lang="cs-CZ" sz="2400" i="1" dirty="0" smtClean="0">
                <a:solidFill>
                  <a:srgbClr val="FF0000"/>
                </a:solidFill>
              </a:rPr>
              <a:t>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err="1" smtClean="0"/>
              <a:t>Wann</a:t>
            </a:r>
            <a:r>
              <a:rPr lang="cs-CZ" sz="2400" dirty="0" smtClean="0"/>
              <a:t> </a:t>
            </a:r>
            <a:r>
              <a:rPr lang="cs-CZ" sz="2400" dirty="0" err="1" smtClean="0"/>
              <a:t>heiraten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? – </a:t>
            </a:r>
            <a:r>
              <a:rPr lang="cs-CZ" sz="2400" i="1" dirty="0" err="1" smtClean="0">
                <a:solidFill>
                  <a:srgbClr val="FF0000"/>
                </a:solidFill>
              </a:rPr>
              <a:t>Wann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sind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Sie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geheiratet</a:t>
            </a:r>
            <a:r>
              <a:rPr lang="cs-CZ" sz="2400" i="1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Heidi </a:t>
            </a:r>
            <a:r>
              <a:rPr lang="cs-CZ" sz="2400" dirty="0" err="1" smtClean="0"/>
              <a:t>stellt</a:t>
            </a:r>
            <a:r>
              <a:rPr lang="cs-CZ" sz="2400" dirty="0" smtClean="0"/>
              <a:t> </a:t>
            </a:r>
            <a:r>
              <a:rPr lang="cs-CZ" sz="2400" dirty="0" err="1" smtClean="0"/>
              <a:t>mir</a:t>
            </a:r>
            <a:r>
              <a:rPr lang="cs-CZ" sz="2400" dirty="0" smtClean="0"/>
              <a:t> </a:t>
            </a:r>
            <a:r>
              <a:rPr lang="cs-CZ" sz="2400" dirty="0" err="1" smtClean="0"/>
              <a:t>ihre</a:t>
            </a:r>
            <a:r>
              <a:rPr lang="cs-CZ" sz="2400" dirty="0" smtClean="0"/>
              <a:t> </a:t>
            </a:r>
            <a:r>
              <a:rPr lang="cs-CZ" sz="2400" dirty="0" err="1" smtClean="0"/>
              <a:t>Mutter</a:t>
            </a:r>
            <a:r>
              <a:rPr lang="cs-CZ" sz="2400" dirty="0" smtClean="0"/>
              <a:t> vor. – </a:t>
            </a:r>
            <a:r>
              <a:rPr lang="cs-CZ" sz="2400" i="1" dirty="0" smtClean="0">
                <a:solidFill>
                  <a:srgbClr val="FF0000"/>
                </a:solidFill>
              </a:rPr>
              <a:t>Heidi </a:t>
            </a:r>
            <a:r>
              <a:rPr lang="cs-CZ" sz="2400" i="1" dirty="0" err="1" smtClean="0">
                <a:solidFill>
                  <a:srgbClr val="FF0000"/>
                </a:solidFill>
              </a:rPr>
              <a:t>hat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mir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ihre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Mutter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vorgestellt</a:t>
            </a:r>
            <a:r>
              <a:rPr lang="cs-CZ" sz="2400" i="1" dirty="0" smtClean="0">
                <a:solidFill>
                  <a:srgbClr val="FF0000"/>
                </a:solidFill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8667607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Übersetzen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/>
              <a:t> </a:t>
            </a:r>
            <a:r>
              <a:rPr lang="cs-CZ" sz="3600" i="1" dirty="0" smtClean="0"/>
              <a:t>(přeložte)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Odpověděla správně. – </a:t>
            </a:r>
            <a:r>
              <a:rPr lang="cs-CZ" sz="3000" i="1" dirty="0" err="1" smtClean="0">
                <a:solidFill>
                  <a:srgbClr val="FF0000"/>
                </a:solidFill>
              </a:rPr>
              <a:t>Sie</a:t>
            </a:r>
            <a:r>
              <a:rPr lang="cs-CZ" sz="3000" i="1" dirty="0" smtClean="0">
                <a:solidFill>
                  <a:srgbClr val="FF0000"/>
                </a:solidFill>
              </a:rPr>
              <a:t> </a:t>
            </a:r>
            <a:r>
              <a:rPr lang="cs-CZ" sz="3000" i="1" dirty="0" err="1" smtClean="0">
                <a:solidFill>
                  <a:srgbClr val="FF0000"/>
                </a:solidFill>
              </a:rPr>
              <a:t>hat</a:t>
            </a:r>
            <a:r>
              <a:rPr lang="cs-CZ" sz="3000" i="1" dirty="0" smtClean="0">
                <a:solidFill>
                  <a:srgbClr val="FF0000"/>
                </a:solidFill>
              </a:rPr>
              <a:t> </a:t>
            </a:r>
            <a:r>
              <a:rPr lang="cs-CZ" sz="3000" i="1" dirty="0" err="1" smtClean="0">
                <a:solidFill>
                  <a:srgbClr val="FF0000"/>
                </a:solidFill>
              </a:rPr>
              <a:t>richtig</a:t>
            </a:r>
            <a:r>
              <a:rPr lang="cs-CZ" sz="3000" i="1" dirty="0" smtClean="0">
                <a:solidFill>
                  <a:srgbClr val="FF0000"/>
                </a:solidFill>
              </a:rPr>
              <a:t> </a:t>
            </a:r>
            <a:r>
              <a:rPr lang="cs-CZ" sz="3000" i="1" dirty="0" err="1" smtClean="0">
                <a:solidFill>
                  <a:srgbClr val="FF0000"/>
                </a:solidFill>
              </a:rPr>
              <a:t>geantwortet</a:t>
            </a:r>
            <a:r>
              <a:rPr lang="cs-CZ" sz="3000" i="1" dirty="0" smtClean="0">
                <a:solidFill>
                  <a:srgbClr val="FF0000"/>
                </a:solidFill>
              </a:rPr>
              <a:t>. </a:t>
            </a:r>
          </a:p>
          <a:p>
            <a:pPr marL="0" indent="0">
              <a:buNone/>
            </a:pPr>
            <a:r>
              <a:rPr lang="cs-CZ" dirty="0" smtClean="0"/>
              <a:t>On to opravil. – </a:t>
            </a:r>
            <a:r>
              <a:rPr lang="cs-CZ" sz="3000" i="1" dirty="0" smtClean="0">
                <a:solidFill>
                  <a:srgbClr val="FF0000"/>
                </a:solidFill>
              </a:rPr>
              <a:t>Er </a:t>
            </a:r>
            <a:r>
              <a:rPr lang="cs-CZ" sz="3000" i="1" dirty="0" err="1" smtClean="0">
                <a:solidFill>
                  <a:srgbClr val="FF0000"/>
                </a:solidFill>
              </a:rPr>
              <a:t>hat</a:t>
            </a:r>
            <a:r>
              <a:rPr lang="cs-CZ" sz="3000" i="1" dirty="0" smtClean="0">
                <a:solidFill>
                  <a:srgbClr val="FF0000"/>
                </a:solidFill>
              </a:rPr>
              <a:t> es </a:t>
            </a:r>
            <a:r>
              <a:rPr lang="cs-CZ" sz="3000" i="1" dirty="0" err="1" smtClean="0">
                <a:solidFill>
                  <a:srgbClr val="FF0000"/>
                </a:solidFill>
              </a:rPr>
              <a:t>repariert</a:t>
            </a:r>
            <a:r>
              <a:rPr lang="cs-CZ" sz="3000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Včera jsme se koupali. </a:t>
            </a:r>
            <a:r>
              <a:rPr lang="cs-CZ" dirty="0"/>
              <a:t>– </a:t>
            </a:r>
            <a:r>
              <a:rPr lang="cs-CZ" dirty="0" smtClean="0"/>
              <a:t> </a:t>
            </a:r>
            <a:r>
              <a:rPr lang="cs-CZ" sz="3000" i="1" dirty="0" err="1" smtClean="0">
                <a:solidFill>
                  <a:srgbClr val="FF0000"/>
                </a:solidFill>
              </a:rPr>
              <a:t>Wir</a:t>
            </a:r>
            <a:r>
              <a:rPr lang="cs-CZ" sz="3000" i="1" dirty="0" smtClean="0">
                <a:solidFill>
                  <a:srgbClr val="FF0000"/>
                </a:solidFill>
              </a:rPr>
              <a:t> </a:t>
            </a:r>
            <a:r>
              <a:rPr lang="cs-CZ" sz="3000" i="1" dirty="0" err="1" smtClean="0">
                <a:solidFill>
                  <a:srgbClr val="FF0000"/>
                </a:solidFill>
              </a:rPr>
              <a:t>haben</a:t>
            </a:r>
            <a:r>
              <a:rPr lang="cs-CZ" sz="3000" i="1" dirty="0" smtClean="0">
                <a:solidFill>
                  <a:srgbClr val="FF0000"/>
                </a:solidFill>
              </a:rPr>
              <a:t> </a:t>
            </a:r>
            <a:r>
              <a:rPr lang="cs-CZ" sz="3000" i="1" dirty="0" err="1" smtClean="0">
                <a:solidFill>
                  <a:srgbClr val="FF0000"/>
                </a:solidFill>
              </a:rPr>
              <a:t>gestern</a:t>
            </a:r>
            <a:r>
              <a:rPr lang="cs-CZ" sz="3000" i="1" dirty="0" smtClean="0">
                <a:solidFill>
                  <a:srgbClr val="FF0000"/>
                </a:solidFill>
              </a:rPr>
              <a:t> </a:t>
            </a:r>
            <a:r>
              <a:rPr lang="cs-CZ" sz="3000" i="1" dirty="0" err="1" smtClean="0">
                <a:solidFill>
                  <a:srgbClr val="FF0000"/>
                </a:solidFill>
              </a:rPr>
              <a:t>gebadet</a:t>
            </a:r>
            <a:r>
              <a:rPr lang="cs-CZ" sz="3000" i="1" dirty="0" smtClean="0">
                <a:solidFill>
                  <a:srgbClr val="FF0000"/>
                </a:solidFill>
              </a:rPr>
              <a:t>. </a:t>
            </a:r>
          </a:p>
          <a:p>
            <a:pPr marL="0" indent="0">
              <a:buNone/>
            </a:pPr>
            <a:r>
              <a:rPr lang="cs-CZ" dirty="0" smtClean="0"/>
              <a:t>Uklidili si pokoj. – </a:t>
            </a:r>
            <a:r>
              <a:rPr lang="cs-CZ" sz="3000" i="1" dirty="0" err="1" smtClean="0">
                <a:solidFill>
                  <a:srgbClr val="FF0000"/>
                </a:solidFill>
              </a:rPr>
              <a:t>Sie</a:t>
            </a:r>
            <a:r>
              <a:rPr lang="cs-CZ" sz="3000" i="1" dirty="0" smtClean="0">
                <a:solidFill>
                  <a:srgbClr val="FF0000"/>
                </a:solidFill>
              </a:rPr>
              <a:t> </a:t>
            </a:r>
            <a:r>
              <a:rPr lang="cs-CZ" sz="3000" i="1" dirty="0" err="1" smtClean="0">
                <a:solidFill>
                  <a:srgbClr val="FF0000"/>
                </a:solidFill>
              </a:rPr>
              <a:t>haben</a:t>
            </a:r>
            <a:r>
              <a:rPr lang="cs-CZ" sz="3000" i="1" dirty="0" smtClean="0">
                <a:solidFill>
                  <a:srgbClr val="FF0000"/>
                </a:solidFill>
              </a:rPr>
              <a:t> </a:t>
            </a:r>
            <a:r>
              <a:rPr lang="cs-CZ" sz="3000" i="1" dirty="0" err="1" smtClean="0">
                <a:solidFill>
                  <a:srgbClr val="FF0000"/>
                </a:solidFill>
              </a:rPr>
              <a:t>ihr</a:t>
            </a:r>
            <a:r>
              <a:rPr lang="cs-CZ" sz="3000" i="1" dirty="0" smtClean="0">
                <a:solidFill>
                  <a:srgbClr val="FF0000"/>
                </a:solidFill>
              </a:rPr>
              <a:t> </a:t>
            </a:r>
            <a:r>
              <a:rPr lang="cs-CZ" sz="3000" i="1" dirty="0" err="1" smtClean="0">
                <a:solidFill>
                  <a:srgbClr val="FF0000"/>
                </a:solidFill>
              </a:rPr>
              <a:t>Zimmer</a:t>
            </a:r>
            <a:r>
              <a:rPr lang="cs-CZ" sz="3000" i="1" dirty="0" smtClean="0">
                <a:solidFill>
                  <a:srgbClr val="FF0000"/>
                </a:solidFill>
              </a:rPr>
              <a:t> </a:t>
            </a:r>
            <a:r>
              <a:rPr lang="cs-CZ" sz="3000" i="1" dirty="0" err="1" smtClean="0">
                <a:solidFill>
                  <a:srgbClr val="FF0000"/>
                </a:solidFill>
              </a:rPr>
              <a:t>aufgeräumt</a:t>
            </a:r>
            <a:r>
              <a:rPr lang="cs-CZ" sz="3000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Zkontroloval jsi si úkol? – </a:t>
            </a:r>
            <a:r>
              <a:rPr lang="cs-CZ" sz="3000" i="1" dirty="0" smtClean="0">
                <a:solidFill>
                  <a:srgbClr val="FF0000"/>
                </a:solidFill>
              </a:rPr>
              <a:t>Has </a:t>
            </a:r>
            <a:r>
              <a:rPr lang="cs-CZ" sz="3000" i="1" dirty="0" err="1" smtClean="0">
                <a:solidFill>
                  <a:srgbClr val="FF0000"/>
                </a:solidFill>
              </a:rPr>
              <a:t>du</a:t>
            </a:r>
            <a:r>
              <a:rPr lang="cs-CZ" sz="3000" i="1" dirty="0" smtClean="0">
                <a:solidFill>
                  <a:srgbClr val="FF0000"/>
                </a:solidFill>
              </a:rPr>
              <a:t> </a:t>
            </a:r>
            <a:r>
              <a:rPr lang="cs-CZ" sz="3000" i="1" dirty="0" err="1" smtClean="0">
                <a:solidFill>
                  <a:srgbClr val="FF0000"/>
                </a:solidFill>
              </a:rPr>
              <a:t>die</a:t>
            </a:r>
            <a:r>
              <a:rPr lang="cs-CZ" sz="3000" i="1" dirty="0" smtClean="0">
                <a:solidFill>
                  <a:srgbClr val="FF0000"/>
                </a:solidFill>
              </a:rPr>
              <a:t> </a:t>
            </a:r>
            <a:r>
              <a:rPr lang="cs-CZ" sz="3000" i="1" dirty="0" err="1" smtClean="0">
                <a:solidFill>
                  <a:srgbClr val="FF0000"/>
                </a:solidFill>
              </a:rPr>
              <a:t>Aufgabe</a:t>
            </a:r>
            <a:r>
              <a:rPr lang="cs-CZ" sz="3000" i="1" dirty="0" smtClean="0">
                <a:solidFill>
                  <a:srgbClr val="FF0000"/>
                </a:solidFill>
              </a:rPr>
              <a:t> </a:t>
            </a:r>
            <a:r>
              <a:rPr lang="cs-CZ" sz="3000" i="1" dirty="0" err="1" smtClean="0">
                <a:solidFill>
                  <a:srgbClr val="FF0000"/>
                </a:solidFill>
              </a:rPr>
              <a:t>kontrolliert</a:t>
            </a:r>
            <a:r>
              <a:rPr lang="cs-CZ" sz="3000" i="1" dirty="0">
                <a:solidFill>
                  <a:srgbClr val="FF0000"/>
                </a:solidFill>
              </a:rPr>
              <a:t>?</a:t>
            </a:r>
            <a:endParaRPr lang="cs-CZ" sz="3000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Navštívili tě? – </a:t>
            </a:r>
            <a:r>
              <a:rPr lang="cs-CZ" sz="3000" i="1" dirty="0" err="1" smtClean="0">
                <a:solidFill>
                  <a:srgbClr val="FF0000"/>
                </a:solidFill>
              </a:rPr>
              <a:t>Haben</a:t>
            </a:r>
            <a:r>
              <a:rPr lang="cs-CZ" sz="3000" i="1" dirty="0" smtClean="0">
                <a:solidFill>
                  <a:srgbClr val="FF0000"/>
                </a:solidFill>
              </a:rPr>
              <a:t> </a:t>
            </a:r>
            <a:r>
              <a:rPr lang="cs-CZ" sz="3000" i="1" dirty="0" err="1" smtClean="0">
                <a:solidFill>
                  <a:srgbClr val="FF0000"/>
                </a:solidFill>
              </a:rPr>
              <a:t>sie</a:t>
            </a:r>
            <a:r>
              <a:rPr lang="cs-CZ" sz="3000" i="1" dirty="0" smtClean="0">
                <a:solidFill>
                  <a:srgbClr val="FF0000"/>
                </a:solidFill>
              </a:rPr>
              <a:t> </a:t>
            </a:r>
            <a:r>
              <a:rPr lang="cs-CZ" sz="3000" i="1" dirty="0" err="1" smtClean="0">
                <a:solidFill>
                  <a:srgbClr val="FF0000"/>
                </a:solidFill>
              </a:rPr>
              <a:t>dich</a:t>
            </a:r>
            <a:r>
              <a:rPr lang="cs-CZ" sz="3000" i="1" dirty="0" smtClean="0">
                <a:solidFill>
                  <a:srgbClr val="FF0000"/>
                </a:solidFill>
              </a:rPr>
              <a:t> </a:t>
            </a:r>
            <a:r>
              <a:rPr lang="cs-CZ" sz="3000" i="1" dirty="0" err="1" smtClean="0">
                <a:solidFill>
                  <a:srgbClr val="FF0000"/>
                </a:solidFill>
              </a:rPr>
              <a:t>besucht</a:t>
            </a:r>
            <a:r>
              <a:rPr lang="cs-CZ" sz="3000" i="1" dirty="0">
                <a:solidFill>
                  <a:srgbClr val="FF0000"/>
                </a:solidFill>
              </a:rPr>
              <a:t>?</a:t>
            </a:r>
            <a:endParaRPr lang="cs-CZ" sz="3000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Dobře jsem si odpočinul. – </a:t>
            </a:r>
            <a:r>
              <a:rPr lang="cs-CZ" sz="3000" i="1" dirty="0" err="1" smtClean="0">
                <a:solidFill>
                  <a:srgbClr val="FF0000"/>
                </a:solidFill>
              </a:rPr>
              <a:t>Ich</a:t>
            </a:r>
            <a:r>
              <a:rPr lang="cs-CZ" sz="3000" i="1" dirty="0" smtClean="0">
                <a:solidFill>
                  <a:srgbClr val="FF0000"/>
                </a:solidFill>
              </a:rPr>
              <a:t> </a:t>
            </a:r>
            <a:r>
              <a:rPr lang="cs-CZ" sz="3000" i="1" dirty="0" err="1" smtClean="0">
                <a:solidFill>
                  <a:srgbClr val="FF0000"/>
                </a:solidFill>
              </a:rPr>
              <a:t>habe</a:t>
            </a:r>
            <a:r>
              <a:rPr lang="cs-CZ" sz="3000" i="1" dirty="0" smtClean="0">
                <a:solidFill>
                  <a:srgbClr val="FF0000"/>
                </a:solidFill>
              </a:rPr>
              <a:t> </a:t>
            </a:r>
            <a:r>
              <a:rPr lang="cs-CZ" sz="3000" i="1" dirty="0" err="1" smtClean="0">
                <a:solidFill>
                  <a:srgbClr val="FF0000"/>
                </a:solidFill>
              </a:rPr>
              <a:t>mich</a:t>
            </a:r>
            <a:r>
              <a:rPr lang="cs-CZ" sz="3000" i="1" dirty="0" smtClean="0">
                <a:solidFill>
                  <a:srgbClr val="FF0000"/>
                </a:solidFill>
              </a:rPr>
              <a:t> gut </a:t>
            </a:r>
            <a:r>
              <a:rPr lang="cs-CZ" sz="3000" i="1" dirty="0" err="1" smtClean="0">
                <a:solidFill>
                  <a:srgbClr val="FF0000"/>
                </a:solidFill>
              </a:rPr>
              <a:t>ausgeruht</a:t>
            </a:r>
            <a:r>
              <a:rPr lang="cs-CZ" sz="3000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32232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MEJZLÍKOVÁ, Šárka. </a:t>
            </a:r>
            <a:r>
              <a:rPr lang="cs-CZ" i="1" dirty="0"/>
              <a:t>Němčina pro samouky a jazykové školy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2009, ISBN 978-80-7358-155-8.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912036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686</Words>
  <Application>Microsoft Office PowerPoint</Application>
  <PresentationFormat>Předvádění na obrazovce (4:3)</PresentationFormat>
  <Paragraphs>111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DAS PERFEKT DER REGELMÄSSIGEN VERBEN</vt:lpstr>
      <vt:lpstr>Perfektum</vt:lpstr>
      <vt:lpstr>a) pomocné sloveso (sein/haben)</vt:lpstr>
      <vt:lpstr>b) příčestí minulé (Perfektpartizip )</vt:lpstr>
      <vt:lpstr>Ergänzen Sie haben/sein  (doplňte sein/haben)</vt:lpstr>
      <vt:lpstr>Lösung (řešení)</vt:lpstr>
      <vt:lpstr>Bilden Sie das Perfektpartizip  (tvořte příčestí minulé)</vt:lpstr>
      <vt:lpstr>Lösung (řešení)</vt:lpstr>
      <vt:lpstr>Sagen Sie es im Perfekt  (převeďte do perfekta)</vt:lpstr>
      <vt:lpstr>Lösung (řešení)</vt:lpstr>
      <vt:lpstr>Übersetzen Sie (přeložte)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16</cp:revision>
  <dcterms:created xsi:type="dcterms:W3CDTF">2013-11-25T19:44:03Z</dcterms:created>
  <dcterms:modified xsi:type="dcterms:W3CDTF">2013-12-04T08:12:17Z</dcterms:modified>
</cp:coreProperties>
</file>