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9" r:id="rId6"/>
    <p:sldId id="267" r:id="rId7"/>
    <p:sldId id="258" r:id="rId8"/>
    <p:sldId id="260" r:id="rId9"/>
    <p:sldId id="261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6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40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06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812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061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719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0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31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83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378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02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66F9F-4447-42C1-8598-31822BD97D06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DCAEE-2B79-4AF1-BC78-CF9D76441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832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221088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07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NJ_159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 </a:t>
            </a:r>
            <a:r>
              <a:rPr lang="cs-CZ" sz="1800" dirty="0" smtClean="0"/>
              <a:t>červenec 2013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Préteritum pravidelných sloves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16070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DAS PRÄTERITUM DER REGELMÄSSIGEN VERBEN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préteritum pravidelných sloves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498797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Préteritum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minulý čas</a:t>
            </a:r>
          </a:p>
          <a:p>
            <a:r>
              <a:rPr lang="cs-CZ" dirty="0" smtClean="0"/>
              <a:t>používá se zejména v souvislých písemných projevech (vyprávění, pohádky, ….), neobjevuje se v běžném hovoru</a:t>
            </a:r>
          </a:p>
          <a:p>
            <a:r>
              <a:rPr lang="cs-CZ" dirty="0" smtClean="0"/>
              <a:t>tvoří se odtržením koncovky </a:t>
            </a:r>
            <a:r>
              <a:rPr lang="cs-CZ" b="1" dirty="0" smtClean="0"/>
              <a:t>-en/-n </a:t>
            </a:r>
            <a:r>
              <a:rPr lang="cs-CZ" dirty="0" smtClean="0"/>
              <a:t>od infinitivu a přidáním </a:t>
            </a:r>
            <a:r>
              <a:rPr lang="cs-CZ" b="1" dirty="0" smtClean="0"/>
              <a:t>osobní koncovky:              </a:t>
            </a:r>
            <a:r>
              <a:rPr lang="cs-CZ" b="1" dirty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te</a:t>
            </a:r>
            <a:r>
              <a:rPr lang="cs-CZ" b="1" dirty="0" smtClean="0"/>
              <a:t>, -test, - </a:t>
            </a:r>
            <a:r>
              <a:rPr lang="cs-CZ" b="1" dirty="0" err="1" smtClean="0"/>
              <a:t>te</a:t>
            </a:r>
            <a:r>
              <a:rPr lang="cs-CZ" b="1" dirty="0" smtClean="0"/>
              <a:t>, -ten, -tet, -ten </a:t>
            </a:r>
            <a:endParaRPr lang="cs-CZ" b="1" dirty="0"/>
          </a:p>
          <a:p>
            <a:r>
              <a:rPr lang="cs-CZ" dirty="0" smtClean="0"/>
              <a:t>1. a 3. osoba jednotného čísla mají shodný tvar</a:t>
            </a:r>
          </a:p>
        </p:txBody>
      </p:sp>
    </p:spTree>
    <p:extLst>
      <p:ext uri="{BB962C8B-B14F-4D97-AF65-F5344CB8AC3E}">
        <p14:creationId xmlns:p14="http://schemas.microsoft.com/office/powerpoint/2010/main" val="3424618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749150" cy="4737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342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>
          <a:xfrm>
            <a:off x="2195736" y="476672"/>
            <a:ext cx="6264696" cy="4680520"/>
          </a:xfrm>
          <a:prstGeom prst="wedgeRoundRect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Vyčastujte tato slovesa v préteritu:</a:t>
            </a:r>
          </a:p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i="1" dirty="0" err="1" smtClean="0">
                <a:solidFill>
                  <a:schemeClr val="tx1"/>
                </a:solidFill>
              </a:rPr>
              <a:t>spielen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arbeiten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baden</a:t>
            </a:r>
            <a:r>
              <a:rPr lang="cs-CZ" sz="3200" i="1" dirty="0" smtClean="0">
                <a:solidFill>
                  <a:schemeClr val="tx1"/>
                </a:solidFill>
              </a:rPr>
              <a:t>, machen, </a:t>
            </a:r>
            <a:r>
              <a:rPr lang="cs-CZ" sz="3200" i="1" dirty="0" err="1" smtClean="0">
                <a:solidFill>
                  <a:schemeClr val="tx1"/>
                </a:solidFill>
              </a:rPr>
              <a:t>kochen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warten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servieren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fragen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einkaufen</a:t>
            </a:r>
            <a:r>
              <a:rPr lang="cs-CZ" sz="3200" i="1" dirty="0" smtClean="0">
                <a:solidFill>
                  <a:schemeClr val="tx1"/>
                </a:solidFill>
              </a:rPr>
              <a:t>, </a:t>
            </a:r>
            <a:r>
              <a:rPr lang="cs-CZ" sz="3200" i="1" dirty="0" err="1" smtClean="0">
                <a:solidFill>
                  <a:schemeClr val="tx1"/>
                </a:solidFill>
              </a:rPr>
              <a:t>besuchen</a:t>
            </a:r>
            <a:endParaRPr lang="cs-CZ" sz="3200" i="1" dirty="0">
              <a:solidFill>
                <a:schemeClr val="tx1"/>
              </a:solidFill>
            </a:endParaRPr>
          </a:p>
        </p:txBody>
      </p:sp>
      <p:pic>
        <p:nvPicPr>
          <p:cNvPr id="3" name="Picture 2" descr="C:\Users\Lenka\AppData\Local\Microsoft\Windows\Temporary Internet Files\Content.IE5\XJQBL7J3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229200"/>
            <a:ext cx="2713022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756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Sagen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es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b="1" dirty="0" err="1" smtClean="0"/>
              <a:t>Präteritum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sz="3600" i="1" dirty="0" smtClean="0"/>
              <a:t>(řekněte v préteritu)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sucht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lernt</a:t>
            </a:r>
            <a:r>
              <a:rPr lang="cs-CZ" dirty="0" smtClean="0"/>
              <a:t> gut.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badest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sagt</a:t>
            </a:r>
            <a:r>
              <a:rPr lang="cs-CZ" dirty="0" smtClean="0"/>
              <a:t> </a:t>
            </a:r>
            <a:r>
              <a:rPr lang="cs-CZ" dirty="0" err="1" smtClean="0"/>
              <a:t>nichts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Antwortest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machen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737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sucht</a:t>
            </a:r>
            <a:r>
              <a:rPr lang="cs-CZ" dirty="0" smtClean="0"/>
              <a:t> </a:t>
            </a:r>
            <a:r>
              <a:rPr lang="cs-CZ" dirty="0" err="1" smtClean="0"/>
              <a:t>etwas</a:t>
            </a:r>
            <a:r>
              <a:rPr lang="cs-CZ" dirty="0" smtClean="0"/>
              <a:t>. –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suchte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etwas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. –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warteten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hier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lernt</a:t>
            </a:r>
            <a:r>
              <a:rPr lang="cs-CZ" dirty="0" smtClean="0"/>
              <a:t> gut. –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lernte</a:t>
            </a:r>
            <a:r>
              <a:rPr lang="cs-CZ" i="1" dirty="0" smtClean="0">
                <a:solidFill>
                  <a:srgbClr val="FF0000"/>
                </a:solidFill>
              </a:rPr>
              <a:t> gut.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. –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besuchten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dich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badest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– </a:t>
            </a:r>
            <a:r>
              <a:rPr lang="cs-CZ" i="1" dirty="0" err="1" smtClean="0">
                <a:solidFill>
                  <a:srgbClr val="FF0000"/>
                </a:solidFill>
              </a:rPr>
              <a:t>Wo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badetest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sagt</a:t>
            </a:r>
            <a:r>
              <a:rPr lang="cs-CZ" dirty="0" smtClean="0"/>
              <a:t> </a:t>
            </a:r>
            <a:r>
              <a:rPr lang="cs-CZ" dirty="0" err="1" smtClean="0"/>
              <a:t>nichts</a:t>
            </a:r>
            <a:r>
              <a:rPr lang="cs-CZ" dirty="0" smtClean="0"/>
              <a:t>. </a:t>
            </a:r>
            <a:r>
              <a:rPr lang="cs-CZ" dirty="0"/>
              <a:t>–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sagte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nichts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Antwortest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 </a:t>
            </a:r>
            <a:r>
              <a:rPr lang="cs-CZ" dirty="0"/>
              <a:t>– </a:t>
            </a:r>
            <a:r>
              <a:rPr lang="cs-CZ" i="1" dirty="0" err="1" smtClean="0">
                <a:solidFill>
                  <a:srgbClr val="FF0000"/>
                </a:solidFill>
              </a:rPr>
              <a:t>Antwortetest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machen </a:t>
            </a:r>
            <a:r>
              <a:rPr lang="cs-CZ" dirty="0" err="1" smtClean="0"/>
              <a:t>Sie</a:t>
            </a:r>
            <a:r>
              <a:rPr lang="cs-CZ" dirty="0" smtClean="0"/>
              <a:t>? </a:t>
            </a:r>
            <a:r>
              <a:rPr lang="cs-CZ" dirty="0"/>
              <a:t>– </a:t>
            </a:r>
            <a:r>
              <a:rPr lang="cs-CZ" i="1" dirty="0" err="1" smtClean="0">
                <a:solidFill>
                  <a:srgbClr val="FF0000"/>
                </a:solidFill>
              </a:rPr>
              <a:t>Was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machten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09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Bydlela jsem v Praze.</a:t>
            </a:r>
          </a:p>
          <a:p>
            <a:pPr marL="0" indent="0">
              <a:buNone/>
            </a:pPr>
            <a:r>
              <a:rPr lang="cs-CZ" dirty="0" smtClean="0"/>
              <a:t>Pracoval jsem jako učitel.</a:t>
            </a:r>
          </a:p>
          <a:p>
            <a:pPr marL="0" indent="0">
              <a:buNone/>
            </a:pPr>
            <a:r>
              <a:rPr lang="cs-CZ" dirty="0" smtClean="0"/>
              <a:t>Říkal jsi něco?</a:t>
            </a:r>
          </a:p>
          <a:p>
            <a:pPr marL="0" indent="0">
              <a:buNone/>
            </a:pPr>
            <a:r>
              <a:rPr lang="cs-CZ" dirty="0" smtClean="0"/>
              <a:t>Neodpověděli mi.</a:t>
            </a:r>
          </a:p>
          <a:p>
            <a:pPr marL="0" indent="0">
              <a:buNone/>
            </a:pPr>
            <a:r>
              <a:rPr lang="cs-CZ" dirty="0" smtClean="0"/>
              <a:t>Hrál jsem tenis.</a:t>
            </a:r>
          </a:p>
          <a:p>
            <a:pPr marL="0" indent="0">
              <a:buNone/>
            </a:pPr>
            <a:r>
              <a:rPr lang="cs-CZ" dirty="0" smtClean="0"/>
              <a:t>Zajímali se o historii.</a:t>
            </a:r>
          </a:p>
          <a:p>
            <a:pPr marL="0" indent="0">
              <a:buNone/>
            </a:pPr>
            <a:r>
              <a:rPr lang="cs-CZ" dirty="0" smtClean="0"/>
              <a:t>Koupili jste si nové auto?</a:t>
            </a:r>
          </a:p>
          <a:p>
            <a:pPr marL="0" indent="0">
              <a:buNone/>
            </a:pPr>
            <a:r>
              <a:rPr lang="cs-CZ" dirty="0" smtClean="0"/>
              <a:t>To jsem nemaloval.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888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Bydlela jsem v Praze. –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wohnte</a:t>
            </a:r>
            <a:r>
              <a:rPr lang="cs-CZ" i="1" dirty="0" smtClean="0">
                <a:solidFill>
                  <a:srgbClr val="FF0000"/>
                </a:solidFill>
              </a:rPr>
              <a:t> in Prag.</a:t>
            </a:r>
          </a:p>
          <a:p>
            <a:pPr marL="0" indent="0">
              <a:buNone/>
            </a:pPr>
            <a:r>
              <a:rPr lang="cs-CZ" dirty="0" smtClean="0"/>
              <a:t>Pracoval jsem jako učitel. –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arbeitete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als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Lehrer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Říkal jsi něco? – </a:t>
            </a:r>
            <a:r>
              <a:rPr lang="cs-CZ" i="1" dirty="0" err="1" smtClean="0">
                <a:solidFill>
                  <a:srgbClr val="FF0000"/>
                </a:solidFill>
              </a:rPr>
              <a:t>Sagtest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etwas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/>
              <a:t>Neodpověděli mi. –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antwortete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Hrál jsem tenis. –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spielte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Tennis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Zajímali se o historii. –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interesierten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für</a:t>
            </a:r>
            <a:r>
              <a:rPr lang="cs-CZ" i="1" dirty="0" smtClean="0">
                <a:solidFill>
                  <a:srgbClr val="FF0000"/>
                </a:solidFill>
              </a:rPr>
              <a:t> Historie.</a:t>
            </a:r>
          </a:p>
          <a:p>
            <a:pPr marL="0" indent="0">
              <a:buNone/>
            </a:pPr>
            <a:r>
              <a:rPr lang="cs-CZ" dirty="0" smtClean="0"/>
              <a:t>Koupili jste si nové auto? – </a:t>
            </a:r>
            <a:r>
              <a:rPr lang="cs-CZ" i="1" dirty="0" err="1" smtClean="0">
                <a:solidFill>
                  <a:srgbClr val="FF0000"/>
                </a:solidFill>
              </a:rPr>
              <a:t>Kauften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neues</a:t>
            </a:r>
            <a:r>
              <a:rPr lang="cs-CZ" i="1" dirty="0" smtClean="0">
                <a:solidFill>
                  <a:srgbClr val="FF0000"/>
                </a:solidFill>
              </a:rPr>
              <a:t> Auto?</a:t>
            </a:r>
          </a:p>
          <a:p>
            <a:pPr marL="0" indent="0">
              <a:buNone/>
            </a:pPr>
            <a:r>
              <a:rPr lang="cs-CZ" dirty="0" smtClean="0"/>
              <a:t>To jsem nemaloval. –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malte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488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1471152" y="332656"/>
            <a:ext cx="7200800" cy="4896544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Erzählen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Sie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wie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Ihre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Familie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das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Wochenende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verbrachte</a:t>
            </a:r>
            <a:r>
              <a:rPr lang="cs-CZ" sz="2400" b="1" dirty="0" smtClean="0">
                <a:solidFill>
                  <a:schemeClr val="tx1"/>
                </a:solidFill>
              </a:rPr>
              <a:t>. </a:t>
            </a:r>
            <a:r>
              <a:rPr lang="cs-CZ" sz="2400" b="1" dirty="0" err="1" smtClean="0">
                <a:solidFill>
                  <a:schemeClr val="tx1"/>
                </a:solidFill>
              </a:rPr>
              <a:t>Verwenden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Sie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die</a:t>
            </a:r>
            <a:r>
              <a:rPr lang="cs-CZ" sz="2400" b="1" dirty="0" smtClean="0">
                <a:solidFill>
                  <a:schemeClr val="tx1"/>
                </a:solidFill>
              </a:rPr>
              <a:t> Verben </a:t>
            </a:r>
            <a:r>
              <a:rPr lang="cs-CZ" sz="2400" b="1" dirty="0" err="1" smtClean="0">
                <a:solidFill>
                  <a:schemeClr val="tx1"/>
                </a:solidFill>
              </a:rPr>
              <a:t>arbeiten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besuchen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hören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kochen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lernen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spielen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sich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setzen</a:t>
            </a:r>
            <a:r>
              <a:rPr lang="cs-CZ" sz="2400" b="1" dirty="0" smtClean="0">
                <a:solidFill>
                  <a:schemeClr val="tx1"/>
                </a:solidFill>
              </a:rPr>
              <a:t>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XJQBL7J3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229200"/>
            <a:ext cx="2713022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93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DUBOVÁ, </a:t>
            </a:r>
            <a:r>
              <a:rPr lang="cs-CZ" dirty="0" err="1"/>
              <a:t>Phdr.</a:t>
            </a:r>
            <a:r>
              <a:rPr lang="cs-CZ" dirty="0"/>
              <a:t> Jarmila. </a:t>
            </a:r>
            <a:r>
              <a:rPr lang="cs-CZ" i="1" dirty="0"/>
              <a:t>Němčina - cvičebnice středoškolské gramatiky</a:t>
            </a:r>
            <a:r>
              <a:rPr lang="cs-CZ" dirty="0"/>
              <a:t>. Třebíč: Petra Valentová, 2009, ISBN 978-80-86873-10-7.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JUSTOVÁ, Hana. </a:t>
            </a:r>
            <a:r>
              <a:rPr lang="cs-CZ" i="1" dirty="0" err="1"/>
              <a:t>Wir</a:t>
            </a:r>
            <a:r>
              <a:rPr lang="cs-CZ" i="1" dirty="0"/>
              <a:t> </a:t>
            </a:r>
            <a:r>
              <a:rPr lang="cs-CZ" i="1" dirty="0" err="1"/>
              <a:t>üben</a:t>
            </a:r>
            <a:r>
              <a:rPr lang="cs-CZ" i="1" dirty="0"/>
              <a:t> </a:t>
            </a:r>
            <a:r>
              <a:rPr lang="cs-CZ" i="1" dirty="0" err="1"/>
              <a:t>deutsche</a:t>
            </a:r>
            <a:r>
              <a:rPr lang="cs-CZ" i="1" dirty="0"/>
              <a:t> </a:t>
            </a:r>
            <a:r>
              <a:rPr lang="cs-CZ" i="1" dirty="0" err="1"/>
              <a:t>Grammatik</a:t>
            </a:r>
            <a:r>
              <a:rPr lang="cs-CZ" dirty="0"/>
              <a:t>. Havlíčkův Brod: Fragment, 1994, ISBN 80-901070-6-0.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7655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524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DAS PRÄTERITUM DER REGELMÄSSIGEN VERBEN</vt:lpstr>
      <vt:lpstr>Préteritum</vt:lpstr>
      <vt:lpstr>Prezentace aplikace PowerPoint</vt:lpstr>
      <vt:lpstr>Prezentace aplikace PowerPoint</vt:lpstr>
      <vt:lpstr>Sagen Sie es im Präteritum  (řekněte v préteritu)</vt:lpstr>
      <vt:lpstr>Lösung (řešení)</vt:lpstr>
      <vt:lpstr>Übersetzen Sie (přeložte)</vt:lpstr>
      <vt:lpstr>Lösung (řešení)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 PRÄTERITUM DER REGELMÄSSIGEN VERBEN</dc:title>
  <dc:creator>Lenka</dc:creator>
  <cp:lastModifiedBy>Lenka</cp:lastModifiedBy>
  <cp:revision>15</cp:revision>
  <dcterms:created xsi:type="dcterms:W3CDTF">2013-11-25T19:41:23Z</dcterms:created>
  <dcterms:modified xsi:type="dcterms:W3CDTF">2013-12-04T08:18:12Z</dcterms:modified>
</cp:coreProperties>
</file>