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58" r:id="rId6"/>
    <p:sldId id="261" r:id="rId7"/>
    <p:sldId id="259" r:id="rId8"/>
    <p:sldId id="262" r:id="rId9"/>
    <p:sldId id="265" r:id="rId10"/>
    <p:sldId id="268" r:id="rId11"/>
    <p:sldId id="266" r:id="rId12"/>
    <p:sldId id="269" r:id="rId13"/>
    <p:sldId id="267" r:id="rId14"/>
    <p:sldId id="270" r:id="rId15"/>
    <p:sldId id="271" r:id="rId16"/>
    <p:sldId id="272" r:id="rId17"/>
    <p:sldId id="26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6C425-F267-47D7-8946-C1BEAEE09205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302E3-8810-42FF-9ECB-86FE27270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368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6C425-F267-47D7-8946-C1BEAEE09205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302E3-8810-42FF-9ECB-86FE27270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5094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6C425-F267-47D7-8946-C1BEAEE09205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302E3-8810-42FF-9ECB-86FE27270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3832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6C425-F267-47D7-8946-C1BEAEE09205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302E3-8810-42FF-9ECB-86FE27270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1946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6C425-F267-47D7-8946-C1BEAEE09205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302E3-8810-42FF-9ECB-86FE27270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530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6C425-F267-47D7-8946-C1BEAEE09205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302E3-8810-42FF-9ECB-86FE27270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64892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6C425-F267-47D7-8946-C1BEAEE09205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302E3-8810-42FF-9ECB-86FE27270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0389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6C425-F267-47D7-8946-C1BEAEE09205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302E3-8810-42FF-9ECB-86FE27270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494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6C425-F267-47D7-8946-C1BEAEE09205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302E3-8810-42FF-9ECB-86FE27270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2583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6C425-F267-47D7-8946-C1BEAEE09205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302E3-8810-42FF-9ECB-86FE27270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6918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6C425-F267-47D7-8946-C1BEAEE09205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302E3-8810-42FF-9ECB-86FE27270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228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26C425-F267-47D7-8946-C1BEAEE09205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7302E3-8810-42FF-9ECB-86FE27270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0533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gif"/><Relationship Id="rId3" Type="http://schemas.openxmlformats.org/officeDocument/2006/relationships/image" Target="../media/image16.gif"/><Relationship Id="rId7" Type="http://schemas.openxmlformats.org/officeDocument/2006/relationships/image" Target="../media/image20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gif"/><Relationship Id="rId5" Type="http://schemas.openxmlformats.org/officeDocument/2006/relationships/image" Target="../media/image18.gif"/><Relationship Id="rId10" Type="http://schemas.openxmlformats.org/officeDocument/2006/relationships/image" Target="../media/image23.gif"/><Relationship Id="rId4" Type="http://schemas.openxmlformats.org/officeDocument/2006/relationships/image" Target="../media/image17.gif"/><Relationship Id="rId9" Type="http://schemas.openxmlformats.org/officeDocument/2006/relationships/image" Target="../media/image22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gif"/><Relationship Id="rId3" Type="http://schemas.openxmlformats.org/officeDocument/2006/relationships/image" Target="../media/image16.gif"/><Relationship Id="rId7" Type="http://schemas.openxmlformats.org/officeDocument/2006/relationships/image" Target="../media/image20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gif"/><Relationship Id="rId5" Type="http://schemas.openxmlformats.org/officeDocument/2006/relationships/image" Target="../media/image18.gif"/><Relationship Id="rId10" Type="http://schemas.openxmlformats.org/officeDocument/2006/relationships/image" Target="../media/image23.gif"/><Relationship Id="rId4" Type="http://schemas.openxmlformats.org/officeDocument/2006/relationships/image" Target="../media/image17.gif"/><Relationship Id="rId9" Type="http://schemas.openxmlformats.org/officeDocument/2006/relationships/image" Target="../media/image22.gi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lpforenglish.cz/article/2011082902-kolik-je-hodin" TargetMode="External"/><Relationship Id="rId2" Type="http://schemas.openxmlformats.org/officeDocument/2006/relationships/hyperlink" Target="http://www.helpforenglish.cz/article/2008030201-kolik-je-hodin-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93096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7977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NJ_160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/>
              <a:t>Německá gramatika</a:t>
            </a:r>
          </a:p>
          <a:p>
            <a:pPr>
              <a:buFontTx/>
              <a:buNone/>
            </a:pPr>
            <a:r>
              <a:rPr lang="cs-CZ" sz="1800" b="1" dirty="0" smtClean="0"/>
              <a:t>Předmět</a:t>
            </a:r>
            <a:r>
              <a:rPr lang="cs-CZ" sz="1800" b="1" dirty="0" smtClean="0"/>
              <a:t>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červenec</a:t>
            </a:r>
            <a:r>
              <a:rPr lang="cs-CZ" sz="1800" dirty="0" smtClean="0"/>
              <a:t> </a:t>
            </a:r>
            <a:r>
              <a:rPr lang="cs-CZ" sz="1800" dirty="0" smtClean="0"/>
              <a:t>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gramatiky:  Určování času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675956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4900" b="1" dirty="0" smtClean="0">
                <a:effectLst/>
              </a:rPr>
              <a:t>BESTIMMUNG DER ZEIT</a:t>
            </a:r>
            <a:br>
              <a:rPr lang="cs-CZ" sz="4900" b="1" dirty="0" smtClean="0">
                <a:effectLst/>
              </a:rPr>
            </a:br>
            <a:endParaRPr lang="cs-CZ" sz="49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5597" y="3680561"/>
            <a:ext cx="6400800" cy="1752600"/>
          </a:xfrm>
        </p:spPr>
        <p:txBody>
          <a:bodyPr>
            <a:normAutofit/>
          </a:bodyPr>
          <a:lstStyle/>
          <a:p>
            <a:r>
              <a:rPr lang="cs-CZ" sz="3600" i="1" dirty="0" smtClean="0"/>
              <a:t>Určování času</a:t>
            </a:r>
            <a:endParaRPr lang="cs-CZ" sz="3600" i="1" dirty="0"/>
          </a:p>
        </p:txBody>
      </p:sp>
      <p:pic>
        <p:nvPicPr>
          <p:cNvPr id="2053" name="Picture 5" descr="C:\Users\Lenka\AppData\Local\Microsoft\Windows\Temporary Internet Files\Content.IE5\WGHBFR7D\MP9004308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9812" y="0"/>
            <a:ext cx="3240360" cy="2154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enka\AppData\Local\Microsoft\Windows\Temporary Internet Files\Content.IE5\34XKPFTY\MP9004006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5876" y="4761593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enka\AppData\Local\Microsoft\Windows\Temporary Internet Files\Content.IE5\XJQBL7J3\MP9004006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60" y="0"/>
            <a:ext cx="2141860" cy="2141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Lenka\AppData\Local\Microsoft\Windows\Temporary Internet Files\Content.IE5\YF178EVK\MP90040067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348" y="0"/>
            <a:ext cx="2141860" cy="2141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Lenka\AppData\Local\Microsoft\Windows\Temporary Internet Files\Content.IE5\WGHBFR7D\MP90042662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34785"/>
            <a:ext cx="1992387" cy="2995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Lenka\AppData\Local\Microsoft\Windows\Temporary Internet Files\Content.IE5\34XKPFTY\MP90038540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912" y="3680561"/>
            <a:ext cx="2258296" cy="3161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8740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Určování času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dvě možnosti, jak vyjádřit časový údaj: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formálně </a:t>
            </a:r>
            <a:r>
              <a:rPr lang="cs-CZ" dirty="0" smtClean="0"/>
              <a:t>– ve formě digitálního času,                s využitím 24hodinového systému (především v rádiu, TV, při hlášení na letišti, nádraží apod.)    </a:t>
            </a:r>
            <a:r>
              <a:rPr lang="cs-CZ" sz="2400" i="1" dirty="0" smtClean="0"/>
              <a:t>př. </a:t>
            </a:r>
            <a:r>
              <a:rPr lang="cs-CZ" sz="2400" i="1" dirty="0" err="1" smtClean="0"/>
              <a:t>zwanzig</a:t>
            </a:r>
            <a:r>
              <a:rPr lang="cs-CZ" sz="2400" i="1" dirty="0" smtClean="0"/>
              <a:t> Uhr </a:t>
            </a:r>
            <a:r>
              <a:rPr lang="cs-CZ" sz="2400" i="1" dirty="0" err="1" smtClean="0"/>
              <a:t>drei</a:t>
            </a:r>
            <a:r>
              <a:rPr lang="el-GR" sz="2400" i="1" dirty="0" smtClean="0"/>
              <a:t>β</a:t>
            </a:r>
            <a:r>
              <a:rPr lang="cs-CZ" sz="2400" i="1" dirty="0" err="1" smtClean="0"/>
              <a:t>ig</a:t>
            </a:r>
            <a:r>
              <a:rPr lang="cs-CZ" sz="2400" i="1" dirty="0" smtClean="0"/>
              <a:t> (</a:t>
            </a:r>
            <a:r>
              <a:rPr lang="cs-CZ" sz="2400" i="1" dirty="0" err="1" smtClean="0"/>
              <a:t>Minuten</a:t>
            </a:r>
            <a:r>
              <a:rPr lang="cs-CZ" sz="2400" i="1" dirty="0" smtClean="0"/>
              <a:t>) – dvacet hodin třicet minut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neformálně</a:t>
            </a:r>
            <a:r>
              <a:rPr lang="cs-CZ" dirty="0" smtClean="0"/>
              <a:t>  - s využitím 12hodinového systému (v běžné komunikaci, hovorové NJ)   </a:t>
            </a:r>
            <a:r>
              <a:rPr lang="cs-CZ" sz="2400" i="1" dirty="0" smtClean="0"/>
              <a:t>př. </a:t>
            </a:r>
            <a:r>
              <a:rPr lang="cs-CZ" sz="2400" i="1" dirty="0" err="1" smtClean="0"/>
              <a:t>halb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neun</a:t>
            </a:r>
            <a:r>
              <a:rPr lang="cs-CZ" sz="2400" i="1" dirty="0" smtClean="0"/>
              <a:t> – půl deváté</a:t>
            </a:r>
          </a:p>
        </p:txBody>
      </p:sp>
    </p:spTree>
    <p:extLst>
      <p:ext uri="{BB962C8B-B14F-4D97-AF65-F5344CB8AC3E}">
        <p14:creationId xmlns:p14="http://schemas.microsoft.com/office/powerpoint/2010/main" val="39140796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52736"/>
            <a:ext cx="784887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Na aktuální čas se ptáme pomocí otázek:</a:t>
            </a:r>
          </a:p>
          <a:p>
            <a:r>
              <a:rPr lang="cs-CZ" sz="3200" i="1" dirty="0" err="1" smtClean="0"/>
              <a:t>Wie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spät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ist</a:t>
            </a:r>
            <a:r>
              <a:rPr lang="cs-CZ" sz="3200" i="1" dirty="0" smtClean="0"/>
              <a:t> es? – Kolik je hodin?</a:t>
            </a:r>
          </a:p>
          <a:p>
            <a:r>
              <a:rPr lang="cs-CZ" sz="3200" i="1" dirty="0" err="1" smtClean="0"/>
              <a:t>Wie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viel</a:t>
            </a:r>
            <a:r>
              <a:rPr lang="cs-CZ" sz="3200" i="1" dirty="0" smtClean="0"/>
              <a:t> Uhr </a:t>
            </a:r>
            <a:r>
              <a:rPr lang="cs-CZ" sz="3200" i="1" dirty="0" err="1" smtClean="0"/>
              <a:t>ist</a:t>
            </a:r>
            <a:r>
              <a:rPr lang="cs-CZ" sz="3200" i="1" dirty="0" smtClean="0"/>
              <a:t> es? – Kolik je hodin?</a:t>
            </a:r>
          </a:p>
          <a:p>
            <a:endParaRPr lang="cs-CZ" sz="3200" dirty="0" smtClean="0"/>
          </a:p>
          <a:p>
            <a:r>
              <a:rPr lang="cs-CZ" sz="3200" b="1" dirty="0" smtClean="0"/>
              <a:t>Na tyto otázky odpovídáme pomocí fráze:</a:t>
            </a:r>
          </a:p>
          <a:p>
            <a:r>
              <a:rPr lang="cs-CZ" sz="3200" i="1" dirty="0" smtClean="0"/>
              <a:t>Es </a:t>
            </a:r>
            <a:r>
              <a:rPr lang="cs-CZ" sz="3200" i="1" dirty="0" err="1" smtClean="0"/>
              <a:t>ist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fünf</a:t>
            </a:r>
            <a:r>
              <a:rPr lang="cs-CZ" sz="3200" i="1" dirty="0" smtClean="0"/>
              <a:t> (Uhr). – Je pět hodin. 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208872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Uhr x </a:t>
            </a:r>
            <a:r>
              <a:rPr lang="cs-CZ" b="1" dirty="0" err="1" smtClean="0"/>
              <a:t>Stunde</a:t>
            </a:r>
            <a:r>
              <a:rPr lang="cs-CZ" b="1" dirty="0" smtClean="0"/>
              <a:t> = hodina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Stunde</a:t>
            </a:r>
            <a:r>
              <a:rPr lang="cs-CZ" b="1" dirty="0" smtClean="0"/>
              <a:t> </a:t>
            </a:r>
            <a:r>
              <a:rPr lang="cs-CZ" dirty="0" smtClean="0"/>
              <a:t>– vyjadřuje časový úsek dlouhý 60 minut </a:t>
            </a:r>
            <a:r>
              <a:rPr lang="cs-CZ" i="1" dirty="0" smtClean="0"/>
              <a:t>(</a:t>
            </a:r>
            <a:r>
              <a:rPr lang="cs-CZ" i="1" dirty="0" err="1" smtClean="0"/>
              <a:t>Wir</a:t>
            </a:r>
            <a:r>
              <a:rPr lang="cs-CZ" i="1" dirty="0" smtClean="0"/>
              <a:t> </a:t>
            </a:r>
            <a:r>
              <a:rPr lang="cs-CZ" i="1" dirty="0" err="1" smtClean="0"/>
              <a:t>warten</a:t>
            </a:r>
            <a:r>
              <a:rPr lang="cs-CZ" i="1" dirty="0" smtClean="0"/>
              <a:t> </a:t>
            </a:r>
            <a:r>
              <a:rPr lang="cs-CZ" i="1" dirty="0" err="1" smtClean="0"/>
              <a:t>noch</a:t>
            </a:r>
            <a:r>
              <a:rPr lang="cs-CZ" i="1" dirty="0" smtClean="0"/>
              <a:t> </a:t>
            </a:r>
            <a:r>
              <a:rPr lang="cs-CZ" i="1" dirty="0" err="1" smtClean="0"/>
              <a:t>eine</a:t>
            </a:r>
            <a:r>
              <a:rPr lang="cs-CZ" i="1" dirty="0" smtClean="0"/>
              <a:t> </a:t>
            </a:r>
            <a:r>
              <a:rPr lang="cs-CZ" i="1" dirty="0" err="1" smtClean="0"/>
              <a:t>Stunde</a:t>
            </a:r>
            <a:r>
              <a:rPr lang="cs-CZ" i="1" dirty="0" smtClean="0"/>
              <a:t>.)</a:t>
            </a:r>
          </a:p>
          <a:p>
            <a:pPr marL="0" indent="0">
              <a:buNone/>
            </a:pPr>
            <a:endParaRPr lang="cs-CZ" i="1" dirty="0" smtClean="0"/>
          </a:p>
          <a:p>
            <a:r>
              <a:rPr lang="cs-CZ" b="1" dirty="0" err="1" smtClean="0"/>
              <a:t>die</a:t>
            </a:r>
            <a:r>
              <a:rPr lang="cs-CZ" b="1" dirty="0" smtClean="0"/>
              <a:t> Uhr </a:t>
            </a:r>
            <a:r>
              <a:rPr lang="cs-CZ" dirty="0" smtClean="0"/>
              <a:t>– doplňuje časový údaj vyjádřený číslem, dále označuje hodiny, hodinky </a:t>
            </a:r>
            <a:r>
              <a:rPr lang="cs-CZ" i="1" dirty="0" smtClean="0"/>
              <a:t>(</a:t>
            </a:r>
            <a:r>
              <a:rPr lang="cs-CZ" i="1" dirty="0" err="1" smtClean="0"/>
              <a:t>Wir</a:t>
            </a:r>
            <a:r>
              <a:rPr lang="cs-CZ" i="1" dirty="0" smtClean="0"/>
              <a:t> </a:t>
            </a:r>
            <a:r>
              <a:rPr lang="cs-CZ" i="1" dirty="0" err="1" smtClean="0"/>
              <a:t>warten</a:t>
            </a:r>
            <a:r>
              <a:rPr lang="cs-CZ" i="1" dirty="0" smtClean="0"/>
              <a:t> </a:t>
            </a:r>
            <a:r>
              <a:rPr lang="cs-CZ" i="1" dirty="0" err="1" smtClean="0"/>
              <a:t>noch</a:t>
            </a:r>
            <a:r>
              <a:rPr lang="cs-CZ" i="1" dirty="0" smtClean="0"/>
              <a:t> bis </a:t>
            </a:r>
            <a:r>
              <a:rPr lang="cs-CZ" i="1" dirty="0" err="1" smtClean="0"/>
              <a:t>zwei</a:t>
            </a:r>
            <a:r>
              <a:rPr lang="cs-CZ" i="1" dirty="0" smtClean="0"/>
              <a:t> Uhr. Er kauf </a:t>
            </a:r>
            <a:r>
              <a:rPr lang="cs-CZ" i="1" dirty="0" err="1" smtClean="0"/>
              <a:t>ihr</a:t>
            </a:r>
            <a:r>
              <a:rPr lang="cs-CZ" i="1" dirty="0" smtClean="0"/>
              <a:t> </a:t>
            </a:r>
            <a:r>
              <a:rPr lang="cs-CZ" i="1" dirty="0" err="1" smtClean="0"/>
              <a:t>eine</a:t>
            </a:r>
            <a:r>
              <a:rPr lang="cs-CZ" i="1" dirty="0" smtClean="0"/>
              <a:t> Uhr.)</a:t>
            </a:r>
          </a:p>
        </p:txBody>
      </p:sp>
    </p:spTree>
    <p:extLst>
      <p:ext uri="{BB962C8B-B14F-4D97-AF65-F5344CB8AC3E}">
        <p14:creationId xmlns:p14="http://schemas.microsoft.com/office/powerpoint/2010/main" val="2763299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6637" y="1427189"/>
            <a:ext cx="1172445" cy="12349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427189"/>
            <a:ext cx="1332236" cy="12687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9852" y="1491644"/>
            <a:ext cx="1364918" cy="1204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75656" y="404664"/>
            <a:ext cx="627936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Určování času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865689"/>
            <a:ext cx="17281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halb</a:t>
            </a:r>
            <a:r>
              <a:rPr lang="cs-CZ" sz="2400" b="1" dirty="0" smtClean="0"/>
              <a:t> = půl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59832" y="2865689"/>
            <a:ext cx="26772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(</a:t>
            </a:r>
            <a:r>
              <a:rPr lang="cs-CZ" sz="2400" b="1" dirty="0" err="1" smtClean="0"/>
              <a:t>ein</a:t>
            </a:r>
            <a:r>
              <a:rPr lang="cs-CZ" sz="2400" b="1" dirty="0" smtClean="0"/>
              <a:t>)</a:t>
            </a:r>
            <a:r>
              <a:rPr lang="cs-CZ" sz="2400" b="1" dirty="0"/>
              <a:t> </a:t>
            </a:r>
            <a:r>
              <a:rPr lang="cs-CZ" sz="2400" b="1" dirty="0" err="1" smtClean="0"/>
              <a:t>Viertel</a:t>
            </a:r>
            <a:r>
              <a:rPr lang="cs-CZ" sz="2400" b="1" dirty="0" smtClean="0"/>
              <a:t> = čtvrt</a:t>
            </a:r>
          </a:p>
          <a:p>
            <a:r>
              <a:rPr lang="cs-CZ" sz="2400" b="1" dirty="0" err="1" smtClean="0"/>
              <a:t>Viertel</a:t>
            </a:r>
            <a:r>
              <a:rPr lang="cs-CZ" sz="2400" b="1" dirty="0" smtClean="0"/>
              <a:t> nach = čtvrt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2852936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drei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Viertel</a:t>
            </a:r>
            <a:r>
              <a:rPr lang="cs-CZ" sz="2400" b="1" dirty="0" smtClean="0"/>
              <a:t> = tři čtvrtě</a:t>
            </a:r>
          </a:p>
          <a:p>
            <a:r>
              <a:rPr lang="cs-CZ" sz="2400" b="1" dirty="0" err="1" smtClean="0"/>
              <a:t>Viertel</a:t>
            </a:r>
            <a:r>
              <a:rPr lang="cs-CZ" sz="2400" b="1" dirty="0" smtClean="0"/>
              <a:t> vor = tři čtvrtě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4293096"/>
            <a:ext cx="1575474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NACH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36674" y="4293095"/>
            <a:ext cx="1575474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VOR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75656" y="5105075"/>
            <a:ext cx="5999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06697" y="5105075"/>
            <a:ext cx="8354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před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178188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U časových údajů používáme předložky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785395"/>
          </a:xfrm>
        </p:spPr>
        <p:txBody>
          <a:bodyPr>
            <a:normAutofit/>
          </a:bodyPr>
          <a:lstStyle/>
          <a:p>
            <a:r>
              <a:rPr lang="cs-CZ" b="1" dirty="0" smtClean="0"/>
              <a:t>um</a:t>
            </a:r>
            <a:r>
              <a:rPr lang="cs-CZ" dirty="0" smtClean="0"/>
              <a:t> – </a:t>
            </a:r>
            <a:r>
              <a:rPr lang="cs-CZ" i="1" dirty="0" smtClean="0"/>
              <a:t>v, o   </a:t>
            </a:r>
            <a:r>
              <a:rPr lang="cs-CZ" sz="2400" i="1" dirty="0" smtClean="0"/>
              <a:t>(</a:t>
            </a:r>
            <a:r>
              <a:rPr lang="cs-CZ" sz="2400" i="1" dirty="0" err="1" smtClean="0"/>
              <a:t>Ich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komme</a:t>
            </a:r>
            <a:r>
              <a:rPr lang="cs-CZ" sz="2400" i="1" dirty="0" smtClean="0"/>
              <a:t> </a:t>
            </a:r>
            <a:r>
              <a:rPr lang="cs-CZ" sz="2400" i="1" dirty="0" smtClean="0">
                <a:solidFill>
                  <a:srgbClr val="FF0000"/>
                </a:solidFill>
              </a:rPr>
              <a:t>um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halb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vier</a:t>
            </a:r>
            <a:r>
              <a:rPr lang="cs-CZ" sz="2400" i="1" dirty="0" smtClean="0"/>
              <a:t>.)</a:t>
            </a:r>
          </a:p>
          <a:p>
            <a:r>
              <a:rPr lang="cs-CZ" b="1" dirty="0" err="1" smtClean="0"/>
              <a:t>gegen</a:t>
            </a:r>
            <a:r>
              <a:rPr lang="cs-CZ" dirty="0" smtClean="0"/>
              <a:t> – </a:t>
            </a:r>
            <a:r>
              <a:rPr lang="cs-CZ" i="1" dirty="0" smtClean="0"/>
              <a:t>kolem   </a:t>
            </a:r>
            <a:r>
              <a:rPr lang="cs-CZ" sz="2400" i="1" dirty="0" smtClean="0"/>
              <a:t>(</a:t>
            </a:r>
            <a:r>
              <a:rPr lang="cs-CZ" sz="2400" i="1" dirty="0" err="1" smtClean="0"/>
              <a:t>Ich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rufe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dich</a:t>
            </a:r>
            <a:r>
              <a:rPr lang="cs-CZ" sz="2400" i="1" dirty="0" smtClean="0"/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gegen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fünf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an</a:t>
            </a:r>
            <a:r>
              <a:rPr lang="cs-CZ" sz="2400" i="1" dirty="0" smtClean="0"/>
              <a:t>.)</a:t>
            </a:r>
          </a:p>
          <a:p>
            <a:r>
              <a:rPr lang="cs-CZ" b="1" dirty="0" smtClean="0"/>
              <a:t>von - bis</a:t>
            </a:r>
            <a:r>
              <a:rPr lang="cs-CZ" dirty="0" smtClean="0"/>
              <a:t> – </a:t>
            </a:r>
            <a:r>
              <a:rPr lang="cs-CZ" i="1" dirty="0" smtClean="0"/>
              <a:t>od - do   </a:t>
            </a:r>
            <a:r>
              <a:rPr lang="cs-CZ" sz="2400" i="1" dirty="0" smtClean="0"/>
              <a:t>(</a:t>
            </a:r>
            <a:r>
              <a:rPr lang="cs-CZ" sz="2400" i="1" dirty="0" smtClean="0">
                <a:solidFill>
                  <a:srgbClr val="FF0000"/>
                </a:solidFill>
              </a:rPr>
              <a:t>Von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neun</a:t>
            </a:r>
            <a:r>
              <a:rPr lang="cs-CZ" sz="2400" i="1" dirty="0" smtClean="0"/>
              <a:t> </a:t>
            </a:r>
            <a:r>
              <a:rPr lang="cs-CZ" sz="2400" i="1" dirty="0" smtClean="0">
                <a:solidFill>
                  <a:srgbClr val="FF0000"/>
                </a:solidFill>
              </a:rPr>
              <a:t>bis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zehn</a:t>
            </a:r>
            <a:r>
              <a:rPr lang="cs-CZ" sz="2400" i="1" dirty="0" smtClean="0"/>
              <a:t> Uhr bin </a:t>
            </a:r>
            <a:r>
              <a:rPr lang="cs-CZ" sz="2400" i="1" dirty="0" err="1" smtClean="0"/>
              <a:t>ich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bei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meiner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Oma</a:t>
            </a:r>
            <a:r>
              <a:rPr lang="cs-CZ" sz="2400" i="1" dirty="0" smtClean="0"/>
              <a:t>.)</a:t>
            </a:r>
          </a:p>
          <a:p>
            <a:r>
              <a:rPr lang="cs-CZ" b="1" dirty="0" err="1" smtClean="0"/>
              <a:t>seit</a:t>
            </a:r>
            <a:r>
              <a:rPr lang="cs-CZ" dirty="0" smtClean="0"/>
              <a:t> – </a:t>
            </a:r>
            <a:r>
              <a:rPr lang="cs-CZ" i="1" dirty="0" smtClean="0"/>
              <a:t>od (děj už začal) </a:t>
            </a:r>
            <a:r>
              <a:rPr lang="cs-CZ" sz="2400" i="1" dirty="0" smtClean="0"/>
              <a:t>(</a:t>
            </a:r>
            <a:r>
              <a:rPr lang="cs-CZ" sz="2400" i="1" dirty="0" err="1" smtClean="0"/>
              <a:t>Ich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warte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hier</a:t>
            </a:r>
            <a:r>
              <a:rPr lang="cs-CZ" sz="2400" i="1" dirty="0" smtClean="0"/>
              <a:t> </a:t>
            </a:r>
            <a:r>
              <a:rPr lang="cs-CZ" sz="2400" i="1" dirty="0" err="1" smtClean="0">
                <a:solidFill>
                  <a:srgbClr val="FF0000"/>
                </a:solidFill>
              </a:rPr>
              <a:t>siet</a:t>
            </a:r>
            <a:r>
              <a:rPr lang="cs-CZ" sz="2400" i="1" dirty="0"/>
              <a:t> </a:t>
            </a:r>
            <a:r>
              <a:rPr lang="cs-CZ" sz="2400" i="1" dirty="0" err="1" smtClean="0"/>
              <a:t>acht</a:t>
            </a:r>
            <a:r>
              <a:rPr lang="cs-CZ" sz="2400" i="1" dirty="0" smtClean="0"/>
              <a:t>.)</a:t>
            </a:r>
          </a:p>
          <a:p>
            <a:r>
              <a:rPr lang="cs-CZ" b="1" dirty="0" smtClean="0"/>
              <a:t>ab</a:t>
            </a:r>
            <a:r>
              <a:rPr lang="cs-CZ" dirty="0" smtClean="0"/>
              <a:t> – </a:t>
            </a:r>
            <a:r>
              <a:rPr lang="cs-CZ" i="1" dirty="0" smtClean="0"/>
              <a:t>od (děj ještě nezačal) </a:t>
            </a:r>
            <a:r>
              <a:rPr lang="cs-CZ" sz="2400" i="1" dirty="0" smtClean="0"/>
              <a:t>(</a:t>
            </a:r>
            <a:r>
              <a:rPr lang="cs-CZ" sz="2400" i="1" dirty="0" smtClean="0">
                <a:solidFill>
                  <a:srgbClr val="FF0000"/>
                </a:solidFill>
              </a:rPr>
              <a:t>Ab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sieben</a:t>
            </a:r>
            <a:r>
              <a:rPr lang="cs-CZ" sz="2400" i="1" dirty="0" smtClean="0"/>
              <a:t> Uhr </a:t>
            </a:r>
            <a:r>
              <a:rPr lang="cs-CZ" sz="2400" i="1" dirty="0" err="1" smtClean="0"/>
              <a:t>gibt</a:t>
            </a:r>
            <a:r>
              <a:rPr lang="cs-CZ" sz="2400" i="1" dirty="0" smtClean="0"/>
              <a:t> es </a:t>
            </a:r>
            <a:r>
              <a:rPr lang="cs-CZ" sz="2400" i="1" dirty="0" err="1" smtClean="0"/>
              <a:t>hier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eine</a:t>
            </a:r>
            <a:r>
              <a:rPr lang="cs-CZ" sz="2400" i="1" dirty="0" smtClean="0"/>
              <a:t> Party.)</a:t>
            </a:r>
          </a:p>
          <a:p>
            <a:r>
              <a:rPr lang="cs-CZ" b="1" dirty="0" smtClean="0"/>
              <a:t>bis</a:t>
            </a:r>
            <a:r>
              <a:rPr lang="cs-CZ" dirty="0" smtClean="0"/>
              <a:t> – </a:t>
            </a:r>
            <a:r>
              <a:rPr lang="cs-CZ" i="1" dirty="0" smtClean="0"/>
              <a:t>do</a:t>
            </a:r>
            <a:r>
              <a:rPr lang="cs-CZ" dirty="0" smtClean="0"/>
              <a:t> </a:t>
            </a:r>
            <a:r>
              <a:rPr lang="cs-CZ" sz="2400" dirty="0" smtClean="0"/>
              <a:t>(</a:t>
            </a:r>
            <a:r>
              <a:rPr lang="cs-CZ" sz="2400" dirty="0" err="1" smtClean="0"/>
              <a:t>Wir</a:t>
            </a:r>
            <a:r>
              <a:rPr lang="cs-CZ" sz="2400" dirty="0" smtClean="0"/>
              <a:t> </a:t>
            </a:r>
            <a:r>
              <a:rPr lang="cs-CZ" sz="2400" dirty="0" err="1" smtClean="0"/>
              <a:t>warten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bis</a:t>
            </a:r>
            <a:r>
              <a:rPr lang="cs-CZ" sz="2400" dirty="0" smtClean="0"/>
              <a:t> </a:t>
            </a:r>
            <a:r>
              <a:rPr lang="cs-CZ" sz="2400" dirty="0" err="1" smtClean="0"/>
              <a:t>neun</a:t>
            </a:r>
            <a:r>
              <a:rPr lang="cs-CZ" sz="2400" dirty="0" smtClean="0"/>
              <a:t>.)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26604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/>
              <a:t>Přiřaďte k časovým údajům správné popisy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1954560" cy="4525963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17:00</a:t>
            </a:r>
          </a:p>
          <a:p>
            <a:pPr marL="514350" indent="-514350">
              <a:buAutoNum type="arabicPeriod"/>
            </a:pPr>
            <a:r>
              <a:rPr lang="cs-CZ" dirty="0" smtClean="0"/>
              <a:t>09:35</a:t>
            </a:r>
          </a:p>
          <a:p>
            <a:pPr marL="514350" indent="-514350">
              <a:buAutoNum type="arabicPeriod"/>
            </a:pPr>
            <a:r>
              <a:rPr lang="cs-CZ" dirty="0" smtClean="0"/>
              <a:t>11:10</a:t>
            </a:r>
          </a:p>
          <a:p>
            <a:pPr marL="514350" indent="-514350">
              <a:buAutoNum type="arabicPeriod"/>
            </a:pPr>
            <a:r>
              <a:rPr lang="cs-CZ" dirty="0" smtClean="0"/>
              <a:t>16:57</a:t>
            </a:r>
          </a:p>
          <a:p>
            <a:pPr marL="514350" indent="-514350">
              <a:buAutoNum type="arabicPeriod"/>
            </a:pPr>
            <a:r>
              <a:rPr lang="cs-CZ" dirty="0" smtClean="0"/>
              <a:t>05:45</a:t>
            </a:r>
          </a:p>
          <a:p>
            <a:pPr marL="514350" indent="-514350">
              <a:buAutoNum type="arabicPeriod"/>
            </a:pPr>
            <a:r>
              <a:rPr lang="cs-CZ" dirty="0" smtClean="0"/>
              <a:t>07:30</a:t>
            </a:r>
          </a:p>
          <a:p>
            <a:pPr marL="514350" indent="-514350">
              <a:buAutoNum type="arabicPeriod"/>
            </a:pPr>
            <a:r>
              <a:rPr lang="cs-CZ" dirty="0" smtClean="0"/>
              <a:t>12:02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347864" y="1628800"/>
            <a:ext cx="5400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halb</a:t>
            </a:r>
            <a:r>
              <a:rPr lang="cs-CZ" dirty="0" smtClean="0"/>
              <a:t> </a:t>
            </a:r>
            <a:r>
              <a:rPr lang="cs-CZ" dirty="0" err="1" smtClean="0"/>
              <a:t>acht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fünf</a:t>
            </a:r>
            <a:r>
              <a:rPr lang="cs-CZ" dirty="0" smtClean="0"/>
              <a:t> Uhr.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Viertel</a:t>
            </a:r>
            <a:r>
              <a:rPr lang="cs-CZ" dirty="0" smtClean="0"/>
              <a:t> vor </a:t>
            </a:r>
            <a:r>
              <a:rPr lang="cs-CZ" dirty="0" err="1" smtClean="0"/>
              <a:t>sechs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kurz vor </a:t>
            </a:r>
            <a:r>
              <a:rPr lang="cs-CZ" dirty="0" err="1" smtClean="0"/>
              <a:t>fünf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kurz nach </a:t>
            </a:r>
            <a:r>
              <a:rPr lang="cs-CZ" dirty="0" err="1" smtClean="0"/>
              <a:t>zwölf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fünf</a:t>
            </a:r>
            <a:r>
              <a:rPr lang="cs-CZ" dirty="0" smtClean="0"/>
              <a:t> nach </a:t>
            </a:r>
            <a:r>
              <a:rPr lang="cs-CZ" dirty="0" err="1" smtClean="0"/>
              <a:t>halb</a:t>
            </a:r>
            <a:r>
              <a:rPr lang="cs-CZ" dirty="0" smtClean="0"/>
              <a:t> </a:t>
            </a:r>
            <a:r>
              <a:rPr lang="cs-CZ" dirty="0" err="1" smtClean="0"/>
              <a:t>zehn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elf Uhr </a:t>
            </a:r>
            <a:r>
              <a:rPr lang="cs-CZ" dirty="0" err="1" smtClean="0"/>
              <a:t>zehn</a:t>
            </a:r>
            <a:r>
              <a:rPr lang="cs-CZ" dirty="0" smtClean="0"/>
              <a:t> </a:t>
            </a:r>
            <a:r>
              <a:rPr lang="cs-CZ" dirty="0" err="1" smtClean="0"/>
              <a:t>Minuten</a:t>
            </a:r>
            <a:r>
              <a:rPr lang="cs-CZ" dirty="0" smtClean="0"/>
              <a:t>.</a:t>
            </a:r>
          </a:p>
          <a:p>
            <a:pPr marL="514350" indent="-514350">
              <a:buFont typeface="Arial" panose="020B0604020202020204" pitchFamily="34" charset="0"/>
              <a:buAutoNum type="alphaU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08814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/>
              <a:t>Lösung</a:t>
            </a:r>
            <a:r>
              <a:rPr lang="cs-CZ" sz="3200" b="1" dirty="0"/>
              <a:t> </a:t>
            </a:r>
            <a:r>
              <a:rPr lang="cs-CZ" sz="3600" i="1" dirty="0"/>
              <a:t>(řešení)</a:t>
            </a:r>
            <a:endParaRPr lang="cs-CZ" sz="36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70" y="1628800"/>
            <a:ext cx="8438945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348880"/>
            <a:ext cx="685800" cy="371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3810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Doplňte do vět výraz </a:t>
            </a:r>
            <a:r>
              <a:rPr lang="cs-CZ" sz="3600" b="1" dirty="0" err="1" smtClean="0"/>
              <a:t>Stunde</a:t>
            </a:r>
            <a:r>
              <a:rPr lang="cs-CZ" sz="3600" b="1" dirty="0" smtClean="0"/>
              <a:t>(n) nebo Uhr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22 _________.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arbeite</a:t>
            </a:r>
            <a:r>
              <a:rPr lang="cs-CZ" dirty="0" smtClean="0"/>
              <a:t> </a:t>
            </a:r>
            <a:r>
              <a:rPr lang="cs-CZ" dirty="0" err="1" smtClean="0"/>
              <a:t>täglich</a:t>
            </a:r>
            <a:r>
              <a:rPr lang="cs-CZ" dirty="0" smtClean="0"/>
              <a:t> 8 __________ .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 ____________ </a:t>
            </a:r>
            <a:r>
              <a:rPr lang="cs-CZ" dirty="0" err="1" smtClean="0"/>
              <a:t>ist</a:t>
            </a:r>
            <a:r>
              <a:rPr lang="cs-CZ" dirty="0" smtClean="0"/>
              <a:t> es?</a:t>
            </a:r>
          </a:p>
          <a:p>
            <a:r>
              <a:rPr lang="cs-CZ" dirty="0" smtClean="0"/>
              <a:t>Um 14 ____________ </a:t>
            </a:r>
            <a:r>
              <a:rPr lang="cs-CZ" dirty="0" err="1" smtClean="0"/>
              <a:t>gehe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Arzt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Nach </a:t>
            </a:r>
            <a:r>
              <a:rPr lang="cs-CZ" dirty="0" err="1" smtClean="0"/>
              <a:t>Berlin</a:t>
            </a:r>
            <a:r>
              <a:rPr lang="cs-CZ" dirty="0" smtClean="0"/>
              <a:t> </a:t>
            </a:r>
            <a:r>
              <a:rPr lang="cs-CZ" dirty="0" err="1" smtClean="0"/>
              <a:t>fährt</a:t>
            </a:r>
            <a:r>
              <a:rPr lang="cs-CZ" dirty="0" smtClean="0"/>
              <a:t> man </a:t>
            </a:r>
            <a:r>
              <a:rPr lang="cs-CZ" dirty="0" err="1" smtClean="0"/>
              <a:t>gegen</a:t>
            </a:r>
            <a:r>
              <a:rPr lang="cs-CZ" dirty="0" smtClean="0"/>
              <a:t> </a:t>
            </a:r>
            <a:r>
              <a:rPr lang="cs-CZ" dirty="0" err="1" smtClean="0"/>
              <a:t>fünf</a:t>
            </a:r>
            <a:r>
              <a:rPr lang="cs-CZ" dirty="0" smtClean="0"/>
              <a:t> _________ .</a:t>
            </a:r>
          </a:p>
          <a:p>
            <a:r>
              <a:rPr lang="cs-CZ" dirty="0" smtClean="0"/>
              <a:t>Man soll </a:t>
            </a:r>
            <a:r>
              <a:rPr lang="cs-CZ" dirty="0" err="1" smtClean="0"/>
              <a:t>täglich</a:t>
            </a:r>
            <a:r>
              <a:rPr lang="cs-CZ" dirty="0"/>
              <a:t> </a:t>
            </a:r>
            <a:r>
              <a:rPr lang="cs-CZ" dirty="0" smtClean="0"/>
              <a:t>7 ____________ </a:t>
            </a:r>
            <a:r>
              <a:rPr lang="cs-CZ" dirty="0" err="1" smtClean="0"/>
              <a:t>schlafen</a:t>
            </a:r>
            <a:r>
              <a:rPr lang="cs-CZ" dirty="0" smtClean="0"/>
              <a:t>. 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bekomme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schöne</a:t>
            </a:r>
            <a:r>
              <a:rPr lang="cs-CZ" dirty="0" smtClean="0"/>
              <a:t> ___________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23829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Lösung</a:t>
            </a:r>
            <a:r>
              <a:rPr lang="cs-CZ" sz="3600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22 </a:t>
            </a:r>
            <a:r>
              <a:rPr lang="cs-CZ" i="1" dirty="0" smtClean="0">
                <a:solidFill>
                  <a:srgbClr val="FF0000"/>
                </a:solidFill>
              </a:rPr>
              <a:t>Uhr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arbeite</a:t>
            </a:r>
            <a:r>
              <a:rPr lang="cs-CZ" dirty="0" smtClean="0"/>
              <a:t> </a:t>
            </a:r>
            <a:r>
              <a:rPr lang="cs-CZ" dirty="0" err="1" smtClean="0"/>
              <a:t>täglich</a:t>
            </a:r>
            <a:r>
              <a:rPr lang="cs-CZ" dirty="0" smtClean="0"/>
              <a:t> 8 </a:t>
            </a:r>
            <a:r>
              <a:rPr lang="cs-CZ" i="1" dirty="0" err="1" smtClean="0">
                <a:solidFill>
                  <a:srgbClr val="FF0000"/>
                </a:solidFill>
              </a:rPr>
              <a:t>Stunden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Uhr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es?</a:t>
            </a:r>
          </a:p>
          <a:p>
            <a:r>
              <a:rPr lang="cs-CZ" dirty="0" smtClean="0"/>
              <a:t>Um 14 </a:t>
            </a:r>
            <a:r>
              <a:rPr lang="cs-CZ" i="1" dirty="0" smtClean="0">
                <a:solidFill>
                  <a:srgbClr val="FF0000"/>
                </a:solidFill>
              </a:rPr>
              <a:t>Uhr</a:t>
            </a:r>
            <a:r>
              <a:rPr lang="cs-CZ" dirty="0" smtClean="0"/>
              <a:t> </a:t>
            </a:r>
            <a:r>
              <a:rPr lang="cs-CZ" dirty="0" err="1" smtClean="0"/>
              <a:t>gehe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Arzt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Nach </a:t>
            </a:r>
            <a:r>
              <a:rPr lang="cs-CZ" dirty="0" err="1" smtClean="0"/>
              <a:t>Berlin</a:t>
            </a:r>
            <a:r>
              <a:rPr lang="cs-CZ" dirty="0" smtClean="0"/>
              <a:t> </a:t>
            </a:r>
            <a:r>
              <a:rPr lang="cs-CZ" dirty="0" err="1" smtClean="0"/>
              <a:t>fährt</a:t>
            </a:r>
            <a:r>
              <a:rPr lang="cs-CZ" dirty="0" smtClean="0"/>
              <a:t> man </a:t>
            </a:r>
            <a:r>
              <a:rPr lang="cs-CZ" dirty="0" err="1" smtClean="0"/>
              <a:t>gegen</a:t>
            </a:r>
            <a:r>
              <a:rPr lang="cs-CZ" dirty="0" smtClean="0"/>
              <a:t> </a:t>
            </a:r>
            <a:r>
              <a:rPr lang="cs-CZ" dirty="0" err="1" smtClean="0"/>
              <a:t>fünf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Stunden</a:t>
            </a:r>
            <a:r>
              <a:rPr lang="cs-CZ" dirty="0" smtClean="0"/>
              <a:t>.</a:t>
            </a:r>
          </a:p>
          <a:p>
            <a:r>
              <a:rPr lang="cs-CZ" dirty="0" smtClean="0"/>
              <a:t>Man soll </a:t>
            </a:r>
            <a:r>
              <a:rPr lang="cs-CZ" dirty="0" err="1" smtClean="0"/>
              <a:t>täglich</a:t>
            </a:r>
            <a:r>
              <a:rPr lang="cs-CZ" dirty="0"/>
              <a:t> </a:t>
            </a:r>
            <a:r>
              <a:rPr lang="cs-CZ" dirty="0" smtClean="0"/>
              <a:t>7 </a:t>
            </a:r>
            <a:r>
              <a:rPr lang="cs-CZ" i="1" dirty="0" err="1" smtClean="0">
                <a:solidFill>
                  <a:srgbClr val="FF0000"/>
                </a:solidFill>
              </a:rPr>
              <a:t>Stunden</a:t>
            </a:r>
            <a:r>
              <a:rPr lang="cs-CZ" dirty="0" smtClean="0"/>
              <a:t> </a:t>
            </a:r>
            <a:r>
              <a:rPr lang="cs-CZ" dirty="0" err="1" smtClean="0"/>
              <a:t>schlafen</a:t>
            </a:r>
            <a:r>
              <a:rPr lang="cs-CZ" dirty="0" smtClean="0"/>
              <a:t>. 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bekomme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schöne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Uhr 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81680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b="1" dirty="0" smtClean="0"/>
              <a:t>Zapište uvedený čas pomocí číslic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27484"/>
            <a:ext cx="3898776" cy="5513883"/>
          </a:xfrm>
          <a:solidFill>
            <a:srgbClr val="FFCC66"/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800" dirty="0" err="1" smtClean="0"/>
              <a:t>halb</a:t>
            </a:r>
            <a:r>
              <a:rPr lang="cs-CZ" sz="2800" dirty="0" smtClean="0"/>
              <a:t> </a:t>
            </a:r>
            <a:r>
              <a:rPr lang="cs-CZ" sz="2800" dirty="0" err="1" smtClean="0"/>
              <a:t>sieben</a:t>
            </a:r>
            <a:endParaRPr lang="cs-CZ" sz="2800" dirty="0" smtClean="0"/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800" dirty="0" err="1" smtClean="0"/>
              <a:t>zehn</a:t>
            </a:r>
            <a:r>
              <a:rPr lang="cs-CZ" sz="2800" dirty="0" smtClean="0"/>
              <a:t> nach elf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800" dirty="0" err="1" smtClean="0"/>
              <a:t>drei</a:t>
            </a:r>
            <a:r>
              <a:rPr lang="cs-CZ" sz="2800" dirty="0" smtClean="0"/>
              <a:t> vor </a:t>
            </a:r>
            <a:r>
              <a:rPr lang="cs-CZ" sz="2800" dirty="0" err="1" smtClean="0"/>
              <a:t>acht</a:t>
            </a:r>
            <a:endParaRPr lang="cs-CZ" sz="2800" dirty="0" smtClean="0"/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800" dirty="0" err="1" smtClean="0"/>
              <a:t>Viertel</a:t>
            </a:r>
            <a:r>
              <a:rPr lang="cs-CZ" sz="2800" dirty="0" smtClean="0"/>
              <a:t> vor </a:t>
            </a:r>
            <a:r>
              <a:rPr lang="cs-CZ" sz="2800" dirty="0" err="1" smtClean="0"/>
              <a:t>neun</a:t>
            </a:r>
            <a:endParaRPr lang="cs-CZ" sz="2800" dirty="0" smtClean="0"/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800" dirty="0" smtClean="0"/>
              <a:t>elf Uhr </a:t>
            </a:r>
            <a:r>
              <a:rPr lang="cs-CZ" sz="2800" dirty="0" err="1" smtClean="0"/>
              <a:t>achtzehn</a:t>
            </a:r>
            <a:endParaRPr lang="cs-CZ" sz="2800" dirty="0" smtClean="0"/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800" dirty="0" err="1" smtClean="0"/>
              <a:t>Fünf</a:t>
            </a:r>
            <a:r>
              <a:rPr lang="cs-CZ" sz="2800" dirty="0" smtClean="0"/>
              <a:t> vor </a:t>
            </a:r>
            <a:r>
              <a:rPr lang="cs-CZ" sz="2800" dirty="0" err="1" smtClean="0"/>
              <a:t>halb</a:t>
            </a:r>
            <a:r>
              <a:rPr lang="cs-CZ" sz="2800" dirty="0" smtClean="0"/>
              <a:t> </a:t>
            </a:r>
            <a:r>
              <a:rPr lang="cs-CZ" sz="2800" dirty="0" err="1" smtClean="0"/>
              <a:t>zehn</a:t>
            </a:r>
            <a:endParaRPr lang="cs-CZ" sz="2800" dirty="0" smtClean="0"/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800" dirty="0" err="1" smtClean="0"/>
              <a:t>zwanzig</a:t>
            </a:r>
            <a:r>
              <a:rPr lang="cs-CZ" sz="2800" dirty="0" smtClean="0"/>
              <a:t> vor </a:t>
            </a:r>
            <a:r>
              <a:rPr lang="cs-CZ" sz="2800" dirty="0" err="1" smtClean="0"/>
              <a:t>eins</a:t>
            </a:r>
            <a:endParaRPr lang="cs-CZ" sz="2800" dirty="0" smtClean="0"/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sz="2800" dirty="0" err="1" smtClean="0"/>
              <a:t>drei</a:t>
            </a:r>
            <a:r>
              <a:rPr lang="cs-CZ" sz="2800" dirty="0" smtClean="0"/>
              <a:t> </a:t>
            </a:r>
            <a:r>
              <a:rPr lang="cs-CZ" sz="2800" dirty="0" err="1" smtClean="0"/>
              <a:t>Viertel</a:t>
            </a:r>
            <a:r>
              <a:rPr lang="cs-CZ" sz="2800" dirty="0" smtClean="0"/>
              <a:t> </a:t>
            </a:r>
            <a:r>
              <a:rPr lang="cs-CZ" sz="2800" dirty="0" err="1" smtClean="0"/>
              <a:t>sechs</a:t>
            </a:r>
            <a:endParaRPr lang="cs-CZ" sz="28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922765" y="1196752"/>
            <a:ext cx="3537667" cy="5544616"/>
          </a:xfrm>
          <a:prstGeom prst="rect">
            <a:avLst/>
          </a:prstGeom>
          <a:solidFill>
            <a:srgbClr val="FFCC66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________________________________________________________________________________________________________________________________________________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20687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b="1" dirty="0" err="1"/>
              <a:t>Lösung</a:t>
            </a:r>
            <a:r>
              <a:rPr lang="cs-CZ" b="1" dirty="0"/>
              <a:t> </a:t>
            </a:r>
            <a:r>
              <a:rPr lang="cs-CZ" sz="3600" i="1" dirty="0"/>
              <a:t>(řešení)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27484"/>
            <a:ext cx="3898776" cy="5513883"/>
          </a:xfrm>
          <a:solidFill>
            <a:srgbClr val="FFCC66"/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800" dirty="0" err="1" smtClean="0"/>
              <a:t>halb</a:t>
            </a:r>
            <a:r>
              <a:rPr lang="cs-CZ" sz="2800" dirty="0" smtClean="0"/>
              <a:t> </a:t>
            </a:r>
            <a:r>
              <a:rPr lang="cs-CZ" sz="2800" dirty="0" err="1" smtClean="0"/>
              <a:t>sieben</a:t>
            </a:r>
            <a:endParaRPr lang="cs-CZ" sz="2800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800" dirty="0" err="1" smtClean="0"/>
              <a:t>zehn</a:t>
            </a:r>
            <a:r>
              <a:rPr lang="cs-CZ" sz="2800" dirty="0" smtClean="0"/>
              <a:t> nach elf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800" dirty="0" err="1" smtClean="0"/>
              <a:t>drei</a:t>
            </a:r>
            <a:r>
              <a:rPr lang="cs-CZ" sz="2800" dirty="0" smtClean="0"/>
              <a:t> vor </a:t>
            </a:r>
            <a:r>
              <a:rPr lang="cs-CZ" sz="2800" dirty="0" err="1" smtClean="0"/>
              <a:t>acht</a:t>
            </a:r>
            <a:endParaRPr lang="cs-CZ" sz="2800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800" dirty="0" err="1" smtClean="0"/>
              <a:t>Viertel</a:t>
            </a:r>
            <a:r>
              <a:rPr lang="cs-CZ" sz="2800" dirty="0" smtClean="0"/>
              <a:t> vor </a:t>
            </a:r>
            <a:r>
              <a:rPr lang="cs-CZ" sz="2800" dirty="0" err="1" smtClean="0"/>
              <a:t>neun</a:t>
            </a:r>
            <a:endParaRPr lang="cs-CZ" sz="2800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800" dirty="0" smtClean="0"/>
              <a:t>elf Uhr </a:t>
            </a:r>
            <a:r>
              <a:rPr lang="cs-CZ" sz="2800" dirty="0" err="1" smtClean="0"/>
              <a:t>achtzehn</a:t>
            </a:r>
            <a:endParaRPr lang="cs-CZ" sz="2800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800" dirty="0" err="1" smtClean="0"/>
              <a:t>Fünf</a:t>
            </a:r>
            <a:r>
              <a:rPr lang="cs-CZ" sz="2800" dirty="0" smtClean="0"/>
              <a:t> vor </a:t>
            </a:r>
            <a:r>
              <a:rPr lang="cs-CZ" sz="2800" dirty="0" err="1" smtClean="0"/>
              <a:t>halb</a:t>
            </a:r>
            <a:r>
              <a:rPr lang="cs-CZ" sz="2800" dirty="0" smtClean="0"/>
              <a:t> </a:t>
            </a:r>
            <a:r>
              <a:rPr lang="cs-CZ" sz="2800" dirty="0" err="1" smtClean="0"/>
              <a:t>zehn</a:t>
            </a:r>
            <a:endParaRPr lang="cs-CZ" sz="2800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800" dirty="0" err="1" smtClean="0"/>
              <a:t>zwanzig</a:t>
            </a:r>
            <a:r>
              <a:rPr lang="cs-CZ" sz="2800" dirty="0" smtClean="0"/>
              <a:t> vor </a:t>
            </a:r>
            <a:r>
              <a:rPr lang="cs-CZ" sz="2800" dirty="0" err="1" smtClean="0"/>
              <a:t>eins</a:t>
            </a:r>
            <a:endParaRPr lang="cs-CZ" sz="2800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800" dirty="0" err="1" smtClean="0"/>
              <a:t>drei</a:t>
            </a:r>
            <a:r>
              <a:rPr lang="cs-CZ" sz="2800" dirty="0" smtClean="0"/>
              <a:t> </a:t>
            </a:r>
            <a:r>
              <a:rPr lang="cs-CZ" sz="2800" dirty="0" err="1" smtClean="0"/>
              <a:t>Viertel</a:t>
            </a:r>
            <a:r>
              <a:rPr lang="cs-CZ" sz="2800" dirty="0" smtClean="0"/>
              <a:t> </a:t>
            </a:r>
            <a:r>
              <a:rPr lang="cs-CZ" sz="2800" dirty="0" err="1" smtClean="0"/>
              <a:t>sechs</a:t>
            </a:r>
            <a:endParaRPr lang="cs-CZ" sz="28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922765" y="1196752"/>
            <a:ext cx="3249635" cy="5544616"/>
          </a:xfrm>
          <a:prstGeom prst="rect">
            <a:avLst/>
          </a:prstGeom>
          <a:solidFill>
            <a:srgbClr val="FFCC66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06:30 </a:t>
            </a: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11:10 </a:t>
            </a: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07:57</a:t>
            </a: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08:45</a:t>
            </a: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11:18</a:t>
            </a: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09:25</a:t>
            </a: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12:40</a:t>
            </a: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05:45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915021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helpforenglish.cz/files/clock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579" y="1285303"/>
            <a:ext cx="1428750" cy="1381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helpforenglish.cz/files/clock2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343804"/>
            <a:ext cx="1428750" cy="1381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helpforenglish.cz/files/clock3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579" y="3072582"/>
            <a:ext cx="1428750" cy="137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helpforenglish.cz/files/clock4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062528"/>
            <a:ext cx="1428750" cy="136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helpforenglish.cz/files/clock5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3999" y="1400955"/>
            <a:ext cx="1428750" cy="132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www.helpforenglish.cz/files/clock6.g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0322" y="3001673"/>
            <a:ext cx="1579389" cy="1442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www.helpforenglish.cz/files/clock7.gi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579" y="4936263"/>
            <a:ext cx="1428750" cy="1228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://www.helpforenglish.cz/files/clock8.gif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860063"/>
            <a:ext cx="1428750" cy="1304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http://www.helpforenglish.cz/files/clock9.gif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0322" y="4725144"/>
            <a:ext cx="1576104" cy="1365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91563" y="393691"/>
            <a:ext cx="46085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 smtClean="0"/>
              <a:t>Wie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spät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ist</a:t>
            </a:r>
            <a:r>
              <a:rPr lang="cs-CZ" sz="4400" b="1" dirty="0" smtClean="0"/>
              <a:t> es?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3579" y="2666429"/>
            <a:ext cx="1782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67293" y="2621924"/>
            <a:ext cx="1782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99152" y="2666429"/>
            <a:ext cx="1782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67294" y="4259517"/>
            <a:ext cx="1782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99151" y="4355812"/>
            <a:ext cx="1782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36874" y="4329718"/>
            <a:ext cx="1782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36875" y="6166605"/>
            <a:ext cx="1782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99152" y="6180459"/>
            <a:ext cx="1782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67295" y="6164989"/>
            <a:ext cx="1782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70802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helpforenglish.cz/files/clock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579" y="1285303"/>
            <a:ext cx="1428750" cy="1381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helpforenglish.cz/files/clock2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343804"/>
            <a:ext cx="1428750" cy="1381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helpforenglish.cz/files/clock3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579" y="3072582"/>
            <a:ext cx="1428750" cy="137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helpforenglish.cz/files/clock4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062528"/>
            <a:ext cx="1428750" cy="136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helpforenglish.cz/files/clock5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3999" y="1400955"/>
            <a:ext cx="1428750" cy="132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www.helpforenglish.cz/files/clock6.g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0322" y="3001673"/>
            <a:ext cx="1579389" cy="1442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www.helpforenglish.cz/files/clock7.gi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579" y="4936263"/>
            <a:ext cx="1428750" cy="1228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://www.helpforenglish.cz/files/clock8.gif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860063"/>
            <a:ext cx="1428750" cy="1304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http://www.helpforenglish.cz/files/clock9.gif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0322" y="4725144"/>
            <a:ext cx="1576104" cy="1365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91563" y="393691"/>
            <a:ext cx="46085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 smtClean="0"/>
              <a:t>Lösung</a:t>
            </a:r>
            <a:r>
              <a:rPr lang="cs-CZ" sz="4400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6874" y="2666429"/>
            <a:ext cx="22468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Es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zehn</a:t>
            </a:r>
            <a:r>
              <a:rPr lang="cs-CZ" i="1" dirty="0" smtClean="0">
                <a:solidFill>
                  <a:srgbClr val="FF0000"/>
                </a:solidFill>
              </a:rPr>
              <a:t> nach </a:t>
            </a:r>
            <a:r>
              <a:rPr lang="cs-CZ" i="1" dirty="0" err="1" smtClean="0">
                <a:solidFill>
                  <a:srgbClr val="FF0000"/>
                </a:solidFill>
              </a:rPr>
              <a:t>fünf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2632341"/>
            <a:ext cx="1605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Es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acht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71800" y="2666429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Es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fünf</a:t>
            </a:r>
            <a:r>
              <a:rPr lang="cs-CZ" i="1" dirty="0" smtClean="0">
                <a:solidFill>
                  <a:srgbClr val="FF0000"/>
                </a:solidFill>
              </a:rPr>
              <a:t> vor </a:t>
            </a:r>
            <a:r>
              <a:rPr lang="cs-CZ" i="1" dirty="0" err="1" smtClean="0">
                <a:solidFill>
                  <a:srgbClr val="FF0000"/>
                </a:solidFill>
              </a:rPr>
              <a:t>halb</a:t>
            </a:r>
            <a:r>
              <a:rPr lang="cs-CZ" i="1" dirty="0" smtClean="0">
                <a:solidFill>
                  <a:srgbClr val="FF0000"/>
                </a:solidFill>
              </a:rPr>
              <a:t> elf.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4329718"/>
            <a:ext cx="19813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Es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halb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sieben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15816" y="4355812"/>
            <a:ext cx="21602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Es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fünf</a:t>
            </a:r>
            <a:r>
              <a:rPr lang="cs-CZ" i="1" dirty="0" smtClean="0">
                <a:solidFill>
                  <a:srgbClr val="FF0000"/>
                </a:solidFill>
              </a:rPr>
              <a:t> nach </a:t>
            </a:r>
            <a:r>
              <a:rPr lang="cs-CZ" i="1" dirty="0" err="1" smtClean="0">
                <a:solidFill>
                  <a:srgbClr val="FF0000"/>
                </a:solidFill>
              </a:rPr>
              <a:t>zehn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36874" y="4329718"/>
            <a:ext cx="22468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Es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drei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Viertel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vier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36874" y="6166605"/>
            <a:ext cx="25349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Es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fünf</a:t>
            </a:r>
            <a:r>
              <a:rPr lang="cs-CZ" i="1" dirty="0" smtClean="0">
                <a:solidFill>
                  <a:srgbClr val="FF0000"/>
                </a:solidFill>
              </a:rPr>
              <a:t> vor </a:t>
            </a:r>
            <a:r>
              <a:rPr lang="cs-CZ" i="1" dirty="0" err="1" smtClean="0">
                <a:solidFill>
                  <a:srgbClr val="FF0000"/>
                </a:solidFill>
              </a:rPr>
              <a:t>drei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Viertel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sechs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99152" y="6180459"/>
            <a:ext cx="19769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Es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Viertel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acht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067295" y="6164989"/>
            <a:ext cx="2105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Es </a:t>
            </a:r>
            <a:r>
              <a:rPr lang="cs-CZ" i="1" dirty="0" err="1" smtClean="0">
                <a:solidFill>
                  <a:srgbClr val="FF0000"/>
                </a:solidFill>
              </a:rPr>
              <a:t>ist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fünf</a:t>
            </a:r>
            <a:r>
              <a:rPr lang="cs-CZ" i="1" dirty="0" smtClean="0">
                <a:solidFill>
                  <a:srgbClr val="FF0000"/>
                </a:solidFill>
              </a:rPr>
              <a:t> vor </a:t>
            </a:r>
            <a:r>
              <a:rPr lang="cs-CZ" i="1" dirty="0" err="1" smtClean="0">
                <a:solidFill>
                  <a:srgbClr val="FF0000"/>
                </a:solidFill>
              </a:rPr>
              <a:t>zwei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  <a:endParaRPr lang="cs-CZ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29592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cs-CZ" dirty="0"/>
              <a:t>NEUVEDEN. </a:t>
            </a:r>
            <a:r>
              <a:rPr lang="cs-CZ" i="1" dirty="0" err="1"/>
              <a:t>Help</a:t>
            </a:r>
            <a:r>
              <a:rPr lang="cs-CZ" i="1" dirty="0"/>
              <a:t> </a:t>
            </a:r>
            <a:r>
              <a:rPr lang="cs-CZ" i="1" dirty="0" err="1"/>
              <a:t>for</a:t>
            </a:r>
            <a:r>
              <a:rPr lang="cs-CZ" i="1" dirty="0"/>
              <a:t> </a:t>
            </a:r>
            <a:r>
              <a:rPr lang="cs-CZ" i="1" dirty="0" err="1"/>
              <a:t>english</a:t>
            </a:r>
            <a:r>
              <a:rPr lang="cs-CZ" dirty="0"/>
              <a:t> [online]. [cit. 26.11.2013].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www.helpforenglish.cz/article/2008030201-kolik-je-hodin-2</a:t>
            </a:r>
            <a:endParaRPr lang="cs-CZ" dirty="0" smtClean="0"/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cs-CZ" dirty="0"/>
              <a:t> NEUVEDEN. </a:t>
            </a:r>
            <a:r>
              <a:rPr lang="cs-CZ" i="1" dirty="0" err="1"/>
              <a:t>Help</a:t>
            </a:r>
            <a:r>
              <a:rPr lang="cs-CZ" i="1" dirty="0"/>
              <a:t> </a:t>
            </a:r>
            <a:r>
              <a:rPr lang="cs-CZ" i="1" dirty="0" err="1"/>
              <a:t>for</a:t>
            </a:r>
            <a:r>
              <a:rPr lang="cs-CZ" i="1" dirty="0"/>
              <a:t> </a:t>
            </a:r>
            <a:r>
              <a:rPr lang="cs-CZ" i="1" dirty="0" err="1"/>
              <a:t>english</a:t>
            </a:r>
            <a:r>
              <a:rPr lang="cs-CZ" dirty="0"/>
              <a:t> [online]. [cit. 26.11.2013].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www.helpforenglish.cz/article/2011082902-kolik-je-hodin</a:t>
            </a:r>
            <a:r>
              <a:rPr lang="cs-CZ" dirty="0" smtClean="0"/>
              <a:t> </a:t>
            </a:r>
            <a:endParaRPr lang="cs-CZ" dirty="0"/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cs-CZ" dirty="0" smtClean="0"/>
              <a:t>MEJZLÍKOVÁ</a:t>
            </a:r>
            <a:r>
              <a:rPr lang="cs-CZ" dirty="0"/>
              <a:t>, Šárka. </a:t>
            </a:r>
            <a:r>
              <a:rPr lang="cs-CZ" i="1" dirty="0"/>
              <a:t>Němčina pro samouky a jazykové školy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2009, ISBN 978-80-7358-155-8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154165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746</Words>
  <Application>Microsoft Office PowerPoint</Application>
  <PresentationFormat>Předvádění na obrazovce (4:3)</PresentationFormat>
  <Paragraphs>131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 BESTIMMUNG DER ZEIT </vt:lpstr>
      <vt:lpstr>Určování času</vt:lpstr>
      <vt:lpstr>Prezentace aplikace PowerPoint</vt:lpstr>
      <vt:lpstr>Uhr x Stunde = hodina</vt:lpstr>
      <vt:lpstr>Prezentace aplikace PowerPoint</vt:lpstr>
      <vt:lpstr>U časových údajů používáme předložky</vt:lpstr>
      <vt:lpstr>Přiřaďte k časovým údajům správné popisy</vt:lpstr>
      <vt:lpstr>Lösung (řešení)</vt:lpstr>
      <vt:lpstr>Doplňte do vět výraz Stunde(n) nebo Uhr</vt:lpstr>
      <vt:lpstr>Lösung (řešení)</vt:lpstr>
      <vt:lpstr>Zapište uvedený čas pomocí číslic</vt:lpstr>
      <vt:lpstr>Lösung (řešení)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28</cp:revision>
  <dcterms:created xsi:type="dcterms:W3CDTF">2013-11-22T14:47:24Z</dcterms:created>
  <dcterms:modified xsi:type="dcterms:W3CDTF">2013-12-04T08:17:52Z</dcterms:modified>
</cp:coreProperties>
</file>