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4" r:id="rId11"/>
    <p:sldId id="263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21A7F-6FE3-4F17-95A4-021594628A2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23AD1-619F-4506-9E87-B75FE17C2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085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21A7F-6FE3-4F17-95A4-021594628A2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23AD1-619F-4506-9E87-B75FE17C2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552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21A7F-6FE3-4F17-95A4-021594628A2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23AD1-619F-4506-9E87-B75FE17C2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395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21A7F-6FE3-4F17-95A4-021594628A2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23AD1-619F-4506-9E87-B75FE17C2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480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21A7F-6FE3-4F17-95A4-021594628A2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23AD1-619F-4506-9E87-B75FE17C2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798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21A7F-6FE3-4F17-95A4-021594628A2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23AD1-619F-4506-9E87-B75FE17C2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9840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21A7F-6FE3-4F17-95A4-021594628A2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23AD1-619F-4506-9E87-B75FE17C2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691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21A7F-6FE3-4F17-95A4-021594628A2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23AD1-619F-4506-9E87-B75FE17C2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362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21A7F-6FE3-4F17-95A4-021594628A2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23AD1-619F-4506-9E87-B75FE17C2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750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21A7F-6FE3-4F17-95A4-021594628A2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23AD1-619F-4506-9E87-B75FE17C2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887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21A7F-6FE3-4F17-95A4-021594628A2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23AD1-619F-4506-9E87-B75FE17C2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990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521A7F-6FE3-4F17-95A4-021594628A2F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C23AD1-619F-4506-9E87-B75FE17C2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466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4077072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2640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NJ_142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květen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Časování slovesa „</a:t>
            </a:r>
            <a:r>
              <a:rPr lang="cs-CZ" sz="1800" dirty="0" err="1" smtClean="0"/>
              <a:t>haben</a:t>
            </a:r>
            <a:r>
              <a:rPr lang="cs-CZ" sz="1800" dirty="0" smtClean="0"/>
              <a:t>“ v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přítomném čase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89632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DIE KONJUGATION </a:t>
            </a:r>
            <a:r>
              <a:rPr lang="cs-CZ" b="1" smtClean="0"/>
              <a:t>DES VERBS </a:t>
            </a:r>
            <a:r>
              <a:rPr lang="cs-CZ" b="1" dirty="0" smtClean="0"/>
              <a:t>HABEN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i="1" dirty="0"/>
              <a:t>Časování slovesa „</a:t>
            </a:r>
            <a:r>
              <a:rPr lang="cs-CZ" sz="3600" i="1" dirty="0" err="1"/>
              <a:t>haben</a:t>
            </a:r>
            <a:r>
              <a:rPr lang="cs-CZ" sz="3600" i="1" dirty="0"/>
              <a:t>“</a:t>
            </a:r>
            <a:br>
              <a:rPr lang="cs-CZ" sz="3600" i="1" dirty="0"/>
            </a:br>
            <a:r>
              <a:rPr lang="cs-CZ" sz="3600" i="1" dirty="0"/>
              <a:t> v přítomném čase</a:t>
            </a:r>
          </a:p>
        </p:txBody>
      </p:sp>
    </p:spTree>
    <p:extLst>
      <p:ext uri="{BB962C8B-B14F-4D97-AF65-F5344CB8AC3E}">
        <p14:creationId xmlns:p14="http://schemas.microsoft.com/office/powerpoint/2010/main" val="702096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 a užití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mít, vlastnit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haben</a:t>
            </a:r>
            <a:r>
              <a:rPr lang="cs-CZ" dirty="0" smtClean="0"/>
              <a:t> + infinitiv s „</a:t>
            </a:r>
            <a:r>
              <a:rPr lang="cs-CZ" dirty="0" err="1" smtClean="0"/>
              <a:t>zu</a:t>
            </a:r>
            <a:r>
              <a:rPr lang="cs-CZ" dirty="0" smtClean="0"/>
              <a:t>“ = mít za povinnost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pomocné sloveso minulých časů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Časování</a:t>
            </a:r>
          </a:p>
          <a:p>
            <a:r>
              <a:rPr lang="cs-CZ" dirty="0" smtClean="0"/>
              <a:t>sloveso </a:t>
            </a:r>
            <a:r>
              <a:rPr lang="cs-CZ" dirty="0" err="1" smtClean="0"/>
              <a:t>haben</a:t>
            </a:r>
            <a:r>
              <a:rPr lang="cs-CZ" dirty="0" smtClean="0"/>
              <a:t> má nepravidelné časování </a:t>
            </a:r>
          </a:p>
        </p:txBody>
      </p:sp>
    </p:spTree>
    <p:extLst>
      <p:ext uri="{BB962C8B-B14F-4D97-AF65-F5344CB8AC3E}">
        <p14:creationId xmlns:p14="http://schemas.microsoft.com/office/powerpoint/2010/main" val="2501996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523791" y="69269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 číslo</a:t>
            </a:r>
            <a:endParaRPr lang="cs-CZ" sz="2800" b="1" dirty="0"/>
          </a:p>
        </p:txBody>
      </p:sp>
      <p:sp>
        <p:nvSpPr>
          <p:cNvPr id="11" name="Text Box 9"/>
          <p:cNvSpPr txBox="1">
            <a:spLocks noChangeArrowheads="1"/>
          </p:cNvSpPr>
          <p:nvPr/>
        </p:nvSpPr>
        <p:spPr bwMode="auto">
          <a:xfrm>
            <a:off x="523791" y="1552674"/>
            <a:ext cx="3202201" cy="396044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ich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lang="cs-CZ" altLang="cs-CZ" sz="4000" dirty="0" err="1" smtClean="0">
                <a:latin typeface="Calibri" pitchFamily="34" charset="0"/>
                <a:cs typeface="Arial" pitchFamily="34" charset="0"/>
              </a:rPr>
              <a:t>habe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                            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du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lang="cs-CZ" altLang="cs-CZ" sz="4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hast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er</a:t>
            </a:r>
            <a:endParaRPr kumimoji="0" lang="cs-CZ" altLang="cs-CZ" sz="4000" i="0" u="none" strike="noStrike" cap="none" normalizeH="0" baseline="0" dirty="0" smtClean="0">
              <a:ln>
                <a:noFill/>
              </a:ln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sie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 </a:t>
            </a:r>
            <a:r>
              <a:rPr kumimoji="0" lang="cs-CZ" altLang="cs-CZ" sz="4000" b="0" i="0" u="none" strike="noStrike" cap="none" normalizeH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lang="cs-CZ" altLang="cs-CZ" sz="4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hat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es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AutoShape 10"/>
          <p:cNvSpPr>
            <a:spLocks/>
          </p:cNvSpPr>
          <p:nvPr/>
        </p:nvSpPr>
        <p:spPr bwMode="auto">
          <a:xfrm>
            <a:off x="1198939" y="3429000"/>
            <a:ext cx="279747" cy="1595637"/>
          </a:xfrm>
          <a:prstGeom prst="rightBrace">
            <a:avLst>
              <a:gd name="adj1" fmla="val 94005"/>
              <a:gd name="adj2" fmla="val 50000"/>
            </a:avLst>
          </a:prstGeom>
          <a:noFill/>
          <a:ln w="317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Text Box 11"/>
          <p:cNvSpPr txBox="1">
            <a:spLocks noChangeArrowheads="1"/>
          </p:cNvSpPr>
          <p:nvPr/>
        </p:nvSpPr>
        <p:spPr bwMode="auto">
          <a:xfrm>
            <a:off x="4932040" y="1549195"/>
            <a:ext cx="2810467" cy="396044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3600" i="1" dirty="0" smtClean="0">
                <a:latin typeface="Calibri" pitchFamily="34" charset="0"/>
                <a:cs typeface="Arial" pitchFamily="34" charset="0"/>
              </a:rPr>
              <a:t>mám</a:t>
            </a:r>
            <a:r>
              <a:rPr kumimoji="0" lang="cs-CZ" altLang="cs-CZ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                          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3600" i="1" dirty="0" smtClean="0">
                <a:latin typeface="Calibri" pitchFamily="34" charset="0"/>
                <a:cs typeface="Arial" pitchFamily="34" charset="0"/>
              </a:rPr>
              <a:t>máš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ona    </a:t>
            </a:r>
            <a:r>
              <a:rPr lang="cs-CZ" altLang="cs-CZ" sz="3600" i="1" dirty="0" smtClean="0">
                <a:latin typeface="Calibri" pitchFamily="34" charset="0"/>
                <a:cs typeface="Arial" pitchFamily="34" charset="0"/>
              </a:rPr>
              <a:t>má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ono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AutoShape 10"/>
          <p:cNvSpPr>
            <a:spLocks/>
          </p:cNvSpPr>
          <p:nvPr/>
        </p:nvSpPr>
        <p:spPr bwMode="auto">
          <a:xfrm>
            <a:off x="5751126" y="3212976"/>
            <a:ext cx="317868" cy="1512168"/>
          </a:xfrm>
          <a:prstGeom prst="rightBrace">
            <a:avLst>
              <a:gd name="adj1" fmla="val 94005"/>
              <a:gd name="adj2" fmla="val 50000"/>
            </a:avLst>
          </a:prstGeom>
          <a:noFill/>
          <a:ln w="317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366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83568" y="2276872"/>
            <a:ext cx="3024336" cy="288032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wir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lang="cs-CZ" altLang="cs-CZ" sz="4000" dirty="0" err="1" smtClean="0">
                <a:latin typeface="Calibri" pitchFamily="34" charset="0"/>
                <a:cs typeface="Arial" pitchFamily="34" charset="0"/>
              </a:rPr>
              <a:t>haben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                            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ihr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lang="cs-CZ" altLang="cs-CZ" sz="4000" dirty="0" err="1" smtClean="0">
                <a:latin typeface="Calibri" pitchFamily="34" charset="0"/>
                <a:cs typeface="Arial" pitchFamily="34" charset="0"/>
              </a:rPr>
              <a:t>habt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sie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lang="cs-CZ" altLang="cs-CZ" sz="4000" dirty="0" err="1" smtClean="0">
                <a:latin typeface="Calibri" pitchFamily="34" charset="0"/>
                <a:cs typeface="Arial" pitchFamily="34" charset="0"/>
              </a:rPr>
              <a:t>haben</a:t>
            </a:r>
            <a:endParaRPr kumimoji="0" lang="cs-CZ" altLang="cs-CZ" sz="4000" b="1" i="0" u="none" strike="noStrike" cap="none" normalizeH="0" baseline="0" dirty="0" smtClean="0">
              <a:ln>
                <a:noFill/>
              </a:ln>
              <a:effectLst/>
              <a:latin typeface="Calibri" pitchFamily="34" charset="0"/>
              <a:cs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ts val="1000"/>
              </a:spcAft>
            </a:pPr>
            <a:r>
              <a:rPr lang="cs-CZ" altLang="cs-CZ" sz="4000" dirty="0" err="1">
                <a:latin typeface="Calibri" pitchFamily="34" charset="0"/>
                <a:cs typeface="Arial" pitchFamily="34" charset="0"/>
              </a:rPr>
              <a:t>S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ie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lang="cs-CZ" altLang="cs-CZ" sz="4000" dirty="0" err="1" smtClean="0">
                <a:latin typeface="Calibri" pitchFamily="34" charset="0"/>
                <a:cs typeface="Arial" pitchFamily="34" charset="0"/>
              </a:rPr>
              <a:t>haben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5580112" y="2276872"/>
            <a:ext cx="3096344" cy="288032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máme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i="1" dirty="0" smtClean="0">
                <a:latin typeface="Calibri" pitchFamily="34" charset="0"/>
                <a:cs typeface="Arial" pitchFamily="34" charset="0"/>
              </a:rPr>
              <a:t>máte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i="1" dirty="0" smtClean="0">
                <a:latin typeface="Calibri" pitchFamily="34" charset="0"/>
                <a:cs typeface="Arial" pitchFamily="34" charset="0"/>
              </a:rPr>
              <a:t>mají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i="1" dirty="0" smtClean="0">
                <a:latin typeface="Calibri" pitchFamily="34" charset="0"/>
                <a:cs typeface="Arial" pitchFamily="34" charset="0"/>
              </a:rPr>
              <a:t>máte (vykání)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9770" y="836712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 číslo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30972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7"/>
            <a:ext cx="8363272" cy="1378529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Spojte osobní zájmeno s odpovídajícím tvarem slovesa „</a:t>
            </a:r>
            <a:r>
              <a:rPr lang="cs-CZ" b="1" dirty="0" err="1" smtClean="0"/>
              <a:t>haben</a:t>
            </a:r>
            <a:r>
              <a:rPr lang="cs-CZ" b="1" dirty="0" smtClean="0"/>
              <a:t>“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5" y="1720872"/>
            <a:ext cx="3312368" cy="494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71139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12776"/>
            <a:ext cx="3333055" cy="5103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48360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Doplňte sloveso „</a:t>
            </a:r>
            <a:r>
              <a:rPr lang="cs-CZ" b="1" dirty="0" err="1" smtClean="0"/>
              <a:t>haben</a:t>
            </a:r>
            <a:r>
              <a:rPr lang="cs-CZ" b="1" dirty="0" smtClean="0"/>
              <a:t>“ a přeložte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Peter ………… </a:t>
            </a:r>
            <a:r>
              <a:rPr lang="cs-CZ" dirty="0" err="1" smtClean="0"/>
              <a:t>eine</a:t>
            </a:r>
            <a:r>
              <a:rPr lang="cs-CZ" dirty="0"/>
              <a:t> </a:t>
            </a:r>
            <a:r>
              <a:rPr lang="cs-CZ" dirty="0" err="1" smtClean="0"/>
              <a:t>Katze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………………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…………….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…………………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Kaffee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Wann</a:t>
            </a:r>
            <a:r>
              <a:rPr lang="cs-CZ" dirty="0" smtClean="0"/>
              <a:t> ………..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Urlaub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Elke</a:t>
            </a:r>
            <a:r>
              <a:rPr lang="cs-CZ" dirty="0" smtClean="0"/>
              <a:t> …………..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Wer</a:t>
            </a:r>
            <a:r>
              <a:rPr lang="cs-CZ" dirty="0" smtClean="0"/>
              <a:t> ………….. </a:t>
            </a:r>
            <a:r>
              <a:rPr lang="cs-CZ" dirty="0" err="1" smtClean="0"/>
              <a:t>Angst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…………… </a:t>
            </a:r>
            <a:r>
              <a:rPr lang="cs-CZ" dirty="0" err="1" smtClean="0"/>
              <a:t>Angst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683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Peter ………… </a:t>
            </a:r>
            <a:r>
              <a:rPr lang="cs-CZ" dirty="0" err="1" smtClean="0"/>
              <a:t>eine</a:t>
            </a:r>
            <a:r>
              <a:rPr lang="cs-CZ" dirty="0"/>
              <a:t> </a:t>
            </a:r>
            <a:r>
              <a:rPr lang="cs-CZ" dirty="0" err="1" smtClean="0"/>
              <a:t>Katze</a:t>
            </a:r>
            <a:r>
              <a:rPr lang="cs-CZ" dirty="0" smtClean="0"/>
              <a:t>.           </a:t>
            </a:r>
            <a:r>
              <a:rPr lang="cs-CZ" i="1" dirty="0" smtClean="0">
                <a:solidFill>
                  <a:srgbClr val="FF0000"/>
                </a:solidFill>
              </a:rPr>
              <a:t>Petr má kočku.</a:t>
            </a:r>
          </a:p>
          <a:p>
            <a:pPr marL="0" indent="0">
              <a:buNone/>
            </a:pPr>
            <a:r>
              <a:rPr lang="cs-CZ" dirty="0" smtClean="0"/>
              <a:t>………………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?                     </a:t>
            </a:r>
            <a:r>
              <a:rPr lang="cs-CZ" i="1" dirty="0" smtClean="0">
                <a:solidFill>
                  <a:srgbClr val="FF0000"/>
                </a:solidFill>
              </a:rPr>
              <a:t>Máš čas?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…………….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.   </a:t>
            </a:r>
            <a:r>
              <a:rPr lang="cs-CZ" i="1" dirty="0" smtClean="0">
                <a:solidFill>
                  <a:srgbClr val="FF0000"/>
                </a:solidFill>
              </a:rPr>
              <a:t>Mám sestru.</a:t>
            </a:r>
          </a:p>
          <a:p>
            <a:pPr marL="0" indent="0">
              <a:buNone/>
            </a:pPr>
            <a:r>
              <a:rPr lang="cs-CZ" dirty="0" smtClean="0"/>
              <a:t>…………………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Kaffee</a:t>
            </a:r>
            <a:r>
              <a:rPr lang="cs-CZ" dirty="0" smtClean="0"/>
              <a:t>?             </a:t>
            </a:r>
            <a:r>
              <a:rPr lang="cs-CZ" i="1" dirty="0" smtClean="0">
                <a:solidFill>
                  <a:srgbClr val="FF0000"/>
                </a:solidFill>
              </a:rPr>
              <a:t>Máte kávu?</a:t>
            </a:r>
          </a:p>
          <a:p>
            <a:pPr marL="0" indent="0">
              <a:buNone/>
            </a:pPr>
            <a:r>
              <a:rPr lang="cs-CZ" dirty="0" err="1" smtClean="0"/>
              <a:t>Wann</a:t>
            </a:r>
            <a:r>
              <a:rPr lang="cs-CZ" dirty="0" smtClean="0"/>
              <a:t> ………..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Urlaub</a:t>
            </a:r>
            <a:r>
              <a:rPr lang="cs-CZ" dirty="0" smtClean="0"/>
              <a:t>?    </a:t>
            </a:r>
            <a:r>
              <a:rPr lang="cs-CZ" i="1" dirty="0" smtClean="0">
                <a:solidFill>
                  <a:srgbClr val="FF0000"/>
                </a:solidFill>
              </a:rPr>
              <a:t>Kdy máte dovolenou?</a:t>
            </a:r>
          </a:p>
          <a:p>
            <a:pPr marL="0" indent="0">
              <a:buNone/>
            </a:pPr>
            <a:r>
              <a:rPr lang="cs-CZ" dirty="0" err="1" smtClean="0"/>
              <a:t>Elke</a:t>
            </a:r>
            <a:r>
              <a:rPr lang="cs-CZ" dirty="0" smtClean="0"/>
              <a:t> …………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.    </a:t>
            </a:r>
            <a:r>
              <a:rPr lang="cs-CZ" i="1" dirty="0" err="1" smtClean="0">
                <a:solidFill>
                  <a:srgbClr val="FF0000"/>
                </a:solidFill>
              </a:rPr>
              <a:t>Elke</a:t>
            </a:r>
            <a:r>
              <a:rPr lang="cs-CZ" i="1" dirty="0" smtClean="0">
                <a:solidFill>
                  <a:srgbClr val="FF0000"/>
                </a:solidFill>
              </a:rPr>
              <a:t> nemá žádné děti.</a:t>
            </a:r>
          </a:p>
          <a:p>
            <a:pPr marL="0" indent="0">
              <a:buNone/>
            </a:pPr>
            <a:r>
              <a:rPr lang="cs-CZ" dirty="0" err="1" smtClean="0"/>
              <a:t>Wer</a:t>
            </a:r>
            <a:r>
              <a:rPr lang="cs-CZ" dirty="0" smtClean="0"/>
              <a:t> ………….. </a:t>
            </a:r>
            <a:r>
              <a:rPr lang="cs-CZ" dirty="0" err="1" smtClean="0"/>
              <a:t>Angst</a:t>
            </a:r>
            <a:r>
              <a:rPr lang="cs-CZ" dirty="0" smtClean="0"/>
              <a:t>?               </a:t>
            </a:r>
            <a:r>
              <a:rPr lang="cs-CZ" i="1" dirty="0" smtClean="0">
                <a:solidFill>
                  <a:srgbClr val="FF0000"/>
                </a:solidFill>
              </a:rPr>
              <a:t>Kdo má strach?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…………… </a:t>
            </a:r>
            <a:r>
              <a:rPr lang="cs-CZ" dirty="0" err="1" smtClean="0"/>
              <a:t>Angst</a:t>
            </a:r>
            <a:r>
              <a:rPr lang="cs-CZ" dirty="0" smtClean="0"/>
              <a:t>.                </a:t>
            </a:r>
            <a:r>
              <a:rPr lang="cs-CZ" i="1" dirty="0" smtClean="0">
                <a:solidFill>
                  <a:srgbClr val="FF0000"/>
                </a:solidFill>
              </a:rPr>
              <a:t>Máme strach.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1534166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FF0000"/>
                </a:solidFill>
              </a:rPr>
              <a:t>hat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088483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>
                <a:solidFill>
                  <a:srgbClr val="FF0000"/>
                </a:solidFill>
              </a:rPr>
              <a:t>H</a:t>
            </a:r>
            <a:r>
              <a:rPr lang="cs-CZ" sz="3200" i="1" dirty="0" err="1" smtClean="0">
                <a:solidFill>
                  <a:srgbClr val="FF0000"/>
                </a:solidFill>
              </a:rPr>
              <a:t>ast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40024" y="2703182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FF0000"/>
                </a:solidFill>
              </a:rPr>
              <a:t>habe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287957"/>
            <a:ext cx="1376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FF0000"/>
                </a:solidFill>
              </a:rPr>
              <a:t>Haben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59868" y="3870919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FF0000"/>
                </a:solidFill>
              </a:rPr>
              <a:t>habt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4455694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</a:rPr>
              <a:t>  </a:t>
            </a:r>
            <a:r>
              <a:rPr lang="cs-CZ" sz="3200" i="1" dirty="0" err="1" smtClean="0">
                <a:solidFill>
                  <a:srgbClr val="FF0000"/>
                </a:solidFill>
              </a:rPr>
              <a:t>hat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75656" y="5040469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FF0000"/>
                </a:solidFill>
              </a:rPr>
              <a:t>hat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40024" y="5625244"/>
            <a:ext cx="13279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FF0000"/>
                </a:solidFill>
              </a:rPr>
              <a:t>haben</a:t>
            </a:r>
            <a:endParaRPr lang="cs-CZ" sz="32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1288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Přeložte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Máš nějakého koníčka?</a:t>
            </a:r>
          </a:p>
          <a:p>
            <a:pPr marL="0" indent="0">
              <a:buNone/>
            </a:pPr>
            <a:r>
              <a:rPr lang="cs-CZ" dirty="0" smtClean="0"/>
              <a:t>Mám přítelkyni.</a:t>
            </a:r>
          </a:p>
          <a:p>
            <a:pPr marL="0" indent="0">
              <a:buNone/>
            </a:pPr>
            <a:r>
              <a:rPr lang="cs-CZ" dirty="0" smtClean="0"/>
              <a:t>My máme psa.</a:t>
            </a:r>
          </a:p>
          <a:p>
            <a:pPr marL="0" indent="0">
              <a:buNone/>
            </a:pPr>
            <a:r>
              <a:rPr lang="cs-CZ" dirty="0" smtClean="0"/>
              <a:t>Oni mají kočku.</a:t>
            </a:r>
          </a:p>
          <a:p>
            <a:pPr marL="0" indent="0">
              <a:buNone/>
            </a:pPr>
            <a:r>
              <a:rPr lang="cs-CZ" dirty="0" smtClean="0"/>
              <a:t>Hans </a:t>
            </a:r>
            <a:r>
              <a:rPr lang="cs-CZ" dirty="0"/>
              <a:t>má dva </a:t>
            </a:r>
            <a:r>
              <a:rPr lang="cs-CZ" dirty="0" smtClean="0"/>
              <a:t>bratry.</a:t>
            </a:r>
          </a:p>
          <a:p>
            <a:pPr marL="0" indent="0">
              <a:buNone/>
            </a:pPr>
            <a:r>
              <a:rPr lang="cs-CZ" dirty="0" smtClean="0"/>
              <a:t>Má Petr auto?</a:t>
            </a:r>
          </a:p>
          <a:p>
            <a:pPr marL="0" indent="0">
              <a:buNone/>
            </a:pPr>
            <a:r>
              <a:rPr lang="cs-CZ" dirty="0" smtClean="0"/>
              <a:t>Máte kávu?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26920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Máš nějakého koníčka?   </a:t>
            </a:r>
            <a:r>
              <a:rPr lang="cs-CZ" i="1" dirty="0" err="1" smtClean="0">
                <a:solidFill>
                  <a:srgbClr val="FF0000"/>
                </a:solidFill>
              </a:rPr>
              <a:t>Hast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du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ein</a:t>
            </a:r>
            <a:r>
              <a:rPr lang="cs-CZ" i="1" dirty="0" smtClean="0">
                <a:solidFill>
                  <a:srgbClr val="FF0000"/>
                </a:solidFill>
              </a:rPr>
              <a:t> Hobby?</a:t>
            </a:r>
          </a:p>
          <a:p>
            <a:pPr marL="0" indent="0">
              <a:buNone/>
            </a:pPr>
            <a:r>
              <a:rPr lang="cs-CZ" dirty="0" smtClean="0"/>
              <a:t>Mám přítelkyni.                </a:t>
            </a:r>
            <a:r>
              <a:rPr lang="cs-CZ" i="1" dirty="0" err="1" smtClean="0">
                <a:solidFill>
                  <a:srgbClr val="FF0000"/>
                </a:solidFill>
              </a:rPr>
              <a:t>Ich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habe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eine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Freudin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My máme psa.                  </a:t>
            </a:r>
            <a:r>
              <a:rPr lang="cs-CZ" i="1" dirty="0" err="1" smtClean="0">
                <a:solidFill>
                  <a:srgbClr val="FF0000"/>
                </a:solidFill>
              </a:rPr>
              <a:t>Wir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haben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einen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Hund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Oni mají kočku.                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haben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eine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Katze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Hans má dva bratry.        </a:t>
            </a: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Hans </a:t>
            </a:r>
            <a:r>
              <a:rPr lang="cs-CZ" i="1" dirty="0" err="1" smtClean="0">
                <a:solidFill>
                  <a:srgbClr val="FF0000"/>
                </a:solidFill>
              </a:rPr>
              <a:t>hat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zwei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Brüder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Má Petr auto?                  </a:t>
            </a:r>
            <a:r>
              <a:rPr lang="cs-CZ" i="1" dirty="0" err="1" smtClean="0">
                <a:solidFill>
                  <a:srgbClr val="FF0000"/>
                </a:solidFill>
              </a:rPr>
              <a:t>Hat</a:t>
            </a:r>
            <a:r>
              <a:rPr lang="cs-CZ" i="1" dirty="0" smtClean="0">
                <a:solidFill>
                  <a:srgbClr val="FF0000"/>
                </a:solidFill>
              </a:rPr>
              <a:t> Peter </a:t>
            </a:r>
            <a:r>
              <a:rPr lang="cs-CZ" i="1" dirty="0" err="1" smtClean="0">
                <a:solidFill>
                  <a:srgbClr val="FF0000"/>
                </a:solidFill>
              </a:rPr>
              <a:t>ein</a:t>
            </a:r>
            <a:r>
              <a:rPr lang="cs-CZ" i="1" dirty="0" smtClean="0">
                <a:solidFill>
                  <a:srgbClr val="FF0000"/>
                </a:solidFill>
              </a:rPr>
              <a:t> Auto?</a:t>
            </a:r>
          </a:p>
          <a:p>
            <a:pPr marL="0" indent="0">
              <a:buNone/>
            </a:pPr>
            <a:r>
              <a:rPr lang="cs-CZ" dirty="0" smtClean="0"/>
              <a:t>Máte kávu?                       </a:t>
            </a:r>
            <a:r>
              <a:rPr lang="cs-CZ" i="1" dirty="0" err="1" smtClean="0">
                <a:solidFill>
                  <a:srgbClr val="FF0000"/>
                </a:solidFill>
              </a:rPr>
              <a:t>Haben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Kaffee</a:t>
            </a:r>
            <a:r>
              <a:rPr lang="cs-CZ" i="1" dirty="0" smtClean="0">
                <a:solidFill>
                  <a:srgbClr val="FF0000"/>
                </a:solidFill>
              </a:rPr>
              <a:t>?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6577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MEJZLÍKOVÁ, Šárka. </a:t>
            </a:r>
            <a:r>
              <a:rPr lang="cs-CZ" i="1" dirty="0"/>
              <a:t>Němčina pro samouky a jazykové školy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978-80-7358-155-8.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18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DUSILOVÁ, Doris a kol. </a:t>
            </a:r>
            <a:r>
              <a:rPr lang="cs-CZ" i="1" dirty="0" err="1"/>
              <a:t>Sprechen</a:t>
            </a:r>
            <a:r>
              <a:rPr lang="cs-CZ" i="1" dirty="0"/>
              <a:t> </a:t>
            </a:r>
            <a:r>
              <a:rPr lang="cs-CZ" i="1" dirty="0" err="1"/>
              <a:t>Sie</a:t>
            </a:r>
            <a:r>
              <a:rPr lang="cs-CZ" i="1" dirty="0"/>
              <a:t> </a:t>
            </a:r>
            <a:r>
              <a:rPr lang="cs-CZ" i="1" dirty="0" err="1"/>
              <a:t>Deutsch</a:t>
            </a:r>
            <a:r>
              <a:rPr lang="cs-CZ" i="1" dirty="0"/>
              <a:t>? - 1. díl</a:t>
            </a:r>
            <a:r>
              <a:rPr lang="cs-CZ" dirty="0"/>
              <a:t>. </a:t>
            </a:r>
            <a:r>
              <a:rPr lang="cs-CZ"/>
              <a:t>Praha: Polyglot, 1996, ISBN 80-901988-3-X. 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71824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448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DIE KONJUGATION DES VERBS HABEN</vt:lpstr>
      <vt:lpstr>Význam a užití</vt:lpstr>
      <vt:lpstr>Prezentace aplikace PowerPoint</vt:lpstr>
      <vt:lpstr>Prezentace aplikace PowerPoint</vt:lpstr>
      <vt:lpstr>Spojte osobní zájmeno s odpovídajícím tvarem slovesa „haben“</vt:lpstr>
      <vt:lpstr>Lösung (řešení)</vt:lpstr>
      <vt:lpstr>Doplňte sloveso „haben“ a přeložte</vt:lpstr>
      <vt:lpstr>Lösung (řešení)</vt:lpstr>
      <vt:lpstr>Přeložte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slovesa „haben“  v přítomném čase</dc:title>
  <dc:creator>Lenka</dc:creator>
  <cp:lastModifiedBy>Lenka</cp:lastModifiedBy>
  <cp:revision>27</cp:revision>
  <dcterms:created xsi:type="dcterms:W3CDTF">2013-09-14T18:46:03Z</dcterms:created>
  <dcterms:modified xsi:type="dcterms:W3CDTF">2013-12-04T08:06:33Z</dcterms:modified>
</cp:coreProperties>
</file>