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70" r:id="rId3"/>
    <p:sldId id="256" r:id="rId4"/>
    <p:sldId id="263" r:id="rId5"/>
    <p:sldId id="264" r:id="rId6"/>
    <p:sldId id="257" r:id="rId7"/>
    <p:sldId id="258" r:id="rId8"/>
    <p:sldId id="265" r:id="rId9"/>
    <p:sldId id="266" r:id="rId10"/>
    <p:sldId id="267" r:id="rId11"/>
    <p:sldId id="268" r:id="rId12"/>
    <p:sldId id="259"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636" y="9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7A903265-11AC-4673-A98D-0BA854B6F699}"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E554A5C-36F0-4A78-852F-471C4493BCD1}"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A173F0E-46B7-4AE0-8A23-EB31433F9E2E}"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E3BE59D-A73D-480F-968C-39601CB2A4B2}"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E6501E12-D639-4C13-B8D5-2DA7FE46BB6C}"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25F0613-D648-41C0-A0FF-1E14963B1A99}"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ABDE0020-0630-43A4-B371-93480A98705F}" type="datetimeFigureOut">
              <a:rPr lang="cs-CZ"/>
              <a:pPr>
                <a:defRPr/>
              </a:pPr>
              <a:t>6.10.2014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89525A4-719E-45E9-9F03-91480AB75BB5}"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251F3B62-8395-494D-9E19-EDB265F2AE9D}" type="datetimeFigureOut">
              <a:rPr lang="cs-CZ"/>
              <a:pPr>
                <a:defRPr/>
              </a:pPr>
              <a:t>6.10.2014</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3C73B81C-02E7-4ECD-A19B-8AB90F69ABB9}"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DB9F42A1-45EB-46EB-9DBD-26C633A899F1}" type="datetimeFigureOut">
              <a:rPr lang="cs-CZ"/>
              <a:pPr>
                <a:defRPr/>
              </a:pPr>
              <a:t>6.10.2014</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D457A425-829E-4974-8502-09B9972C3241}"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607A578C-90DF-4D52-96BB-A073A2D368F8}" type="datetimeFigureOut">
              <a:rPr lang="cs-CZ"/>
              <a:pPr>
                <a:defRPr/>
              </a:pPr>
              <a:t>6.10.2014</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F733794F-8779-44C7-AD43-E74C6657F259}"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F3F4BEF-0B7E-4AF0-9377-8E3407DC1DEC}" type="datetimeFigureOut">
              <a:rPr lang="cs-CZ"/>
              <a:pPr>
                <a:defRPr/>
              </a:pPr>
              <a:t>6.10.2014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F36A5150-6542-45D7-91E4-2F6949BAE83E}"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43EAE0DE-DC73-45F8-B509-26C6C3331E9C}" type="datetimeFigureOut">
              <a:rPr lang="cs-CZ"/>
              <a:pPr>
                <a:defRPr/>
              </a:pPr>
              <a:t>6.10.2014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519FB6A8-5C3F-4FA4-8C00-460B5B1D5B7D}"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5E1B458-EFF8-468C-99AF-6E61619FC48F}"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2BAA17F-47FC-4928-9B88-52CBA74165B3}"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5280CEE-B0E6-4391-85AE-C23351A1D5CF}"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466AE41-418C-4FDF-8518-43E306421C6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73EC0209-36F9-4DA5-9086-701CF59FEF2E}" type="datetimeFigureOut">
              <a:rPr lang="cs-CZ"/>
              <a:pPr>
                <a:defRPr/>
              </a:pPr>
              <a:t>6.10.2014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7607E57A-0F16-4D75-B103-B42C99219A47}"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1.xml"/><Relationship Id="rId4" Type="http://schemas.openxmlformats.org/officeDocument/2006/relationships/image" Target="../media/image6.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is.muni.cz/do/fsps/e-learning/denik-basketbal/pages/m_leh-sed.html" TargetMode="External"/><Relationship Id="rId2" Type="http://schemas.openxmlformats.org/officeDocument/2006/relationships/hyperlink" Target="http://www.sportvital.cz/sport/testy/sportovni-testy/fotbalove-testy/testovani-vyskoku/" TargetMode="External"/><Relationship Id="rId1" Type="http://schemas.openxmlformats.org/officeDocument/2006/relationships/slideLayout" Target="../slideLayouts/slideLayout2.xml"/><Relationship Id="rId5" Type="http://schemas.openxmlformats.org/officeDocument/2006/relationships/hyperlink" Target="http://www.office.microsoft.com/" TargetMode="External"/><Relationship Id="rId4" Type="http://schemas.openxmlformats.org/officeDocument/2006/relationships/hyperlink" Target="http://is.muni.cz/do/fsps/e-learning/denik-basketbal/pages/m_sko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obrázek 1"/>
          <p:cNvPicPr>
            <a:picLocks noGrp="1" noChangeAspect="1" noChangeArrowheads="1"/>
          </p:cNvPicPr>
          <p:nvPr>
            <p:ph type="ctrTitle"/>
          </p:nvPr>
        </p:nvPicPr>
        <p:blipFill>
          <a:blip r:embed="rId2"/>
          <a:srcRect/>
          <a:stretch>
            <a:fillRect/>
          </a:stretch>
        </p:blipFill>
        <p:spPr>
          <a:xfrm>
            <a:off x="1619250" y="404813"/>
            <a:ext cx="6008688" cy="1470025"/>
          </a:xfrm>
          <a:solidFill>
            <a:srgbClr val="FFFFFF"/>
          </a:solidFill>
        </p:spPr>
      </p:pic>
      <p:sp>
        <p:nvSpPr>
          <p:cNvPr id="2051" name="Rectangle 3"/>
          <p:cNvSpPr>
            <a:spLocks noGrp="1" noChangeArrowheads="1"/>
          </p:cNvSpPr>
          <p:nvPr>
            <p:ph type="subTitle" idx="1"/>
          </p:nvPr>
        </p:nvSpPr>
        <p:spPr>
          <a:xfrm>
            <a:off x="1403350" y="2060575"/>
            <a:ext cx="6400800" cy="1873250"/>
          </a:xfrm>
        </p:spPr>
        <p:txBody>
          <a:bodyPr rtlCol="0">
            <a:normAutofit/>
          </a:bodyPr>
          <a:lstStyle/>
          <a:p>
            <a:pPr fontAlgn="auto">
              <a:lnSpc>
                <a:spcPct val="90000"/>
              </a:lnSpc>
              <a:spcAft>
                <a:spcPts val="0"/>
              </a:spcAft>
              <a:buFont typeface="Arial" panose="020B0604020202020204" pitchFamily="34" charset="0"/>
              <a:buNone/>
              <a:defRPr/>
            </a:pPr>
            <a:r>
              <a:rPr lang="cs-CZ" sz="2800" dirty="0" smtClean="0">
                <a:solidFill>
                  <a:schemeClr val="tx1"/>
                </a:solidFill>
              </a:rPr>
              <a:t>STŘEDNÍ ODBORNÁ ŠKOLA</a:t>
            </a:r>
          </a:p>
          <a:p>
            <a:pPr fontAlgn="auto">
              <a:lnSpc>
                <a:spcPct val="90000"/>
              </a:lnSpc>
              <a:spcAft>
                <a:spcPts val="0"/>
              </a:spcAft>
              <a:buFont typeface="Arial" panose="020B0604020202020204" pitchFamily="34" charset="0"/>
              <a:buNone/>
              <a:defRPr/>
            </a:pPr>
            <a:r>
              <a:rPr lang="cs-CZ" sz="2800" dirty="0" smtClean="0">
                <a:solidFill>
                  <a:schemeClr val="tx1"/>
                </a:solidFill>
              </a:rPr>
              <a:t>A STŘEDNÍ ODBORNÉ UČILIŠTĚ</a:t>
            </a:r>
          </a:p>
          <a:p>
            <a:pPr fontAlgn="auto">
              <a:lnSpc>
                <a:spcPct val="90000"/>
              </a:lnSpc>
              <a:spcAft>
                <a:spcPts val="0"/>
              </a:spcAft>
              <a:buFont typeface="Arial" panose="020B0604020202020204" pitchFamily="34" charset="0"/>
              <a:buNone/>
              <a:defRPr/>
            </a:pPr>
            <a:r>
              <a:rPr lang="cs-CZ" sz="2800" dirty="0" smtClean="0">
                <a:solidFill>
                  <a:schemeClr val="tx1"/>
                </a:solidFill>
              </a:rPr>
              <a:t>MĚSTEC KRÁLOVÉ</a:t>
            </a:r>
            <a:r>
              <a:rPr lang="cs-CZ" sz="2800" dirty="0" smtClean="0"/>
              <a:t/>
            </a:r>
            <a:br>
              <a:rPr lang="cs-CZ" sz="2800" dirty="0" smtClean="0"/>
            </a:br>
            <a:endParaRPr lang="cs-CZ" sz="2800" dirty="0" smtClean="0"/>
          </a:p>
        </p:txBody>
      </p:sp>
      <p:pic>
        <p:nvPicPr>
          <p:cNvPr id="13315" name="Obrázek 4" descr="logo_plnobarevne_pozitivni_propagacni_predmety.png"/>
          <p:cNvPicPr>
            <a:picLocks noChangeAspect="1"/>
          </p:cNvPicPr>
          <p:nvPr/>
        </p:nvPicPr>
        <p:blipFill>
          <a:blip r:embed="rId3"/>
          <a:srcRect/>
          <a:stretch>
            <a:fillRect/>
          </a:stretch>
        </p:blipFill>
        <p:spPr bwMode="auto">
          <a:xfrm>
            <a:off x="2124075" y="4292600"/>
            <a:ext cx="5224463" cy="904875"/>
          </a:xfrm>
          <a:prstGeom prst="rect">
            <a:avLst/>
          </a:prstGeom>
          <a:noFill/>
          <a:ln w="9525">
            <a:noFill/>
            <a:miter lim="800000"/>
            <a:headEnd/>
            <a:tailEnd/>
          </a:ln>
        </p:spPr>
      </p:pic>
    </p:spTree>
  </p:cSld>
  <p:clrMapOvr>
    <a:masterClrMapping/>
  </p:clrMapOvr>
  <p:transition spd="slow">
    <p:circl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Zástupný symbol pro obsah 2"/>
          <p:cNvSpPr>
            <a:spLocks noGrp="1"/>
          </p:cNvSpPr>
          <p:nvPr>
            <p:ph type="body" idx="4294967295"/>
          </p:nvPr>
        </p:nvSpPr>
        <p:spPr>
          <a:xfrm>
            <a:off x="395288" y="1628775"/>
            <a:ext cx="8497887" cy="5089525"/>
          </a:xfrm>
        </p:spPr>
        <p:txBody>
          <a:bodyPr/>
          <a:lstStyle/>
          <a:p>
            <a:pPr>
              <a:buFontTx/>
              <a:buNone/>
            </a:pPr>
            <a:r>
              <a:rPr lang="cs-CZ" sz="1800" b="1" smtClean="0"/>
              <a:t>Název projektu : </a:t>
            </a:r>
            <a:r>
              <a:rPr lang="cs-CZ" sz="1800" smtClean="0"/>
              <a:t>Rozvoj ICT ve výuce na střední škole</a:t>
            </a:r>
          </a:p>
          <a:p>
            <a:pPr>
              <a:buFontTx/>
              <a:buNone/>
            </a:pPr>
            <a:r>
              <a:rPr lang="cs-CZ" sz="1800" b="1" smtClean="0"/>
              <a:t>Registrační číslo projektu: </a:t>
            </a:r>
            <a:r>
              <a:rPr lang="cs-CZ" sz="1800" smtClean="0"/>
              <a:t>č. projektu : CZ.1.07/1.5.00/34.0921</a:t>
            </a:r>
          </a:p>
          <a:p>
            <a:pPr>
              <a:buFontTx/>
              <a:buNone/>
            </a:pPr>
            <a:r>
              <a:rPr lang="cs-CZ" sz="1800" b="1" smtClean="0"/>
              <a:t>Název školy:  </a:t>
            </a:r>
            <a:r>
              <a:rPr lang="cs-CZ" sz="1800" smtClean="0"/>
              <a:t>Střední odborná škola a Střední odborné učiliště Městec Králové, </a:t>
            </a:r>
          </a:p>
          <a:p>
            <a:pPr>
              <a:buFontTx/>
              <a:buNone/>
            </a:pPr>
            <a:r>
              <a:rPr lang="cs-CZ" sz="1800" smtClean="0"/>
              <a:t>                         T. G. Masaryka 4</a:t>
            </a:r>
          </a:p>
          <a:p>
            <a:pPr>
              <a:buFontTx/>
              <a:buNone/>
            </a:pPr>
            <a:r>
              <a:rPr lang="cs-CZ" sz="1800" b="1" smtClean="0"/>
              <a:t>Kód dumu: </a:t>
            </a:r>
            <a:r>
              <a:rPr lang="cs-CZ" sz="1800" smtClean="0"/>
              <a:t>VY_32_INOVACE_TV_161</a:t>
            </a:r>
          </a:p>
          <a:p>
            <a:pPr>
              <a:buFontTx/>
              <a:buNone/>
            </a:pPr>
            <a:r>
              <a:rPr lang="cs-CZ" sz="1800" b="1" smtClean="0"/>
              <a:t>Tematická oblast:  </a:t>
            </a:r>
            <a:r>
              <a:rPr lang="cs-CZ" sz="1800" smtClean="0"/>
              <a:t>Tělesná výchova a výchova ke zdraví</a:t>
            </a:r>
          </a:p>
          <a:p>
            <a:pPr>
              <a:buFontTx/>
              <a:buNone/>
            </a:pPr>
            <a:r>
              <a:rPr lang="cs-CZ" sz="1800" b="1" smtClean="0"/>
              <a:t>Předmět: </a:t>
            </a:r>
            <a:r>
              <a:rPr lang="cs-CZ" sz="1800" smtClean="0"/>
              <a:t>Tělesná výchova</a:t>
            </a:r>
          </a:p>
          <a:p>
            <a:pPr>
              <a:buFontTx/>
              <a:buNone/>
            </a:pPr>
            <a:r>
              <a:rPr lang="cs-CZ" sz="1800" b="1" smtClean="0"/>
              <a:t>Datum tvorby:</a:t>
            </a:r>
            <a:r>
              <a:rPr lang="cs-CZ" sz="1800" smtClean="0">
                <a:solidFill>
                  <a:srgbClr val="00B0F0"/>
                </a:solidFill>
              </a:rPr>
              <a:t> </a:t>
            </a:r>
            <a:r>
              <a:rPr lang="cs-CZ" sz="1800" smtClean="0"/>
              <a:t>prosinec 2013</a:t>
            </a:r>
          </a:p>
          <a:p>
            <a:pPr>
              <a:buFontTx/>
              <a:buNone/>
            </a:pPr>
            <a:r>
              <a:rPr lang="cs-CZ" sz="1800" b="1" smtClean="0"/>
              <a:t>Anotace: </a:t>
            </a:r>
            <a:r>
              <a:rPr lang="cs-CZ" sz="1800" smtClean="0"/>
              <a:t>Materiál slouží k teoretickému výkladu a názorné ukázce na téma:       </a:t>
            </a:r>
          </a:p>
          <a:p>
            <a:pPr>
              <a:buFontTx/>
              <a:buNone/>
            </a:pPr>
            <a:r>
              <a:rPr lang="cs-CZ" sz="1800" smtClean="0"/>
              <a:t>                  Diagnostika pohybových dovedností 1 – silové schopnosti</a:t>
            </a:r>
          </a:p>
          <a:p>
            <a:pPr>
              <a:buFontTx/>
              <a:buNone/>
            </a:pPr>
            <a:r>
              <a:rPr lang="cs-CZ" sz="1800" b="1" smtClean="0"/>
              <a:t>Metodický pokyn: </a:t>
            </a:r>
            <a:r>
              <a:rPr lang="cs-CZ" sz="1800" smtClean="0">
                <a:ea typeface="Calibri" pitchFamily="34" charset="0"/>
                <a:cs typeface="Times New Roman" pitchFamily="18" charset="0"/>
              </a:rPr>
              <a:t>Prezentace je určena jako výklad do hodiny. Součástí jsou testy a </a:t>
            </a:r>
          </a:p>
          <a:p>
            <a:pPr>
              <a:buFontTx/>
              <a:buNone/>
            </a:pPr>
            <a:r>
              <a:rPr lang="cs-CZ" sz="1800" smtClean="0">
                <a:ea typeface="Calibri" pitchFamily="34" charset="0"/>
                <a:cs typeface="Times New Roman" pitchFamily="18" charset="0"/>
              </a:rPr>
              <a:t>                                  výkonnostní tabulky, podle nichž si žáci mohou změřit své schopnosti.                                                                  </a:t>
            </a:r>
            <a:endParaRPr lang="cs-CZ" sz="1800" smtClean="0"/>
          </a:p>
          <a:p>
            <a:endParaRPr lang="cs-CZ" sz="1800" smtClean="0"/>
          </a:p>
        </p:txBody>
      </p:sp>
      <p:pic>
        <p:nvPicPr>
          <p:cNvPr id="14338" name="obrázek 2"/>
          <p:cNvPicPr>
            <a:picLocks noChangeAspect="1"/>
          </p:cNvPicPr>
          <p:nvPr/>
        </p:nvPicPr>
        <p:blipFill>
          <a:blip r:embed="rId2"/>
          <a:srcRect/>
          <a:stretch>
            <a:fillRect/>
          </a:stretch>
        </p:blipFill>
        <p:spPr bwMode="auto">
          <a:xfrm>
            <a:off x="979488" y="96838"/>
            <a:ext cx="6843712" cy="1373187"/>
          </a:xfrm>
          <a:prstGeom prst="rect">
            <a:avLst/>
          </a:prstGeom>
          <a:solidFill>
            <a:srgbClr val="FFFFFF"/>
          </a:solidFill>
          <a:ln w="9525">
            <a:noFill/>
            <a:miter lim="800000"/>
            <a:headEnd/>
            <a:tailEnd/>
          </a:ln>
        </p:spPr>
      </p:pic>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ctrTitle"/>
          </p:nvPr>
        </p:nvSpPr>
        <p:spPr/>
        <p:txBody>
          <a:bodyPr/>
          <a:lstStyle/>
          <a:p>
            <a:r>
              <a:rPr lang="cs-CZ" b="1" smtClean="0"/>
              <a:t>DIAGNOSTIKA POHYBOVÝCH DOVEDNOSTÍ 1</a:t>
            </a:r>
          </a:p>
        </p:txBody>
      </p:sp>
      <p:sp>
        <p:nvSpPr>
          <p:cNvPr id="3" name="Podnadpis 2"/>
          <p:cNvSpPr>
            <a:spLocks noGrp="1"/>
          </p:cNvSpPr>
          <p:nvPr>
            <p:ph type="subTitle" idx="1"/>
          </p:nvPr>
        </p:nvSpPr>
        <p:spPr>
          <a:xfrm>
            <a:off x="1403350" y="3790950"/>
            <a:ext cx="6400800" cy="1752600"/>
          </a:xfrm>
        </p:spPr>
        <p:txBody>
          <a:bodyPr rtlCol="0">
            <a:normAutofit/>
          </a:bodyPr>
          <a:lstStyle/>
          <a:p>
            <a:pPr fontAlgn="auto">
              <a:spcAft>
                <a:spcPts val="0"/>
              </a:spcAft>
              <a:buFont typeface="Arial" panose="020B0604020202020204" pitchFamily="34" charset="0"/>
              <a:buNone/>
              <a:defRPr/>
            </a:pPr>
            <a:r>
              <a:rPr lang="cs-CZ" i="1" dirty="0" smtClean="0"/>
              <a:t>silové schopnosti</a:t>
            </a:r>
            <a:endParaRPr lang="cs-CZ" i="1" dirty="0"/>
          </a:p>
        </p:txBody>
      </p:sp>
      <p:pic>
        <p:nvPicPr>
          <p:cNvPr id="15363" name="Picture 2" descr="C:\Documents and Settings\ucitel\Local Settings\Temporary Internet Files\Content.IE5\DKYSGTE6\MC900213395[1].wmf"/>
          <p:cNvPicPr>
            <a:picLocks noChangeAspect="1" noChangeArrowheads="1"/>
          </p:cNvPicPr>
          <p:nvPr/>
        </p:nvPicPr>
        <p:blipFill>
          <a:blip r:embed="rId2"/>
          <a:srcRect/>
          <a:stretch>
            <a:fillRect/>
          </a:stretch>
        </p:blipFill>
        <p:spPr bwMode="auto">
          <a:xfrm>
            <a:off x="395288" y="476250"/>
            <a:ext cx="1755775" cy="1709738"/>
          </a:xfrm>
          <a:prstGeom prst="rect">
            <a:avLst/>
          </a:prstGeom>
          <a:noFill/>
          <a:ln w="9525">
            <a:noFill/>
            <a:miter lim="800000"/>
            <a:headEnd/>
            <a:tailEnd/>
          </a:ln>
        </p:spPr>
      </p:pic>
      <p:pic>
        <p:nvPicPr>
          <p:cNvPr id="15364" name="Picture 3" descr="C:\Documents and Settings\ucitel\Local Settings\Temporary Internet Files\Content.IE5\GDW2AT5H\MC900293160[1].wmf"/>
          <p:cNvPicPr>
            <a:picLocks noChangeAspect="1" noChangeArrowheads="1"/>
          </p:cNvPicPr>
          <p:nvPr/>
        </p:nvPicPr>
        <p:blipFill>
          <a:blip r:embed="rId3"/>
          <a:srcRect/>
          <a:stretch>
            <a:fillRect/>
          </a:stretch>
        </p:blipFill>
        <p:spPr bwMode="auto">
          <a:xfrm>
            <a:off x="7019925" y="4652963"/>
            <a:ext cx="1755775" cy="1709737"/>
          </a:xfrm>
          <a:prstGeom prst="rect">
            <a:avLst/>
          </a:prstGeom>
          <a:noFill/>
          <a:ln w="9525">
            <a:noFill/>
            <a:miter lim="800000"/>
            <a:headEnd/>
            <a:tailEnd/>
          </a:ln>
        </p:spPr>
      </p:pic>
      <p:pic>
        <p:nvPicPr>
          <p:cNvPr id="15365" name="Picture 4" descr="C:\Documents and Settings\ucitel\Local Settings\Temporary Internet Files\Content.IE5\VXOVOHIE\MM900336413[1].gif"/>
          <p:cNvPicPr>
            <a:picLocks noChangeAspect="1" noChangeArrowheads="1" noCrop="1"/>
          </p:cNvPicPr>
          <p:nvPr/>
        </p:nvPicPr>
        <p:blipFill>
          <a:blip r:embed="rId4"/>
          <a:srcRect/>
          <a:stretch>
            <a:fillRect/>
          </a:stretch>
        </p:blipFill>
        <p:spPr bwMode="auto">
          <a:xfrm>
            <a:off x="250825" y="4437063"/>
            <a:ext cx="1925638" cy="1925637"/>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p:txBody>
          <a:bodyPr/>
          <a:lstStyle/>
          <a:p>
            <a:r>
              <a:rPr lang="cs-CZ" b="1" smtClean="0"/>
              <a:t>Silové schopnosti</a:t>
            </a:r>
          </a:p>
        </p:txBody>
      </p:sp>
      <p:sp>
        <p:nvSpPr>
          <p:cNvPr id="3" name="Zástupný symbol pro obsah 2"/>
          <p:cNvSpPr>
            <a:spLocks noGrp="1"/>
          </p:cNvSpPr>
          <p:nvPr>
            <p:ph idx="1"/>
          </p:nvPr>
        </p:nvSpPr>
        <p:spPr/>
        <p:txBody>
          <a:bodyPr rtlCol="0">
            <a:normAutofit/>
          </a:bodyPr>
          <a:lstStyle/>
          <a:p>
            <a:pPr fontAlgn="auto">
              <a:spcAft>
                <a:spcPts val="0"/>
              </a:spcAft>
              <a:buFont typeface="Arial" panose="020B0604020202020204" pitchFamily="34" charset="0"/>
              <a:buChar char="•"/>
              <a:defRPr/>
            </a:pPr>
            <a:r>
              <a:rPr lang="cs-CZ" dirty="0" smtClean="0"/>
              <a:t>dělíme je:</a:t>
            </a:r>
          </a:p>
          <a:p>
            <a:pPr marL="514350" indent="-514350" fontAlgn="auto">
              <a:spcAft>
                <a:spcPts val="0"/>
              </a:spcAft>
              <a:buFont typeface="+mj-lt"/>
              <a:buAutoNum type="alphaLcParenR"/>
              <a:defRPr/>
            </a:pPr>
            <a:r>
              <a:rPr lang="cs-CZ" b="1" dirty="0" smtClean="0"/>
              <a:t>explozivní síla</a:t>
            </a:r>
            <a:r>
              <a:rPr lang="cs-CZ" dirty="0" smtClean="0"/>
              <a:t> – </a:t>
            </a:r>
            <a:r>
              <a:rPr lang="cs-CZ" dirty="0" err="1" smtClean="0"/>
              <a:t>jednorázovost</a:t>
            </a:r>
            <a:r>
              <a:rPr lang="cs-CZ" dirty="0" smtClean="0"/>
              <a:t> v pohybu</a:t>
            </a:r>
          </a:p>
          <a:p>
            <a:pPr marL="514350" indent="-514350" fontAlgn="auto">
              <a:spcAft>
                <a:spcPts val="0"/>
              </a:spcAft>
              <a:buFont typeface="+mj-lt"/>
              <a:buAutoNum type="alphaLcParenR"/>
              <a:defRPr/>
            </a:pPr>
            <a:r>
              <a:rPr lang="cs-CZ" b="1" dirty="0" smtClean="0"/>
              <a:t>dynamická síla</a:t>
            </a:r>
            <a:r>
              <a:rPr lang="cs-CZ" dirty="0" smtClean="0"/>
              <a:t> – v pohybu, opakovaně nebo            do vyčerpání</a:t>
            </a:r>
          </a:p>
          <a:p>
            <a:pPr marL="514350" indent="-514350" fontAlgn="auto">
              <a:spcAft>
                <a:spcPts val="0"/>
              </a:spcAft>
              <a:buFont typeface="+mj-lt"/>
              <a:buAutoNum type="alphaLcParenR"/>
              <a:defRPr/>
            </a:pPr>
            <a:r>
              <a:rPr lang="cs-CZ" b="1" dirty="0" smtClean="0"/>
              <a:t>statická síla</a:t>
            </a:r>
            <a:r>
              <a:rPr lang="cs-CZ" dirty="0" smtClean="0"/>
              <a:t> – bez pohybu, kolik udržím</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fontAlgn="auto">
              <a:spcAft>
                <a:spcPts val="0"/>
              </a:spcAft>
              <a:defRPr/>
            </a:pPr>
            <a:r>
              <a:rPr lang="cs-CZ" b="1" dirty="0" smtClean="0"/>
              <a:t>Jak si můžeme změřit své silové schopnosti</a:t>
            </a:r>
            <a:endParaRPr lang="cs-CZ" b="1" dirty="0"/>
          </a:p>
        </p:txBody>
      </p:sp>
      <p:sp>
        <p:nvSpPr>
          <p:cNvPr id="3" name="Zástupný symbol pro obsah 2"/>
          <p:cNvSpPr>
            <a:spLocks noGrp="1"/>
          </p:cNvSpPr>
          <p:nvPr>
            <p:ph idx="1"/>
          </p:nvPr>
        </p:nvSpPr>
        <p:spPr>
          <a:xfrm>
            <a:off x="457200" y="1773238"/>
            <a:ext cx="8229600" cy="4352925"/>
          </a:xfrm>
        </p:spPr>
        <p:txBody>
          <a:bodyPr rtlCol="0">
            <a:normAutofit fontScale="70000" lnSpcReduction="20000"/>
          </a:bodyPr>
          <a:lstStyle/>
          <a:p>
            <a:pPr marL="0" indent="0" fontAlgn="auto">
              <a:spcAft>
                <a:spcPts val="0"/>
              </a:spcAft>
              <a:buFont typeface="Arial" panose="020B0604020202020204" pitchFamily="34" charset="0"/>
              <a:buNone/>
              <a:defRPr/>
            </a:pPr>
            <a:r>
              <a:rPr lang="cs-CZ" b="1" u="sng" dirty="0" smtClean="0"/>
              <a:t>Testy a měření výbušné síly:</a:t>
            </a:r>
            <a:endParaRPr lang="cs-CZ" dirty="0" smtClean="0"/>
          </a:p>
          <a:p>
            <a:pPr fontAlgn="auto">
              <a:spcAft>
                <a:spcPts val="0"/>
              </a:spcAft>
              <a:buFont typeface="Arial" panose="020B0604020202020204" pitchFamily="34" charset="0"/>
              <a:buChar char="•"/>
              <a:defRPr/>
            </a:pPr>
            <a:r>
              <a:rPr lang="cs-CZ" dirty="0" smtClean="0"/>
              <a:t>skok do dálky z místa</a:t>
            </a:r>
          </a:p>
          <a:p>
            <a:pPr fontAlgn="auto">
              <a:spcAft>
                <a:spcPts val="0"/>
              </a:spcAft>
              <a:buFont typeface="Arial" panose="020B0604020202020204" pitchFamily="34" charset="0"/>
              <a:buChar char="•"/>
              <a:defRPr/>
            </a:pPr>
            <a:r>
              <a:rPr lang="cs-CZ" dirty="0" smtClean="0"/>
              <a:t>vertikální výskok</a:t>
            </a:r>
          </a:p>
          <a:p>
            <a:pPr marL="0" indent="0" fontAlgn="auto">
              <a:spcAft>
                <a:spcPts val="0"/>
              </a:spcAft>
              <a:buFont typeface="Arial" panose="020B0604020202020204" pitchFamily="34" charset="0"/>
              <a:buNone/>
              <a:defRPr/>
            </a:pPr>
            <a:r>
              <a:rPr lang="cs-CZ" b="1" u="sng" dirty="0" smtClean="0"/>
              <a:t>Testy a měření dynamické síly:</a:t>
            </a:r>
            <a:endParaRPr lang="cs-CZ" dirty="0" smtClean="0"/>
          </a:p>
          <a:p>
            <a:pPr fontAlgn="auto">
              <a:spcAft>
                <a:spcPts val="0"/>
              </a:spcAft>
              <a:buFont typeface="Arial" panose="020B0604020202020204" pitchFamily="34" charset="0"/>
              <a:buChar char="•"/>
              <a:defRPr/>
            </a:pPr>
            <a:r>
              <a:rPr lang="cs-CZ" dirty="0" smtClean="0"/>
              <a:t>opakované shyby</a:t>
            </a:r>
          </a:p>
          <a:p>
            <a:pPr fontAlgn="auto">
              <a:spcAft>
                <a:spcPts val="0"/>
              </a:spcAft>
              <a:buFont typeface="Arial" panose="020B0604020202020204" pitchFamily="34" charset="0"/>
              <a:buChar char="•"/>
              <a:defRPr/>
            </a:pPr>
            <a:r>
              <a:rPr lang="cs-CZ" dirty="0" smtClean="0"/>
              <a:t>kliky</a:t>
            </a:r>
          </a:p>
          <a:p>
            <a:pPr fontAlgn="auto">
              <a:spcAft>
                <a:spcPts val="0"/>
              </a:spcAft>
              <a:buFont typeface="Arial" panose="020B0604020202020204" pitchFamily="34" charset="0"/>
              <a:buChar char="•"/>
              <a:defRPr/>
            </a:pPr>
            <a:r>
              <a:rPr lang="cs-CZ" dirty="0" smtClean="0"/>
              <a:t>leh - sed</a:t>
            </a:r>
          </a:p>
          <a:p>
            <a:pPr fontAlgn="auto">
              <a:spcAft>
                <a:spcPts val="0"/>
              </a:spcAft>
              <a:buFont typeface="Arial" panose="020B0604020202020204" pitchFamily="34" charset="0"/>
              <a:buChar char="•"/>
              <a:defRPr/>
            </a:pPr>
            <a:r>
              <a:rPr lang="cs-CZ" dirty="0" smtClean="0"/>
              <a:t>dřepy apod.</a:t>
            </a:r>
          </a:p>
          <a:p>
            <a:pPr marL="0" indent="0" fontAlgn="auto">
              <a:spcAft>
                <a:spcPts val="0"/>
              </a:spcAft>
              <a:buFont typeface="Arial" panose="020B0604020202020204" pitchFamily="34" charset="0"/>
              <a:buNone/>
              <a:defRPr/>
            </a:pPr>
            <a:r>
              <a:rPr lang="cs-CZ" b="1" u="sng" dirty="0" smtClean="0"/>
              <a:t>Testy a měření statické síly:</a:t>
            </a:r>
            <a:endParaRPr lang="cs-CZ" dirty="0" smtClean="0"/>
          </a:p>
          <a:p>
            <a:pPr fontAlgn="auto">
              <a:spcAft>
                <a:spcPts val="0"/>
              </a:spcAft>
              <a:buFont typeface="Arial" panose="020B0604020202020204" pitchFamily="34" charset="0"/>
              <a:buChar char="•"/>
              <a:defRPr/>
            </a:pPr>
            <a:r>
              <a:rPr lang="cs-CZ" dirty="0" smtClean="0"/>
              <a:t>výdrž ve shybu</a:t>
            </a:r>
          </a:p>
          <a:p>
            <a:pPr fontAlgn="auto">
              <a:spcAft>
                <a:spcPts val="0"/>
              </a:spcAft>
              <a:buFont typeface="Arial" panose="020B0604020202020204" pitchFamily="34" charset="0"/>
              <a:buChar char="•"/>
              <a:defRPr/>
            </a:pPr>
            <a:r>
              <a:rPr lang="cs-CZ" dirty="0" smtClean="0"/>
              <a:t>zádový zdvih</a:t>
            </a:r>
          </a:p>
          <a:p>
            <a:pPr fontAlgn="auto">
              <a:spcAft>
                <a:spcPts val="0"/>
              </a:spcAft>
              <a:buFont typeface="Arial" panose="020B0604020202020204" pitchFamily="34" charset="0"/>
              <a:buChar char="•"/>
              <a:defRPr/>
            </a:pPr>
            <a:r>
              <a:rPr lang="cs-CZ" dirty="0"/>
              <a:t>s</a:t>
            </a:r>
            <a:r>
              <a:rPr lang="cs-CZ" dirty="0" smtClean="0"/>
              <a:t>tisk ruky atd.</a:t>
            </a:r>
          </a:p>
          <a:p>
            <a:pPr fontAlgn="auto">
              <a:spcAft>
                <a:spcPts val="0"/>
              </a:spcAft>
              <a:buFont typeface="Arial" panose="020B0604020202020204" pitchFamily="34" charset="0"/>
              <a:buChar char="•"/>
              <a:defRPr/>
            </a:pPr>
            <a:endParaRPr lang="cs-CZ" dirty="0"/>
          </a:p>
        </p:txBody>
      </p:sp>
      <p:pic>
        <p:nvPicPr>
          <p:cNvPr id="17411" name="Picture 2" descr="C:\Documents and Settings\ucitel\Local Settings\Temporary Internet Files\Content.IE5\PRRD8SKH\MC900298183[1].wmf"/>
          <p:cNvPicPr>
            <a:picLocks noChangeAspect="1" noChangeArrowheads="1"/>
          </p:cNvPicPr>
          <p:nvPr/>
        </p:nvPicPr>
        <p:blipFill>
          <a:blip r:embed="rId2"/>
          <a:srcRect/>
          <a:stretch>
            <a:fillRect/>
          </a:stretch>
        </p:blipFill>
        <p:spPr bwMode="auto">
          <a:xfrm>
            <a:off x="7081838" y="5373688"/>
            <a:ext cx="1752600" cy="1169987"/>
          </a:xfrm>
          <a:prstGeom prst="rect">
            <a:avLst/>
          </a:prstGeom>
          <a:noFill/>
          <a:ln w="9525">
            <a:noFill/>
            <a:miter lim="800000"/>
            <a:headEnd/>
            <a:tailEnd/>
          </a:ln>
        </p:spPr>
      </p:pic>
      <p:pic>
        <p:nvPicPr>
          <p:cNvPr id="17412" name="Picture 4" descr="C:\Documents and Settings\ucitel\Local Settings\Temporary Internet Files\Content.IE5\PRRD8SKH\MM900336408[1].gif"/>
          <p:cNvPicPr>
            <a:picLocks noChangeAspect="1" noChangeArrowheads="1" noCrop="1"/>
          </p:cNvPicPr>
          <p:nvPr/>
        </p:nvPicPr>
        <p:blipFill>
          <a:blip r:embed="rId3"/>
          <a:srcRect/>
          <a:stretch>
            <a:fillRect/>
          </a:stretch>
        </p:blipFill>
        <p:spPr bwMode="auto">
          <a:xfrm>
            <a:off x="6732588" y="2060575"/>
            <a:ext cx="1762125" cy="176371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p:txBody>
          <a:bodyPr/>
          <a:lstStyle/>
          <a:p>
            <a:r>
              <a:rPr lang="cs-CZ" b="1" smtClean="0"/>
              <a:t>Vertikální výskok </a:t>
            </a:r>
          </a:p>
        </p:txBody>
      </p:sp>
      <p:sp>
        <p:nvSpPr>
          <p:cNvPr id="3" name="Zástupný symbol pro obsah 2"/>
          <p:cNvSpPr>
            <a:spLocks noGrp="1"/>
          </p:cNvSpPr>
          <p:nvPr>
            <p:ph idx="1"/>
          </p:nvPr>
        </p:nvSpPr>
        <p:spPr>
          <a:xfrm>
            <a:off x="468313" y="1628775"/>
            <a:ext cx="8229600" cy="4537075"/>
          </a:xfrm>
        </p:spPr>
        <p:txBody>
          <a:bodyPr rtlCol="0">
            <a:normAutofit fontScale="62500" lnSpcReduction="20000"/>
          </a:bodyPr>
          <a:lstStyle/>
          <a:p>
            <a:pPr algn="just" fontAlgn="auto">
              <a:lnSpc>
                <a:spcPct val="170000"/>
              </a:lnSpc>
              <a:spcBef>
                <a:spcPts val="0"/>
              </a:spcBef>
              <a:spcAft>
                <a:spcPts val="0"/>
              </a:spcAft>
              <a:buFont typeface="Arial" panose="020B0604020202020204" pitchFamily="34" charset="0"/>
              <a:buChar char="•"/>
              <a:defRPr/>
            </a:pPr>
            <a:r>
              <a:rPr lang="cs-CZ" b="1" dirty="0" smtClean="0"/>
              <a:t>Pomůcky: </a:t>
            </a:r>
            <a:r>
              <a:rPr lang="cs-CZ" dirty="0" smtClean="0"/>
              <a:t>délková </a:t>
            </a:r>
            <a:r>
              <a:rPr lang="cs-CZ" dirty="0"/>
              <a:t>míra připevněná na stěně </a:t>
            </a:r>
            <a:endParaRPr lang="cs-CZ" dirty="0" smtClean="0"/>
          </a:p>
          <a:p>
            <a:pPr algn="just" fontAlgn="auto">
              <a:lnSpc>
                <a:spcPct val="170000"/>
              </a:lnSpc>
              <a:spcBef>
                <a:spcPts val="0"/>
              </a:spcBef>
              <a:spcAft>
                <a:spcPts val="0"/>
              </a:spcAft>
              <a:buFont typeface="Arial" panose="020B0604020202020204" pitchFamily="34" charset="0"/>
              <a:buChar char="•"/>
              <a:defRPr/>
            </a:pPr>
            <a:r>
              <a:rPr lang="cs-CZ" b="1" dirty="0" smtClean="0"/>
              <a:t>Provedení: </a:t>
            </a:r>
            <a:r>
              <a:rPr lang="cs-CZ" dirty="0" smtClean="0"/>
              <a:t>TO </a:t>
            </a:r>
            <a:r>
              <a:rPr lang="cs-CZ" dirty="0"/>
              <a:t>stojí bokem těsně u stěny a vzpaží (stoj na plných chodidlech, paže vytažena z ramene). Zaznamenáme výšku dosahu. Pak se TO vzdálí asi 15 cm od stěny a provede vertikální výskok z podřepu a se švihem paží. V maximální výši výskoku se dotkne úplně propnutou rukou měřítka na stěně. Výsledkem je rozdíl výšek dotyku ve stoji a v nejvyšším bodě skoku. TO provádí pět pokusů, zaznamenává se nejlepší z nich v celých centimetrech. Cvičné skoky se neprovádějí. </a:t>
            </a:r>
            <a:endParaRPr lang="cs-CZ" dirty="0" smtClean="0"/>
          </a:p>
          <a:p>
            <a:pPr algn="just" fontAlgn="auto">
              <a:lnSpc>
                <a:spcPct val="170000"/>
              </a:lnSpc>
              <a:spcBef>
                <a:spcPts val="0"/>
              </a:spcBef>
              <a:spcAft>
                <a:spcPts val="0"/>
              </a:spcAft>
              <a:buFont typeface="Arial" panose="020B0604020202020204" pitchFamily="34" charset="0"/>
              <a:buChar char="•"/>
              <a:defRPr/>
            </a:pPr>
            <a:r>
              <a:rPr lang="cs-CZ" b="1" dirty="0" smtClean="0"/>
              <a:t>Testujeme: </a:t>
            </a:r>
            <a:r>
              <a:rPr lang="cs-CZ" dirty="0" smtClean="0"/>
              <a:t>explozivní </a:t>
            </a:r>
            <a:r>
              <a:rPr lang="cs-CZ" dirty="0"/>
              <a:t>sílu dolních </a:t>
            </a:r>
            <a:r>
              <a:rPr lang="cs-CZ" dirty="0" smtClean="0"/>
              <a:t>končetin</a:t>
            </a:r>
          </a:p>
        </p:txBody>
      </p:sp>
      <p:pic>
        <p:nvPicPr>
          <p:cNvPr id="18435" name="Picture 2" descr="C:\Users\Lenka\AppData\Local\Microsoft\Windows\Temporary Internet Files\Content.IE5\WGHBFR7D\MM900234727[1].gif"/>
          <p:cNvPicPr>
            <a:picLocks noChangeAspect="1" noChangeArrowheads="1" noCrop="1"/>
          </p:cNvPicPr>
          <p:nvPr/>
        </p:nvPicPr>
        <p:blipFill>
          <a:blip r:embed="rId2"/>
          <a:srcRect/>
          <a:stretch>
            <a:fillRect/>
          </a:stretch>
        </p:blipFill>
        <p:spPr bwMode="auto">
          <a:xfrm>
            <a:off x="6875463" y="5084763"/>
            <a:ext cx="1509712" cy="164465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2"/>
          <p:cNvPicPr>
            <a:picLocks noChangeAspect="1" noChangeArrowheads="1"/>
          </p:cNvPicPr>
          <p:nvPr/>
        </p:nvPicPr>
        <p:blipFill>
          <a:blip r:embed="rId2"/>
          <a:srcRect/>
          <a:stretch>
            <a:fillRect/>
          </a:stretch>
        </p:blipFill>
        <p:spPr bwMode="auto">
          <a:xfrm>
            <a:off x="676275" y="1412875"/>
            <a:ext cx="7962900" cy="2952750"/>
          </a:xfrm>
          <a:prstGeom prst="rect">
            <a:avLst/>
          </a:prstGeom>
          <a:noFill/>
          <a:ln w="25400">
            <a:solidFill>
              <a:schemeClr val="tx1"/>
            </a:solidFill>
            <a:miter lim="800000"/>
            <a:headEnd/>
            <a:tailEnd/>
          </a:ln>
        </p:spPr>
      </p:pic>
      <p:sp>
        <p:nvSpPr>
          <p:cNvPr id="19458" name="Obdélník 1"/>
          <p:cNvSpPr>
            <a:spLocks noChangeArrowheads="1"/>
          </p:cNvSpPr>
          <p:nvPr/>
        </p:nvSpPr>
        <p:spPr bwMode="auto">
          <a:xfrm>
            <a:off x="676275" y="476250"/>
            <a:ext cx="7962900" cy="461963"/>
          </a:xfrm>
          <a:prstGeom prst="rect">
            <a:avLst/>
          </a:prstGeom>
          <a:noFill/>
          <a:ln w="9525">
            <a:noFill/>
            <a:miter lim="800000"/>
            <a:headEnd/>
            <a:tailEnd/>
          </a:ln>
        </p:spPr>
        <p:txBody>
          <a:bodyPr>
            <a:spAutoFit/>
          </a:bodyPr>
          <a:lstStyle/>
          <a:p>
            <a:pPr algn="ctr"/>
            <a:r>
              <a:rPr lang="cs-CZ" sz="2400" b="1">
                <a:latin typeface="Calibri" pitchFamily="34" charset="0"/>
              </a:rPr>
              <a:t>Průměrné výkony mužů a žen ve vertikálním výskoku</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Nadpis 1"/>
          <p:cNvSpPr>
            <a:spLocks noGrp="1"/>
          </p:cNvSpPr>
          <p:nvPr>
            <p:ph type="title"/>
          </p:nvPr>
        </p:nvSpPr>
        <p:spPr/>
        <p:txBody>
          <a:bodyPr/>
          <a:lstStyle/>
          <a:p>
            <a:r>
              <a:rPr lang="cs-CZ" b="1" smtClean="0"/>
              <a:t>Skok do dálky z místa</a:t>
            </a:r>
          </a:p>
        </p:txBody>
      </p:sp>
      <p:sp>
        <p:nvSpPr>
          <p:cNvPr id="3" name="Zástupný symbol pro obsah 2"/>
          <p:cNvSpPr>
            <a:spLocks noGrp="1"/>
          </p:cNvSpPr>
          <p:nvPr>
            <p:ph idx="1"/>
          </p:nvPr>
        </p:nvSpPr>
        <p:spPr>
          <a:xfrm>
            <a:off x="457200" y="1600200"/>
            <a:ext cx="8229600" cy="4852988"/>
          </a:xfrm>
        </p:spPr>
        <p:txBody>
          <a:bodyPr rtlCol="0">
            <a:normAutofit fontScale="62500" lnSpcReduction="20000"/>
          </a:bodyPr>
          <a:lstStyle/>
          <a:p>
            <a:pPr algn="just" fontAlgn="auto">
              <a:lnSpc>
                <a:spcPct val="170000"/>
              </a:lnSpc>
              <a:spcBef>
                <a:spcPts val="0"/>
              </a:spcBef>
              <a:spcAft>
                <a:spcPts val="0"/>
              </a:spcAft>
              <a:buFont typeface="Arial" panose="020B0604020202020204" pitchFamily="34" charset="0"/>
              <a:buChar char="•"/>
              <a:defRPr/>
            </a:pPr>
            <a:r>
              <a:rPr lang="cs-CZ" b="1" dirty="0" smtClean="0"/>
              <a:t>Pomůcky: </a:t>
            </a:r>
            <a:r>
              <a:rPr lang="cs-CZ" dirty="0" smtClean="0"/>
              <a:t>měřící </a:t>
            </a:r>
            <a:r>
              <a:rPr lang="cs-CZ" dirty="0"/>
              <a:t>pásmo</a:t>
            </a:r>
          </a:p>
          <a:p>
            <a:pPr algn="just" fontAlgn="auto">
              <a:lnSpc>
                <a:spcPct val="170000"/>
              </a:lnSpc>
              <a:spcBef>
                <a:spcPts val="0"/>
              </a:spcBef>
              <a:spcAft>
                <a:spcPts val="0"/>
              </a:spcAft>
              <a:buFont typeface="Arial" panose="020B0604020202020204" pitchFamily="34" charset="0"/>
              <a:buChar char="•"/>
              <a:defRPr/>
            </a:pPr>
            <a:r>
              <a:rPr lang="cs-CZ" b="1" dirty="0" smtClean="0"/>
              <a:t>Provedení: </a:t>
            </a:r>
            <a:r>
              <a:rPr lang="cs-CZ" dirty="0" smtClean="0"/>
              <a:t>ze </a:t>
            </a:r>
            <a:r>
              <a:rPr lang="cs-CZ" dirty="0"/>
              <a:t>stoje mírně rozkročného, špičky nohou těsně u odrazové čáry, nohy rovnoběžně provede TO skok daleký odrazem snožmo (povolený je podřep, hmitání a švih paží). Délku skoku měříme od odrazové čáry k místu dotyku bližší paty. Zácvik se neprovádí. Skok se opakuje třikrát, zaznamenává se nejlepší pokus, v celých centimetrech. Nezdařený pokus (TO při doskoku přepadla vzad) se ruší a nařizuje se nový. Nesmí být použity tretry, není povolena opora před odrazem a doskok musí být na stejně vysoký povrch, jako je úroveň odraziště.</a:t>
            </a:r>
          </a:p>
          <a:p>
            <a:pPr algn="just" fontAlgn="auto">
              <a:lnSpc>
                <a:spcPct val="170000"/>
              </a:lnSpc>
              <a:spcBef>
                <a:spcPts val="0"/>
              </a:spcBef>
              <a:spcAft>
                <a:spcPts val="0"/>
              </a:spcAft>
              <a:buFont typeface="Arial" panose="020B0604020202020204" pitchFamily="34" charset="0"/>
              <a:buChar char="•"/>
              <a:defRPr/>
            </a:pPr>
            <a:r>
              <a:rPr lang="cs-CZ" b="1" dirty="0" smtClean="0"/>
              <a:t>Testujeme: </a:t>
            </a:r>
            <a:r>
              <a:rPr lang="cs-CZ" dirty="0" smtClean="0"/>
              <a:t>explozivní </a:t>
            </a:r>
            <a:r>
              <a:rPr lang="cs-CZ" dirty="0"/>
              <a:t>sílu dolních </a:t>
            </a:r>
            <a:r>
              <a:rPr lang="cs-CZ" dirty="0" smtClean="0"/>
              <a:t>končetin</a:t>
            </a:r>
            <a:endParaRPr lang="cs-CZ" dirty="0"/>
          </a:p>
        </p:txBody>
      </p:sp>
      <p:pic>
        <p:nvPicPr>
          <p:cNvPr id="20483" name="Picture 2" descr="C:\Documents and Settings\ucitel\Local Settings\Temporary Internet Files\Content.IE5\4AA8GQON\MC900428367[1].wmf"/>
          <p:cNvPicPr>
            <a:picLocks noChangeAspect="1" noChangeArrowheads="1"/>
          </p:cNvPicPr>
          <p:nvPr/>
        </p:nvPicPr>
        <p:blipFill>
          <a:blip r:embed="rId2"/>
          <a:srcRect/>
          <a:stretch>
            <a:fillRect/>
          </a:stretch>
        </p:blipFill>
        <p:spPr bwMode="auto">
          <a:xfrm>
            <a:off x="7380288" y="260350"/>
            <a:ext cx="1460500" cy="1844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ovéPole 4"/>
          <p:cNvSpPr txBox="1">
            <a:spLocks noChangeArrowheads="1"/>
          </p:cNvSpPr>
          <p:nvPr/>
        </p:nvSpPr>
        <p:spPr bwMode="auto">
          <a:xfrm>
            <a:off x="611188" y="450850"/>
            <a:ext cx="8167687" cy="461963"/>
          </a:xfrm>
          <a:prstGeom prst="rect">
            <a:avLst/>
          </a:prstGeom>
          <a:noFill/>
          <a:ln w="9525">
            <a:noFill/>
            <a:miter lim="800000"/>
            <a:headEnd/>
            <a:tailEnd/>
          </a:ln>
        </p:spPr>
        <p:txBody>
          <a:bodyPr>
            <a:spAutoFit/>
          </a:bodyPr>
          <a:lstStyle/>
          <a:p>
            <a:pPr algn="ctr"/>
            <a:r>
              <a:rPr lang="cs-CZ" sz="2400" b="1">
                <a:latin typeface="Calibri" pitchFamily="34" charset="0"/>
              </a:rPr>
              <a:t>Průměrné výkony chlapců a děvčat ve skoku do dálky z místa</a:t>
            </a:r>
          </a:p>
        </p:txBody>
      </p:sp>
      <p:pic>
        <p:nvPicPr>
          <p:cNvPr id="21506" name="Picture 2"/>
          <p:cNvPicPr>
            <a:picLocks noChangeAspect="1" noChangeArrowheads="1"/>
          </p:cNvPicPr>
          <p:nvPr/>
        </p:nvPicPr>
        <p:blipFill>
          <a:blip r:embed="rId2"/>
          <a:srcRect/>
          <a:stretch>
            <a:fillRect/>
          </a:stretch>
        </p:blipFill>
        <p:spPr bwMode="auto">
          <a:xfrm>
            <a:off x="412750" y="1268413"/>
            <a:ext cx="8366125" cy="4800600"/>
          </a:xfrm>
          <a:prstGeom prst="rect">
            <a:avLst/>
          </a:prstGeom>
          <a:noFill/>
          <a:ln w="25400">
            <a:solidFill>
              <a:schemeClr val="tx1"/>
            </a:solid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p:txBody>
          <a:bodyPr/>
          <a:lstStyle/>
          <a:p>
            <a:r>
              <a:rPr lang="cs-CZ" b="1" smtClean="0"/>
              <a:t>Leh - sed</a:t>
            </a:r>
          </a:p>
        </p:txBody>
      </p:sp>
      <p:sp>
        <p:nvSpPr>
          <p:cNvPr id="3" name="Zástupný symbol pro obsah 2"/>
          <p:cNvSpPr>
            <a:spLocks noGrp="1"/>
          </p:cNvSpPr>
          <p:nvPr>
            <p:ph idx="1"/>
          </p:nvPr>
        </p:nvSpPr>
        <p:spPr>
          <a:xfrm>
            <a:off x="457200" y="1484313"/>
            <a:ext cx="8229600" cy="5113337"/>
          </a:xfrm>
        </p:spPr>
        <p:txBody>
          <a:bodyPr rtlCol="0">
            <a:normAutofit fontScale="62500" lnSpcReduction="20000"/>
          </a:bodyPr>
          <a:lstStyle/>
          <a:p>
            <a:pPr algn="just" fontAlgn="auto">
              <a:lnSpc>
                <a:spcPct val="170000"/>
              </a:lnSpc>
              <a:spcBef>
                <a:spcPts val="0"/>
              </a:spcBef>
              <a:spcAft>
                <a:spcPts val="0"/>
              </a:spcAft>
              <a:buFont typeface="Arial" panose="020B0604020202020204" pitchFamily="34" charset="0"/>
              <a:buChar char="•"/>
              <a:defRPr/>
            </a:pPr>
            <a:r>
              <a:rPr lang="cs-CZ" b="1" dirty="0" smtClean="0"/>
              <a:t>Pomůcky: </a:t>
            </a:r>
            <a:r>
              <a:rPr lang="cs-CZ" dirty="0" smtClean="0"/>
              <a:t>stopky</a:t>
            </a:r>
            <a:r>
              <a:rPr lang="cs-CZ" dirty="0"/>
              <a:t>, nepříliš měkká </a:t>
            </a:r>
            <a:r>
              <a:rPr lang="cs-CZ" dirty="0" smtClean="0"/>
              <a:t>žíněnka</a:t>
            </a:r>
            <a:endParaRPr lang="cs-CZ" dirty="0"/>
          </a:p>
          <a:p>
            <a:pPr algn="just" fontAlgn="auto">
              <a:lnSpc>
                <a:spcPct val="170000"/>
              </a:lnSpc>
              <a:spcBef>
                <a:spcPts val="0"/>
              </a:spcBef>
              <a:spcAft>
                <a:spcPts val="0"/>
              </a:spcAft>
              <a:buFont typeface="Arial" panose="020B0604020202020204" pitchFamily="34" charset="0"/>
              <a:buChar char="•"/>
              <a:defRPr/>
            </a:pPr>
            <a:r>
              <a:rPr lang="cs-CZ" b="1" dirty="0" smtClean="0"/>
              <a:t>Provedení: </a:t>
            </a:r>
            <a:r>
              <a:rPr lang="cs-CZ" dirty="0" smtClean="0"/>
              <a:t>TO </a:t>
            </a:r>
            <a:r>
              <a:rPr lang="cs-CZ" dirty="0"/>
              <a:t>zaujme základní polohu: leh na zádech </a:t>
            </a:r>
            <a:r>
              <a:rPr lang="cs-CZ" dirty="0" err="1"/>
              <a:t>pokrčmo</a:t>
            </a:r>
            <a:r>
              <a:rPr lang="cs-CZ" dirty="0"/>
              <a:t>, ruce v týl, prsty sepnuty. Nohy jsou pokrčeny v kolenou v úhlu asi 90 °, chodidla na zemi ve vzdálenosti 30 cm od sebe, k zemi je fixuje pomocník. TO opakuje sed (oběma lokty se dotkne kolen) a leh (záda a hřbety rukou se dotknou podložky). Po celou dobu testování musí nohy zůstat pokrčené, ruce v týl a prsty sepnuté. TO si nesmí pomáhat odrazem trupu od položky. Pohyb je plynulý, opakuje se co nejrychleji po dobu 30 s. Test se nepřerušuje, ale není chyba, jestliže si TO udělá pauzu pro únavu. Provádí se jednou. </a:t>
            </a:r>
          </a:p>
          <a:p>
            <a:pPr algn="just" fontAlgn="auto">
              <a:lnSpc>
                <a:spcPct val="170000"/>
              </a:lnSpc>
              <a:spcBef>
                <a:spcPts val="0"/>
              </a:spcBef>
              <a:spcAft>
                <a:spcPts val="0"/>
              </a:spcAft>
              <a:buFont typeface="Arial" panose="020B0604020202020204" pitchFamily="34" charset="0"/>
              <a:buChar char="•"/>
              <a:defRPr/>
            </a:pPr>
            <a:r>
              <a:rPr lang="cs-CZ" b="1" dirty="0" smtClean="0"/>
              <a:t>Testujeme: </a:t>
            </a:r>
            <a:r>
              <a:rPr lang="cs-CZ" dirty="0" smtClean="0"/>
              <a:t>sílu </a:t>
            </a:r>
            <a:r>
              <a:rPr lang="cs-CZ" dirty="0"/>
              <a:t>břišního svalstva a flexorů kyčelního </a:t>
            </a:r>
            <a:r>
              <a:rPr lang="cs-CZ" dirty="0" smtClean="0"/>
              <a:t>kloubu</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2"/>
          <p:cNvPicPr>
            <a:picLocks noChangeAspect="1" noChangeArrowheads="1"/>
          </p:cNvPicPr>
          <p:nvPr/>
        </p:nvPicPr>
        <p:blipFill>
          <a:blip r:embed="rId2"/>
          <a:srcRect/>
          <a:stretch>
            <a:fillRect/>
          </a:stretch>
        </p:blipFill>
        <p:spPr bwMode="auto">
          <a:xfrm>
            <a:off x="338138" y="1196975"/>
            <a:ext cx="8416925" cy="4840288"/>
          </a:xfrm>
          <a:prstGeom prst="rect">
            <a:avLst/>
          </a:prstGeom>
          <a:noFill/>
          <a:ln w="25400">
            <a:solidFill>
              <a:schemeClr val="tx1"/>
            </a:solidFill>
            <a:miter lim="800000"/>
            <a:headEnd/>
            <a:tailEnd/>
          </a:ln>
        </p:spPr>
      </p:pic>
      <p:sp>
        <p:nvSpPr>
          <p:cNvPr id="23554" name="Obdélník 1"/>
          <p:cNvSpPr>
            <a:spLocks noChangeArrowheads="1"/>
          </p:cNvSpPr>
          <p:nvPr/>
        </p:nvSpPr>
        <p:spPr bwMode="auto">
          <a:xfrm>
            <a:off x="1258888" y="620713"/>
            <a:ext cx="7054850" cy="461962"/>
          </a:xfrm>
          <a:prstGeom prst="rect">
            <a:avLst/>
          </a:prstGeom>
          <a:noFill/>
          <a:ln w="9525">
            <a:noFill/>
            <a:miter lim="800000"/>
            <a:headEnd/>
            <a:tailEnd/>
          </a:ln>
        </p:spPr>
        <p:txBody>
          <a:bodyPr>
            <a:spAutoFit/>
          </a:bodyPr>
          <a:lstStyle/>
          <a:p>
            <a:pPr algn="ctr"/>
            <a:r>
              <a:rPr lang="cs-CZ" sz="2400" b="1">
                <a:latin typeface="Calibri" pitchFamily="34" charset="0"/>
              </a:rPr>
              <a:t>Průměrné výkony chlapců a děvčat v leh-sedu</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p:txBody>
          <a:bodyPr/>
          <a:lstStyle/>
          <a:p>
            <a:r>
              <a:rPr lang="cs-CZ" b="1" smtClean="0"/>
              <a:t>Zdroje</a:t>
            </a:r>
          </a:p>
        </p:txBody>
      </p:sp>
      <p:sp>
        <p:nvSpPr>
          <p:cNvPr id="3" name="Zástupný symbol pro obsah 2"/>
          <p:cNvSpPr>
            <a:spLocks noGrp="1"/>
          </p:cNvSpPr>
          <p:nvPr>
            <p:ph idx="1"/>
          </p:nvPr>
        </p:nvSpPr>
        <p:spPr/>
        <p:txBody>
          <a:bodyPr>
            <a:normAutofit/>
          </a:bodyPr>
          <a:lstStyle/>
          <a:p>
            <a:pPr>
              <a:lnSpc>
                <a:spcPct val="80000"/>
              </a:lnSpc>
            </a:pPr>
            <a:r>
              <a:rPr lang="cs-CZ" sz="2500" smtClean="0"/>
              <a:t>NEUVEDEN. </a:t>
            </a:r>
            <a:r>
              <a:rPr lang="cs-CZ" sz="2500" i="1" smtClean="0"/>
              <a:t>Testování výskoku</a:t>
            </a:r>
            <a:r>
              <a:rPr lang="cs-CZ" sz="2500" smtClean="0"/>
              <a:t> [online]. [cit. 11.3.2014]. Dostupný na WWW: </a:t>
            </a:r>
            <a:r>
              <a:rPr lang="cs-CZ" sz="2500" smtClean="0">
                <a:hlinkClick r:id="rId2"/>
              </a:rPr>
              <a:t>http://www.sportvital.cz/sport/testy/sportovni-testy/fotbalove-testy/testovani-vyskoku/</a:t>
            </a:r>
            <a:endParaRPr lang="cs-CZ" sz="2500" smtClean="0"/>
          </a:p>
          <a:p>
            <a:pPr>
              <a:lnSpc>
                <a:spcPct val="80000"/>
              </a:lnSpc>
              <a:buFont typeface="Arial" charset="0"/>
              <a:buNone/>
            </a:pPr>
            <a:endParaRPr lang="cs-CZ" sz="2500" smtClean="0"/>
          </a:p>
          <a:p>
            <a:pPr>
              <a:lnSpc>
                <a:spcPct val="80000"/>
              </a:lnSpc>
            </a:pPr>
            <a:r>
              <a:rPr lang="nl-NL" sz="2500" smtClean="0"/>
              <a:t>NEUVEDEN. </a:t>
            </a:r>
            <a:r>
              <a:rPr lang="nl-NL" sz="2500" i="1" smtClean="0"/>
              <a:t>Len - sed</a:t>
            </a:r>
            <a:r>
              <a:rPr lang="nl-NL" sz="2500" smtClean="0"/>
              <a:t> [online]. [cit. 11.3.2014]. Dostupný na WWW: </a:t>
            </a:r>
            <a:r>
              <a:rPr lang="nl-NL" sz="2500" smtClean="0">
                <a:hlinkClick r:id="rId3"/>
              </a:rPr>
              <a:t>http://is.muni.cz/do/fsps/e-learning/denik-basketbal/pages/m_leh-sed.html</a:t>
            </a:r>
            <a:endParaRPr lang="cs-CZ" sz="2500" smtClean="0"/>
          </a:p>
          <a:p>
            <a:pPr>
              <a:lnSpc>
                <a:spcPct val="80000"/>
              </a:lnSpc>
              <a:buFont typeface="Arial" charset="0"/>
              <a:buNone/>
            </a:pPr>
            <a:r>
              <a:rPr lang="nl-NL" sz="2500" smtClean="0"/>
              <a:t> </a:t>
            </a:r>
            <a:r>
              <a:rPr lang="cs-CZ" sz="2500" smtClean="0"/>
              <a:t> </a:t>
            </a:r>
          </a:p>
          <a:p>
            <a:pPr>
              <a:lnSpc>
                <a:spcPct val="80000"/>
              </a:lnSpc>
            </a:pPr>
            <a:r>
              <a:rPr lang="cs-CZ" sz="2500" smtClean="0"/>
              <a:t>NEUVEDEN. </a:t>
            </a:r>
            <a:r>
              <a:rPr lang="cs-CZ" sz="2500" i="1" smtClean="0"/>
              <a:t>Skok do dálky z místa</a:t>
            </a:r>
            <a:r>
              <a:rPr lang="cs-CZ" sz="2500" smtClean="0"/>
              <a:t> [online]. [cit. 11.3.2014]. Dostupný na WWW: </a:t>
            </a:r>
            <a:r>
              <a:rPr lang="cs-CZ" sz="2500" smtClean="0">
                <a:hlinkClick r:id="rId4"/>
              </a:rPr>
              <a:t>http://is.muni.cz/do/fsps/e-learning/denik-basketbal/pages/m_skok.html</a:t>
            </a:r>
            <a:endParaRPr lang="cs-CZ" sz="2500" smtClean="0">
              <a:latin typeface="Arial" charset="0"/>
            </a:endParaRPr>
          </a:p>
          <a:p>
            <a:pPr>
              <a:lnSpc>
                <a:spcPct val="80000"/>
              </a:lnSpc>
            </a:pPr>
            <a:r>
              <a:rPr lang="cs-CZ" sz="2500" smtClean="0">
                <a:latin typeface="Arial" charset="0"/>
                <a:hlinkClick r:id="rId5"/>
              </a:rPr>
              <a:t>www.office.microsoft.com</a:t>
            </a:r>
            <a:endParaRPr lang="cs-CZ" sz="2500" smtClean="0">
              <a:latin typeface="Arial" charset="0"/>
            </a:endParaRPr>
          </a:p>
          <a:p>
            <a:pPr>
              <a:lnSpc>
                <a:spcPct val="80000"/>
              </a:lnSpc>
            </a:pPr>
            <a:endParaRPr lang="cs-CZ" sz="2500" smtClean="0">
              <a:latin typeface="Arial" charset="0"/>
            </a:endParaRPr>
          </a:p>
          <a:p>
            <a:pPr>
              <a:lnSpc>
                <a:spcPct val="80000"/>
              </a:lnSpc>
              <a:buFont typeface="Arial" charset="0"/>
              <a:buNone/>
            </a:pPr>
            <a:endParaRPr lang="cs-CZ" sz="2500" smtClean="0"/>
          </a:p>
          <a:p>
            <a:pPr>
              <a:lnSpc>
                <a:spcPct val="80000"/>
              </a:lnSpc>
            </a:pPr>
            <a:endParaRPr lang="cs-CZ" sz="2500" smtClean="0"/>
          </a:p>
        </p:txBody>
      </p:sp>
    </p:spTree>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213</TotalTime>
  <Words>542</Words>
  <Application>Microsoft Office PowerPoint</Application>
  <PresentationFormat>On-screen Show (4:3)</PresentationFormat>
  <Paragraphs>58</Paragraphs>
  <Slides>12</Slides>
  <Notes>0</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12</vt:i4>
      </vt:variant>
    </vt:vector>
  </HeadingPairs>
  <TitlesOfParts>
    <vt:vector size="16" baseType="lpstr">
      <vt:lpstr>Calibri</vt:lpstr>
      <vt:lpstr>Arial</vt:lpstr>
      <vt:lpstr>Times New Roman</vt:lpstr>
      <vt:lpstr>Motiv systému Office</vt:lpstr>
      <vt:lpstr>Snímek 1</vt:lpstr>
      <vt:lpstr>Snímek 2</vt:lpstr>
      <vt:lpstr>DIAGNOSTIKA POHYBOVÝCH DOVEDNOSTÍ 1</vt:lpstr>
      <vt:lpstr>Silové schopnosti</vt:lpstr>
      <vt:lpstr>Jak si můžeme změřit své silové schopnosti</vt:lpstr>
      <vt:lpstr>Vertikální výskok </vt:lpstr>
      <vt:lpstr>Snímek 7</vt:lpstr>
      <vt:lpstr>Skok do dálky z místa</vt:lpstr>
      <vt:lpstr>Snímek 9</vt:lpstr>
      <vt:lpstr>Leh - sed</vt:lpstr>
      <vt:lpstr>Snímek 11</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Testování </dc:title>
  <dc:creator>ucitel</dc:creator>
  <cp:lastModifiedBy>DUM</cp:lastModifiedBy>
  <cp:revision>28</cp:revision>
  <dcterms:created xsi:type="dcterms:W3CDTF">2014-01-15T12:49:34Z</dcterms:created>
  <dcterms:modified xsi:type="dcterms:W3CDTF">2014-10-06T18:26:42Z</dcterms:modified>
</cp:coreProperties>
</file>