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0" r:id="rId2"/>
    <p:sldId id="271" r:id="rId3"/>
    <p:sldId id="256" r:id="rId4"/>
    <p:sldId id="263" r:id="rId5"/>
    <p:sldId id="264" r:id="rId6"/>
    <p:sldId id="257" r:id="rId7"/>
    <p:sldId id="272" r:id="rId8"/>
    <p:sldId id="266" r:id="rId9"/>
    <p:sldId id="267" r:id="rId10"/>
    <p:sldId id="268" r:id="rId11"/>
    <p:sldId id="269" r:id="rId12"/>
    <p:sldId id="259" r:id="rId13"/>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0" d="100"/>
          <a:sy n="40" d="100"/>
        </p:scale>
        <p:origin x="-1386" y="-7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lvl1pPr>
              <a:defRPr/>
            </a:lvl1pPr>
          </a:lstStyle>
          <a:p>
            <a:pPr>
              <a:defRPr/>
            </a:pPr>
            <a:fld id="{3147C252-82D1-4F45-8C84-607EC0C3AFE8}" type="datetimeFigureOut">
              <a:rPr lang="cs-CZ"/>
              <a:pPr>
                <a:defRPr/>
              </a:pPr>
              <a:t>6.10.2014</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9E0A0EC3-68E5-4D6C-8DB0-3E10A4C71763}"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8E308753-BE63-443F-8B75-49B851252E7A}" type="datetimeFigureOut">
              <a:rPr lang="cs-CZ"/>
              <a:pPr>
                <a:defRPr/>
              </a:pPr>
              <a:t>6.10.2014</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971FCCAA-9576-4115-BC2A-11C3AF8FC9CD}"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789C0B35-8028-4085-947A-45C82E43C1DC}" type="datetimeFigureOut">
              <a:rPr lang="cs-CZ"/>
              <a:pPr>
                <a:defRPr/>
              </a:pPr>
              <a:t>6.10.2014</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D37246C3-0F9B-4766-9BCE-59939AE80CFF}"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A2EBC510-7665-4EE4-8270-6242E2BC2C3E}" type="datetimeFigureOut">
              <a:rPr lang="cs-CZ"/>
              <a:pPr>
                <a:defRPr/>
              </a:pPr>
              <a:t>6.10.2014</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976ED91B-73A9-406C-953B-B996C225E22F}"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D5C49D12-0529-4AB2-86E0-D8443250625A}" type="datetimeFigureOut">
              <a:rPr lang="cs-CZ"/>
              <a:pPr>
                <a:defRPr/>
              </a:pPr>
              <a:t>6.10.2014</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10049B50-5F75-42FD-BF15-9C037FA85A2A}"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3"/>
          <p:cNvSpPr>
            <a:spLocks noGrp="1"/>
          </p:cNvSpPr>
          <p:nvPr>
            <p:ph type="dt" sz="half" idx="10"/>
          </p:nvPr>
        </p:nvSpPr>
        <p:spPr/>
        <p:txBody>
          <a:bodyPr/>
          <a:lstStyle>
            <a:lvl1pPr>
              <a:defRPr/>
            </a:lvl1pPr>
          </a:lstStyle>
          <a:p>
            <a:pPr>
              <a:defRPr/>
            </a:pPr>
            <a:fld id="{CBFB227E-187F-498D-A9B4-E0C07A13CC9D}" type="datetimeFigureOut">
              <a:rPr lang="cs-CZ"/>
              <a:pPr>
                <a:defRPr/>
              </a:pPr>
              <a:t>6.10.2014</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5324C4D6-201F-446E-A8BB-5CAEB8AECB2A}"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CE61A362-0043-40AB-95FB-B5BBD82A4F5D}" type="datetimeFigureOut">
              <a:rPr lang="cs-CZ"/>
              <a:pPr>
                <a:defRPr/>
              </a:pPr>
              <a:t>6.10.2014</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8AD74453-6B6B-4EE0-9720-14EB89EA9F73}"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F56C8753-99F5-4B97-B50E-CF6971EE6258}" type="datetimeFigureOut">
              <a:rPr lang="cs-CZ"/>
              <a:pPr>
                <a:defRPr/>
              </a:pPr>
              <a:t>6.10.2014</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1A2478C7-3CD8-4572-82F8-3C256FAA342D}"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B53643DF-C03B-453D-B3E9-6A502604FFC6}" type="datetimeFigureOut">
              <a:rPr lang="cs-CZ"/>
              <a:pPr>
                <a:defRPr/>
              </a:pPr>
              <a:t>6.10.2014</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64E84C3A-1E07-4260-99BC-9151284AC63F}"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7DE43D76-21CA-4270-ACA4-0CAE9A35FA81}" type="datetimeFigureOut">
              <a:rPr lang="cs-CZ"/>
              <a:pPr>
                <a:defRPr/>
              </a:pPr>
              <a:t>6.10.2014</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5EAA07B1-1B60-4166-AE42-E1E84B77D868}"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E50E5B26-4E3D-407F-B8C2-195B4AA1D600}" type="datetimeFigureOut">
              <a:rPr lang="cs-CZ"/>
              <a:pPr>
                <a:defRPr/>
              </a:pPr>
              <a:t>6.10.2014</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3B3413AD-ABDF-4D99-A474-313403728C56}"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Kliknutím lze upravit styl.</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cs typeface="+mn-cs"/>
              </a:defRPr>
            </a:lvl1pPr>
          </a:lstStyle>
          <a:p>
            <a:pPr>
              <a:defRPr/>
            </a:pPr>
            <a:fld id="{A0DEE420-D012-4001-9DA0-2B787E11606A}" type="datetimeFigureOut">
              <a:rPr lang="cs-CZ"/>
              <a:pPr>
                <a:defRPr/>
              </a:pPr>
              <a:t>6.10.2014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57C5927F-BECF-4A5E-A546-F153B1D2B54D}"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wmf"/><Relationship Id="rId1" Type="http://schemas.openxmlformats.org/officeDocument/2006/relationships/slideLayout" Target="../slideLayouts/slideLayout1.xml"/><Relationship Id="rId4" Type="http://schemas.openxmlformats.org/officeDocument/2006/relationships/image" Target="../media/image6.gi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is.muni.cz/do/fsps/e-learning/denik-basketbal/pages/m_beh20.html" TargetMode="External"/><Relationship Id="rId2" Type="http://schemas.openxmlformats.org/officeDocument/2006/relationships/hyperlink" Target="http://is.muni.cz/do/fsps/e-learning/denik-basketbal/pages/m_beh-clunkovy.html" TargetMode="External"/><Relationship Id="rId1" Type="http://schemas.openxmlformats.org/officeDocument/2006/relationships/slideLayout" Target="../slideLayouts/slideLayout2.xml"/><Relationship Id="rId5" Type="http://schemas.openxmlformats.org/officeDocument/2006/relationships/hyperlink" Target="http://www.office.microsoft.com/" TargetMode="External"/><Relationship Id="rId4" Type="http://schemas.openxmlformats.org/officeDocument/2006/relationships/hyperlink" Target="http://telesna-vychova.studentske.eu/2007/11/realizan-rychlost-vklad-pojmu-test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3" name="obrázek 1"/>
          <p:cNvPicPr>
            <a:picLocks noGrp="1" noChangeAspect="1" noChangeArrowheads="1"/>
          </p:cNvPicPr>
          <p:nvPr>
            <p:ph type="ctrTitle"/>
          </p:nvPr>
        </p:nvPicPr>
        <p:blipFill>
          <a:blip r:embed="rId2"/>
          <a:srcRect/>
          <a:stretch>
            <a:fillRect/>
          </a:stretch>
        </p:blipFill>
        <p:spPr>
          <a:xfrm>
            <a:off x="1619250" y="404813"/>
            <a:ext cx="6008688" cy="1470025"/>
          </a:xfrm>
          <a:solidFill>
            <a:srgbClr val="FFFFFF"/>
          </a:solidFill>
        </p:spPr>
      </p:pic>
      <p:sp>
        <p:nvSpPr>
          <p:cNvPr id="2051" name="Rectangle 3"/>
          <p:cNvSpPr>
            <a:spLocks noGrp="1" noChangeArrowheads="1"/>
          </p:cNvSpPr>
          <p:nvPr>
            <p:ph type="subTitle" idx="1"/>
          </p:nvPr>
        </p:nvSpPr>
        <p:spPr>
          <a:xfrm>
            <a:off x="1403350" y="2060575"/>
            <a:ext cx="6400800" cy="1873250"/>
          </a:xfrm>
        </p:spPr>
        <p:txBody>
          <a:bodyPr rtlCol="0">
            <a:normAutofit/>
          </a:bodyPr>
          <a:lstStyle/>
          <a:p>
            <a:pPr fontAlgn="auto">
              <a:lnSpc>
                <a:spcPct val="90000"/>
              </a:lnSpc>
              <a:spcAft>
                <a:spcPts val="0"/>
              </a:spcAft>
              <a:buFont typeface="Arial" panose="020B0604020202020204" pitchFamily="34" charset="0"/>
              <a:buNone/>
              <a:defRPr/>
            </a:pPr>
            <a:r>
              <a:rPr lang="cs-CZ" sz="2800" dirty="0" smtClean="0">
                <a:solidFill>
                  <a:schemeClr val="tx1"/>
                </a:solidFill>
              </a:rPr>
              <a:t>STŘEDNÍ ODBORNÁ ŠKOLA</a:t>
            </a:r>
          </a:p>
          <a:p>
            <a:pPr fontAlgn="auto">
              <a:lnSpc>
                <a:spcPct val="90000"/>
              </a:lnSpc>
              <a:spcAft>
                <a:spcPts val="0"/>
              </a:spcAft>
              <a:buFont typeface="Arial" panose="020B0604020202020204" pitchFamily="34" charset="0"/>
              <a:buNone/>
              <a:defRPr/>
            </a:pPr>
            <a:r>
              <a:rPr lang="cs-CZ" sz="2800" dirty="0" smtClean="0">
                <a:solidFill>
                  <a:schemeClr val="tx1"/>
                </a:solidFill>
              </a:rPr>
              <a:t>A STŘEDNÍ ODBORNÉ UČILIŠTĚ</a:t>
            </a:r>
          </a:p>
          <a:p>
            <a:pPr fontAlgn="auto">
              <a:lnSpc>
                <a:spcPct val="90000"/>
              </a:lnSpc>
              <a:spcAft>
                <a:spcPts val="0"/>
              </a:spcAft>
              <a:buFont typeface="Arial" panose="020B0604020202020204" pitchFamily="34" charset="0"/>
              <a:buNone/>
              <a:defRPr/>
            </a:pPr>
            <a:r>
              <a:rPr lang="cs-CZ" sz="2800" dirty="0" smtClean="0">
                <a:solidFill>
                  <a:schemeClr val="tx1"/>
                </a:solidFill>
              </a:rPr>
              <a:t>MĚSTEC KRÁLOVÉ</a:t>
            </a:r>
            <a:r>
              <a:rPr lang="cs-CZ" sz="2800" dirty="0" smtClean="0"/>
              <a:t/>
            </a:r>
            <a:br>
              <a:rPr lang="cs-CZ" sz="2800" dirty="0" smtClean="0"/>
            </a:br>
            <a:endParaRPr lang="cs-CZ" sz="2800" dirty="0" smtClean="0"/>
          </a:p>
        </p:txBody>
      </p:sp>
      <p:pic>
        <p:nvPicPr>
          <p:cNvPr id="13315" name="Obrázek 4" descr="logo_plnobarevne_pozitivni_propagacni_predmety.png"/>
          <p:cNvPicPr>
            <a:picLocks noChangeAspect="1"/>
          </p:cNvPicPr>
          <p:nvPr/>
        </p:nvPicPr>
        <p:blipFill>
          <a:blip r:embed="rId3"/>
          <a:srcRect/>
          <a:stretch>
            <a:fillRect/>
          </a:stretch>
        </p:blipFill>
        <p:spPr bwMode="auto">
          <a:xfrm>
            <a:off x="2124075" y="4292600"/>
            <a:ext cx="5224463" cy="904875"/>
          </a:xfrm>
          <a:prstGeom prst="rect">
            <a:avLst/>
          </a:prstGeom>
          <a:noFill/>
          <a:ln w="9525">
            <a:noFill/>
            <a:miter lim="800000"/>
            <a:headEnd/>
            <a:tailEnd/>
          </a:ln>
        </p:spPr>
      </p:pic>
    </p:spTree>
  </p:cSld>
  <p:clrMapOvr>
    <a:masterClrMapping/>
  </p:clrMapOvr>
  <p:transition spd="slow">
    <p:circl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Zástupný symbol pro obsah 2"/>
          <p:cNvSpPr>
            <a:spLocks noGrp="1"/>
          </p:cNvSpPr>
          <p:nvPr>
            <p:ph type="body" idx="4294967295"/>
          </p:nvPr>
        </p:nvSpPr>
        <p:spPr>
          <a:xfrm>
            <a:off x="395288" y="1628775"/>
            <a:ext cx="8569325" cy="5089525"/>
          </a:xfrm>
        </p:spPr>
        <p:txBody>
          <a:bodyPr/>
          <a:lstStyle/>
          <a:p>
            <a:pPr>
              <a:buFontTx/>
              <a:buNone/>
            </a:pPr>
            <a:r>
              <a:rPr lang="cs-CZ" sz="1800" b="1" smtClean="0"/>
              <a:t>Název projektu : </a:t>
            </a:r>
            <a:r>
              <a:rPr lang="cs-CZ" sz="1800" smtClean="0"/>
              <a:t>Rozvoj ICT ve výuce na střední škole</a:t>
            </a:r>
          </a:p>
          <a:p>
            <a:pPr>
              <a:buFontTx/>
              <a:buNone/>
            </a:pPr>
            <a:r>
              <a:rPr lang="cs-CZ" sz="1800" b="1" smtClean="0"/>
              <a:t>Registrační číslo projektu: </a:t>
            </a:r>
            <a:r>
              <a:rPr lang="cs-CZ" sz="1800" smtClean="0"/>
              <a:t>č. projektu : CZ.1.07/1.5.00/34.0921</a:t>
            </a:r>
          </a:p>
          <a:p>
            <a:pPr>
              <a:buFontTx/>
              <a:buNone/>
            </a:pPr>
            <a:r>
              <a:rPr lang="cs-CZ" sz="1800" b="1" smtClean="0"/>
              <a:t>Název školy:  </a:t>
            </a:r>
            <a:r>
              <a:rPr lang="cs-CZ" sz="1800" smtClean="0"/>
              <a:t>Střední odborná škola a Střední odborné učiliště Městec Králové, </a:t>
            </a:r>
          </a:p>
          <a:p>
            <a:pPr>
              <a:buFontTx/>
              <a:buNone/>
            </a:pPr>
            <a:r>
              <a:rPr lang="cs-CZ" sz="1800" smtClean="0"/>
              <a:t>                         T. G. Masaryka 4</a:t>
            </a:r>
          </a:p>
          <a:p>
            <a:pPr>
              <a:buFontTx/>
              <a:buNone/>
            </a:pPr>
            <a:r>
              <a:rPr lang="cs-CZ" sz="1800" b="1" smtClean="0"/>
              <a:t>Kód dumu: </a:t>
            </a:r>
            <a:r>
              <a:rPr lang="cs-CZ" sz="1800" smtClean="0"/>
              <a:t>VY_32_INOVACE_TV_162</a:t>
            </a:r>
          </a:p>
          <a:p>
            <a:pPr>
              <a:buFontTx/>
              <a:buNone/>
            </a:pPr>
            <a:r>
              <a:rPr lang="cs-CZ" sz="1800" b="1" smtClean="0"/>
              <a:t>Tematická oblast: </a:t>
            </a:r>
            <a:r>
              <a:rPr lang="cs-CZ" sz="1800" smtClean="0"/>
              <a:t>Tělesná výchova a výchova ke zdraví</a:t>
            </a:r>
          </a:p>
          <a:p>
            <a:pPr>
              <a:buFontTx/>
              <a:buNone/>
            </a:pPr>
            <a:r>
              <a:rPr lang="cs-CZ" sz="1800" b="1" smtClean="0"/>
              <a:t>Předmět: </a:t>
            </a:r>
            <a:r>
              <a:rPr lang="cs-CZ" sz="1800" smtClean="0"/>
              <a:t>Tělesná výchova </a:t>
            </a:r>
            <a:endParaRPr lang="cs-CZ" sz="1800" smtClean="0">
              <a:solidFill>
                <a:srgbClr val="00B0F0"/>
              </a:solidFill>
            </a:endParaRPr>
          </a:p>
          <a:p>
            <a:pPr>
              <a:buFontTx/>
              <a:buNone/>
            </a:pPr>
            <a:r>
              <a:rPr lang="cs-CZ" sz="1800" b="1" smtClean="0"/>
              <a:t>Datum tvorby:</a:t>
            </a:r>
            <a:r>
              <a:rPr lang="cs-CZ" sz="1800" smtClean="0">
                <a:solidFill>
                  <a:srgbClr val="00B0F0"/>
                </a:solidFill>
              </a:rPr>
              <a:t> </a:t>
            </a:r>
            <a:r>
              <a:rPr lang="cs-CZ" sz="1800" smtClean="0"/>
              <a:t>leden 2014</a:t>
            </a:r>
          </a:p>
          <a:p>
            <a:pPr>
              <a:buFontTx/>
              <a:buNone/>
            </a:pPr>
            <a:r>
              <a:rPr lang="cs-CZ" sz="1800" b="1" smtClean="0"/>
              <a:t>Anotace: </a:t>
            </a:r>
            <a:r>
              <a:rPr lang="cs-CZ" sz="1800" smtClean="0"/>
              <a:t>Materiál slouží k teoretickému výkladu a názorné ukázce na téma:       </a:t>
            </a:r>
          </a:p>
          <a:p>
            <a:pPr>
              <a:buFontTx/>
              <a:buNone/>
            </a:pPr>
            <a:r>
              <a:rPr lang="cs-CZ" sz="1800" smtClean="0"/>
              <a:t>                  Diagnostika pohybových dovedností 2 – rychlostní schopnosti</a:t>
            </a:r>
          </a:p>
          <a:p>
            <a:pPr>
              <a:buFontTx/>
              <a:buNone/>
            </a:pPr>
            <a:r>
              <a:rPr lang="cs-CZ" sz="1800" b="1" smtClean="0"/>
              <a:t>Metodický pokyn: </a:t>
            </a:r>
            <a:r>
              <a:rPr lang="cs-CZ" sz="1800" smtClean="0">
                <a:ea typeface="Calibri" pitchFamily="34" charset="0"/>
                <a:cs typeface="Times New Roman" pitchFamily="18" charset="0"/>
              </a:rPr>
              <a:t>Prezentace je určena jako výklad do hodiny. Součástí jsou testy a </a:t>
            </a:r>
          </a:p>
          <a:p>
            <a:pPr>
              <a:buFontTx/>
              <a:buNone/>
            </a:pPr>
            <a:r>
              <a:rPr lang="cs-CZ" sz="1800" smtClean="0">
                <a:ea typeface="Calibri" pitchFamily="34" charset="0"/>
                <a:cs typeface="Times New Roman" pitchFamily="18" charset="0"/>
              </a:rPr>
              <a:t>                                  výkonnostní tabulky, podle nichž si žáci mohou změřit své schopnosti.                                                                  </a:t>
            </a:r>
            <a:endParaRPr lang="cs-CZ" sz="1800" smtClean="0"/>
          </a:p>
          <a:p>
            <a:endParaRPr lang="cs-CZ" sz="1800" smtClean="0"/>
          </a:p>
        </p:txBody>
      </p:sp>
      <p:pic>
        <p:nvPicPr>
          <p:cNvPr id="14338" name="obrázek 2"/>
          <p:cNvPicPr>
            <a:picLocks noChangeAspect="1"/>
          </p:cNvPicPr>
          <p:nvPr/>
        </p:nvPicPr>
        <p:blipFill>
          <a:blip r:embed="rId2"/>
          <a:srcRect/>
          <a:stretch>
            <a:fillRect/>
          </a:stretch>
        </p:blipFill>
        <p:spPr bwMode="auto">
          <a:xfrm>
            <a:off x="979488" y="96838"/>
            <a:ext cx="6843712" cy="1373187"/>
          </a:xfrm>
          <a:prstGeom prst="rect">
            <a:avLst/>
          </a:prstGeom>
          <a:solidFill>
            <a:srgbClr val="FFFFFF"/>
          </a:solidFill>
          <a:ln w="9525">
            <a:noFill/>
            <a:miter lim="800000"/>
            <a:headEnd/>
            <a:tailEnd/>
          </a:ln>
        </p:spPr>
      </p:pic>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Nadpis 1"/>
          <p:cNvSpPr>
            <a:spLocks noGrp="1"/>
          </p:cNvSpPr>
          <p:nvPr>
            <p:ph type="ctrTitle"/>
          </p:nvPr>
        </p:nvSpPr>
        <p:spPr/>
        <p:txBody>
          <a:bodyPr/>
          <a:lstStyle/>
          <a:p>
            <a:r>
              <a:rPr lang="cs-CZ" b="1" smtClean="0"/>
              <a:t>DIAGNOSTIKA POHYBOVÝCH DOVEDNOSTÍ 2</a:t>
            </a:r>
          </a:p>
        </p:txBody>
      </p:sp>
      <p:sp>
        <p:nvSpPr>
          <p:cNvPr id="3" name="Podnadpis 2"/>
          <p:cNvSpPr>
            <a:spLocks noGrp="1"/>
          </p:cNvSpPr>
          <p:nvPr>
            <p:ph type="subTitle" idx="1"/>
          </p:nvPr>
        </p:nvSpPr>
        <p:spPr>
          <a:xfrm>
            <a:off x="1403350" y="3790950"/>
            <a:ext cx="6400800" cy="1752600"/>
          </a:xfrm>
        </p:spPr>
        <p:txBody>
          <a:bodyPr rtlCol="0">
            <a:normAutofit/>
          </a:bodyPr>
          <a:lstStyle/>
          <a:p>
            <a:pPr fontAlgn="auto">
              <a:spcAft>
                <a:spcPts val="0"/>
              </a:spcAft>
              <a:buFont typeface="Arial" panose="020B0604020202020204" pitchFamily="34" charset="0"/>
              <a:buNone/>
              <a:defRPr/>
            </a:pPr>
            <a:r>
              <a:rPr lang="cs-CZ" i="1" dirty="0" smtClean="0"/>
              <a:t>rychlostní schopnosti</a:t>
            </a:r>
            <a:endParaRPr lang="cs-CZ" i="1" dirty="0"/>
          </a:p>
        </p:txBody>
      </p:sp>
      <p:pic>
        <p:nvPicPr>
          <p:cNvPr id="15363" name="Picture 2" descr="C:\Documents and Settings\ucitel\Local Settings\Temporary Internet Files\Content.IE5\DKYSGTE6\MC900213395[1].wmf"/>
          <p:cNvPicPr>
            <a:picLocks noChangeAspect="1" noChangeArrowheads="1"/>
          </p:cNvPicPr>
          <p:nvPr/>
        </p:nvPicPr>
        <p:blipFill>
          <a:blip r:embed="rId2"/>
          <a:srcRect/>
          <a:stretch>
            <a:fillRect/>
          </a:stretch>
        </p:blipFill>
        <p:spPr bwMode="auto">
          <a:xfrm>
            <a:off x="395288" y="476250"/>
            <a:ext cx="1755775" cy="1709738"/>
          </a:xfrm>
          <a:prstGeom prst="rect">
            <a:avLst/>
          </a:prstGeom>
          <a:noFill/>
          <a:ln w="9525">
            <a:noFill/>
            <a:miter lim="800000"/>
            <a:headEnd/>
            <a:tailEnd/>
          </a:ln>
        </p:spPr>
      </p:pic>
      <p:pic>
        <p:nvPicPr>
          <p:cNvPr id="15364" name="Picture 3" descr="C:\Documents and Settings\ucitel\Local Settings\Temporary Internet Files\Content.IE5\GDW2AT5H\MC900293160[1].wmf"/>
          <p:cNvPicPr>
            <a:picLocks noChangeAspect="1" noChangeArrowheads="1"/>
          </p:cNvPicPr>
          <p:nvPr/>
        </p:nvPicPr>
        <p:blipFill>
          <a:blip r:embed="rId3"/>
          <a:srcRect/>
          <a:stretch>
            <a:fillRect/>
          </a:stretch>
        </p:blipFill>
        <p:spPr bwMode="auto">
          <a:xfrm>
            <a:off x="7019925" y="4652963"/>
            <a:ext cx="1755775" cy="1709737"/>
          </a:xfrm>
          <a:prstGeom prst="rect">
            <a:avLst/>
          </a:prstGeom>
          <a:noFill/>
          <a:ln w="9525">
            <a:noFill/>
            <a:miter lim="800000"/>
            <a:headEnd/>
            <a:tailEnd/>
          </a:ln>
        </p:spPr>
      </p:pic>
      <p:pic>
        <p:nvPicPr>
          <p:cNvPr id="15365" name="Picture 4" descr="C:\Documents and Settings\ucitel\Local Settings\Temporary Internet Files\Content.IE5\VXOVOHIE\MM900336413[1].gif"/>
          <p:cNvPicPr>
            <a:picLocks noChangeAspect="1" noChangeArrowheads="1" noCrop="1"/>
          </p:cNvPicPr>
          <p:nvPr/>
        </p:nvPicPr>
        <p:blipFill>
          <a:blip r:embed="rId4"/>
          <a:srcRect/>
          <a:stretch>
            <a:fillRect/>
          </a:stretch>
        </p:blipFill>
        <p:spPr bwMode="auto">
          <a:xfrm>
            <a:off x="250825" y="4437063"/>
            <a:ext cx="1925638" cy="1925637"/>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Nadpis 1"/>
          <p:cNvSpPr>
            <a:spLocks noGrp="1"/>
          </p:cNvSpPr>
          <p:nvPr>
            <p:ph type="title"/>
          </p:nvPr>
        </p:nvSpPr>
        <p:spPr/>
        <p:txBody>
          <a:bodyPr/>
          <a:lstStyle/>
          <a:p>
            <a:r>
              <a:rPr lang="cs-CZ" b="1" smtClean="0"/>
              <a:t>Rychlostní schopnosti</a:t>
            </a:r>
          </a:p>
        </p:txBody>
      </p:sp>
      <p:sp>
        <p:nvSpPr>
          <p:cNvPr id="3" name="Zástupný symbol pro obsah 2"/>
          <p:cNvSpPr>
            <a:spLocks noGrp="1"/>
          </p:cNvSpPr>
          <p:nvPr>
            <p:ph idx="1"/>
          </p:nvPr>
        </p:nvSpPr>
        <p:spPr/>
        <p:txBody>
          <a:bodyPr rtlCol="0">
            <a:normAutofit/>
          </a:bodyPr>
          <a:lstStyle/>
          <a:p>
            <a:pPr algn="just" fontAlgn="auto">
              <a:lnSpc>
                <a:spcPct val="170000"/>
              </a:lnSpc>
              <a:spcBef>
                <a:spcPts val="0"/>
              </a:spcBef>
              <a:spcAft>
                <a:spcPts val="0"/>
              </a:spcAft>
              <a:buFont typeface="Arial" panose="020B0604020202020204" pitchFamily="34" charset="0"/>
              <a:buChar char="•"/>
              <a:defRPr/>
            </a:pPr>
            <a:r>
              <a:rPr lang="cs-CZ" b="1" dirty="0" smtClean="0"/>
              <a:t>dělíme je:</a:t>
            </a:r>
          </a:p>
          <a:p>
            <a:pPr marL="514350" indent="-514350" algn="just" fontAlgn="auto">
              <a:lnSpc>
                <a:spcPct val="170000"/>
              </a:lnSpc>
              <a:spcBef>
                <a:spcPts val="0"/>
              </a:spcBef>
              <a:spcAft>
                <a:spcPts val="0"/>
              </a:spcAft>
              <a:buFont typeface="+mj-lt"/>
              <a:buAutoNum type="alphaLcParenR"/>
              <a:defRPr/>
            </a:pPr>
            <a:r>
              <a:rPr lang="cs-CZ" sz="3800" dirty="0" smtClean="0"/>
              <a:t>akční- realizační rychlostní schopnost</a:t>
            </a:r>
          </a:p>
          <a:p>
            <a:pPr marL="514350" indent="-514350" algn="just" fontAlgn="auto">
              <a:lnSpc>
                <a:spcPct val="170000"/>
              </a:lnSpc>
              <a:spcBef>
                <a:spcPts val="0"/>
              </a:spcBef>
              <a:spcAft>
                <a:spcPts val="0"/>
              </a:spcAft>
              <a:buFont typeface="+mj-lt"/>
              <a:buAutoNum type="alphaLcParenR"/>
              <a:defRPr/>
            </a:pPr>
            <a:r>
              <a:rPr lang="cs-CZ" sz="3800" dirty="0" smtClean="0"/>
              <a:t> </a:t>
            </a:r>
            <a:r>
              <a:rPr lang="cs-CZ" sz="3800" dirty="0"/>
              <a:t>reakční </a:t>
            </a:r>
            <a:r>
              <a:rPr lang="cs-CZ" sz="3800" dirty="0" smtClean="0"/>
              <a:t>rychlostní schopnost</a:t>
            </a:r>
            <a:endParaRPr lang="cs-CZ" sz="3800" dirty="0"/>
          </a:p>
          <a:p>
            <a:pPr marL="514350" indent="-514350" algn="just" fontAlgn="auto">
              <a:lnSpc>
                <a:spcPct val="170000"/>
              </a:lnSpc>
              <a:spcBef>
                <a:spcPts val="0"/>
              </a:spcBef>
              <a:spcAft>
                <a:spcPts val="0"/>
              </a:spcAft>
              <a:buFont typeface="+mj-lt"/>
              <a:buAutoNum type="alphaLcParenR"/>
              <a:defRPr/>
            </a:pPr>
            <a:r>
              <a:rPr lang="cs-CZ" sz="3800" dirty="0" smtClean="0"/>
              <a:t>frekvenční </a:t>
            </a:r>
            <a:r>
              <a:rPr lang="cs-CZ" sz="3800" dirty="0"/>
              <a:t>rychlostní </a:t>
            </a:r>
            <a:r>
              <a:rPr lang="cs-CZ" sz="3800" dirty="0" smtClean="0"/>
              <a:t>schopnost</a:t>
            </a:r>
            <a:endParaRPr lang="cs-CZ" sz="3800" dirty="0"/>
          </a:p>
          <a:p>
            <a:pPr marL="0" indent="0" algn="just" fontAlgn="auto">
              <a:lnSpc>
                <a:spcPct val="170000"/>
              </a:lnSpc>
              <a:spcBef>
                <a:spcPts val="0"/>
              </a:spcBef>
              <a:spcAft>
                <a:spcPts val="0"/>
              </a:spcAft>
              <a:buFont typeface="Arial" panose="020B0604020202020204" pitchFamily="34" charset="0"/>
              <a:buNone/>
              <a:defRPr/>
            </a:pP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rtlCol="0">
            <a:normAutofit fontScale="90000"/>
          </a:bodyPr>
          <a:lstStyle/>
          <a:p>
            <a:pPr fontAlgn="auto">
              <a:spcAft>
                <a:spcPts val="0"/>
              </a:spcAft>
              <a:defRPr/>
            </a:pPr>
            <a:r>
              <a:rPr lang="cs-CZ" b="1" dirty="0" smtClean="0"/>
              <a:t>Jak si můžeme změřit své rychlostní schopnosti</a:t>
            </a:r>
            <a:endParaRPr lang="cs-CZ" b="1" dirty="0"/>
          </a:p>
        </p:txBody>
      </p:sp>
      <p:sp>
        <p:nvSpPr>
          <p:cNvPr id="3" name="Zástupný symbol pro obsah 2"/>
          <p:cNvSpPr>
            <a:spLocks noGrp="1"/>
          </p:cNvSpPr>
          <p:nvPr>
            <p:ph idx="1"/>
          </p:nvPr>
        </p:nvSpPr>
        <p:spPr>
          <a:xfrm>
            <a:off x="457200" y="1773238"/>
            <a:ext cx="8229600" cy="4352925"/>
          </a:xfrm>
        </p:spPr>
        <p:txBody>
          <a:bodyPr rtlCol="0">
            <a:normAutofit fontScale="85000" lnSpcReduction="20000"/>
          </a:bodyPr>
          <a:lstStyle/>
          <a:p>
            <a:pPr marL="0" indent="0" fontAlgn="auto">
              <a:spcAft>
                <a:spcPts val="0"/>
              </a:spcAft>
              <a:buFont typeface="Arial" panose="020B0604020202020204" pitchFamily="34" charset="0"/>
              <a:buNone/>
              <a:defRPr/>
            </a:pPr>
            <a:r>
              <a:rPr lang="cs-CZ" b="1" u="sng" dirty="0" smtClean="0"/>
              <a:t>Testy </a:t>
            </a:r>
            <a:r>
              <a:rPr lang="cs-CZ" b="1" u="sng" dirty="0"/>
              <a:t>a měření </a:t>
            </a:r>
            <a:r>
              <a:rPr lang="cs-CZ" b="1" u="sng" dirty="0" err="1"/>
              <a:t>akční-realizační</a:t>
            </a:r>
            <a:r>
              <a:rPr lang="cs-CZ" b="1" u="sng" dirty="0"/>
              <a:t> </a:t>
            </a:r>
            <a:r>
              <a:rPr lang="cs-CZ" b="1" u="sng" dirty="0" smtClean="0"/>
              <a:t>rychlosti:</a:t>
            </a:r>
            <a:endParaRPr lang="cs-CZ" dirty="0" smtClean="0"/>
          </a:p>
          <a:p>
            <a:pPr fontAlgn="auto">
              <a:spcAft>
                <a:spcPts val="0"/>
              </a:spcAft>
              <a:buFont typeface="Arial" panose="020B0604020202020204" pitchFamily="34" charset="0"/>
              <a:buChar char="•"/>
              <a:defRPr/>
            </a:pPr>
            <a:r>
              <a:rPr lang="cs-CZ" dirty="0" smtClean="0"/>
              <a:t>běh </a:t>
            </a:r>
            <a:r>
              <a:rPr lang="cs-CZ" dirty="0"/>
              <a:t>na krátké </a:t>
            </a:r>
            <a:r>
              <a:rPr lang="cs-CZ" dirty="0" smtClean="0"/>
              <a:t>vzdálenosti</a:t>
            </a:r>
          </a:p>
          <a:p>
            <a:pPr fontAlgn="auto">
              <a:spcAft>
                <a:spcPts val="0"/>
              </a:spcAft>
              <a:buFont typeface="Arial" panose="020B0604020202020204" pitchFamily="34" charset="0"/>
              <a:buChar char="•"/>
              <a:defRPr/>
            </a:pPr>
            <a:r>
              <a:rPr lang="cs-CZ" dirty="0" smtClean="0"/>
              <a:t>člunkový </a:t>
            </a:r>
            <a:r>
              <a:rPr lang="cs-CZ" dirty="0"/>
              <a:t>běh</a:t>
            </a:r>
          </a:p>
          <a:p>
            <a:pPr marL="0" indent="0" fontAlgn="auto">
              <a:spcAft>
                <a:spcPts val="0"/>
              </a:spcAft>
              <a:buFont typeface="Arial" panose="020B0604020202020204" pitchFamily="34" charset="0"/>
              <a:buNone/>
              <a:defRPr/>
            </a:pPr>
            <a:endParaRPr lang="cs-CZ" dirty="0" smtClean="0"/>
          </a:p>
          <a:p>
            <a:pPr marL="0" indent="0" fontAlgn="auto">
              <a:spcAft>
                <a:spcPts val="0"/>
              </a:spcAft>
              <a:buFont typeface="Arial" panose="020B0604020202020204" pitchFamily="34" charset="0"/>
              <a:buNone/>
              <a:defRPr/>
            </a:pPr>
            <a:r>
              <a:rPr lang="cs-CZ" b="1" u="sng" dirty="0" smtClean="0"/>
              <a:t>Testy </a:t>
            </a:r>
            <a:r>
              <a:rPr lang="cs-CZ" b="1" u="sng" dirty="0"/>
              <a:t>a měření reakční rychlosti:</a:t>
            </a:r>
            <a:endParaRPr lang="cs-CZ" dirty="0"/>
          </a:p>
          <a:p>
            <a:pPr fontAlgn="auto">
              <a:spcAft>
                <a:spcPts val="0"/>
              </a:spcAft>
              <a:buFont typeface="Arial" panose="020B0604020202020204" pitchFamily="34" charset="0"/>
              <a:buChar char="•"/>
              <a:defRPr/>
            </a:pPr>
            <a:r>
              <a:rPr lang="cs-CZ" dirty="0" smtClean="0"/>
              <a:t>testy </a:t>
            </a:r>
            <a:r>
              <a:rPr lang="cs-CZ" dirty="0"/>
              <a:t>signál x reakce</a:t>
            </a:r>
          </a:p>
          <a:p>
            <a:pPr marL="0" indent="0" fontAlgn="auto">
              <a:spcAft>
                <a:spcPts val="0"/>
              </a:spcAft>
              <a:buFont typeface="Arial" panose="020B0604020202020204" pitchFamily="34" charset="0"/>
              <a:buNone/>
              <a:defRPr/>
            </a:pPr>
            <a:endParaRPr lang="cs-CZ" dirty="0" smtClean="0"/>
          </a:p>
          <a:p>
            <a:pPr marL="0" indent="0" fontAlgn="auto">
              <a:spcAft>
                <a:spcPts val="0"/>
              </a:spcAft>
              <a:buFont typeface="Arial" panose="020B0604020202020204" pitchFamily="34" charset="0"/>
              <a:buNone/>
              <a:defRPr/>
            </a:pPr>
            <a:r>
              <a:rPr lang="cs-CZ" b="1" u="sng" dirty="0" smtClean="0"/>
              <a:t>Testy </a:t>
            </a:r>
            <a:r>
              <a:rPr lang="cs-CZ" b="1" u="sng" dirty="0"/>
              <a:t>a měření frekvenční rychlosti:</a:t>
            </a:r>
            <a:endParaRPr lang="cs-CZ" dirty="0"/>
          </a:p>
          <a:p>
            <a:pPr fontAlgn="auto">
              <a:spcAft>
                <a:spcPts val="0"/>
              </a:spcAft>
              <a:buFont typeface="Arial" panose="020B0604020202020204" pitchFamily="34" charset="0"/>
              <a:buChar char="•"/>
              <a:defRPr/>
            </a:pPr>
            <a:r>
              <a:rPr lang="cs-CZ" dirty="0" smtClean="0"/>
              <a:t>různé </a:t>
            </a:r>
            <a:r>
              <a:rPr lang="cs-CZ" dirty="0"/>
              <a:t>druhy </a:t>
            </a:r>
            <a:r>
              <a:rPr lang="cs-CZ" dirty="0" err="1" smtClean="0"/>
              <a:t>tappingu</a:t>
            </a:r>
            <a:endParaRPr lang="cs-CZ" dirty="0"/>
          </a:p>
          <a:p>
            <a:pPr fontAlgn="auto">
              <a:spcAft>
                <a:spcPts val="0"/>
              </a:spcAft>
              <a:buFont typeface="Arial" panose="020B0604020202020204" pitchFamily="34" charset="0"/>
              <a:buChar char="•"/>
              <a:defRPr/>
            </a:pPr>
            <a:r>
              <a:rPr lang="cs-CZ" dirty="0" smtClean="0"/>
              <a:t>hodnocen </a:t>
            </a:r>
            <a:r>
              <a:rPr lang="cs-CZ" dirty="0"/>
              <a:t>počet opakování při pohybu </a:t>
            </a:r>
            <a:r>
              <a:rPr lang="cs-CZ" dirty="0" smtClean="0"/>
              <a:t>končetin</a:t>
            </a:r>
            <a:endParaRPr lang="cs-CZ" dirty="0"/>
          </a:p>
        </p:txBody>
      </p:sp>
      <p:pic>
        <p:nvPicPr>
          <p:cNvPr id="17411" name="Picture 2" descr="C:\Documents and Settings\ucitel\Local Settings\Temporary Internet Files\Content.IE5\2R7FO8RZ\MC900383572[1].wmf"/>
          <p:cNvPicPr>
            <a:picLocks noChangeAspect="1" noChangeArrowheads="1"/>
          </p:cNvPicPr>
          <p:nvPr/>
        </p:nvPicPr>
        <p:blipFill>
          <a:blip r:embed="rId2"/>
          <a:srcRect/>
          <a:stretch>
            <a:fillRect/>
          </a:stretch>
        </p:blipFill>
        <p:spPr bwMode="auto">
          <a:xfrm>
            <a:off x="6435725" y="2708275"/>
            <a:ext cx="1901825" cy="1906588"/>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Nadpis 1"/>
          <p:cNvSpPr>
            <a:spLocks noGrp="1"/>
          </p:cNvSpPr>
          <p:nvPr>
            <p:ph type="title"/>
          </p:nvPr>
        </p:nvSpPr>
        <p:spPr/>
        <p:txBody>
          <a:bodyPr/>
          <a:lstStyle/>
          <a:p>
            <a:r>
              <a:rPr lang="cs-CZ" b="1" smtClean="0"/>
              <a:t>Člunkový běh</a:t>
            </a:r>
          </a:p>
        </p:txBody>
      </p:sp>
      <p:sp>
        <p:nvSpPr>
          <p:cNvPr id="3" name="Zástupný symbol pro obsah 2"/>
          <p:cNvSpPr>
            <a:spLocks noGrp="1"/>
          </p:cNvSpPr>
          <p:nvPr>
            <p:ph idx="1"/>
          </p:nvPr>
        </p:nvSpPr>
        <p:spPr>
          <a:xfrm>
            <a:off x="457200" y="1600200"/>
            <a:ext cx="8229600" cy="5068888"/>
          </a:xfrm>
        </p:spPr>
        <p:txBody>
          <a:bodyPr rtlCol="0">
            <a:normAutofit fontScale="70000" lnSpcReduction="20000"/>
          </a:bodyPr>
          <a:lstStyle/>
          <a:p>
            <a:pPr algn="just" fontAlgn="auto">
              <a:lnSpc>
                <a:spcPct val="170000"/>
              </a:lnSpc>
              <a:spcAft>
                <a:spcPts val="0"/>
              </a:spcAft>
              <a:buFont typeface="Arial" panose="020B0604020202020204" pitchFamily="34" charset="0"/>
              <a:buChar char="•"/>
              <a:defRPr/>
            </a:pPr>
            <a:r>
              <a:rPr lang="cs-CZ" b="1" dirty="0" smtClean="0"/>
              <a:t>Pomůcky: </a:t>
            </a:r>
            <a:r>
              <a:rPr lang="cs-CZ" dirty="0" smtClean="0"/>
              <a:t>stopky</a:t>
            </a:r>
            <a:r>
              <a:rPr lang="cs-CZ" dirty="0"/>
              <a:t>, dva kužele vzdálené od sebe 10 m, píšťalka </a:t>
            </a:r>
            <a:endParaRPr lang="cs-CZ" dirty="0" smtClean="0"/>
          </a:p>
          <a:p>
            <a:pPr algn="just" fontAlgn="auto">
              <a:lnSpc>
                <a:spcPct val="170000"/>
              </a:lnSpc>
              <a:spcAft>
                <a:spcPts val="0"/>
              </a:spcAft>
              <a:buFont typeface="Arial" panose="020B0604020202020204" pitchFamily="34" charset="0"/>
              <a:buChar char="•"/>
              <a:defRPr/>
            </a:pPr>
            <a:r>
              <a:rPr lang="cs-CZ" b="1" dirty="0" smtClean="0"/>
              <a:t>Provedení: </a:t>
            </a:r>
            <a:r>
              <a:rPr lang="cs-CZ" dirty="0" smtClean="0"/>
              <a:t>na </a:t>
            </a:r>
            <a:r>
              <a:rPr lang="cs-CZ" dirty="0"/>
              <a:t>hvizd píšťalky vybíhá TO z polovysokého startu od jednoho kužele, druhý kužel obíhá a vrací se křižmo k prvnímu (aby dráha tvořila osmičku). Po jeho oběhnutí pokračuje znovu k druhému kuželu, toho se jen dotkne a vrací se na start, kde se opět musí kužele dotknout. Každá TO si nejprve celou dráhu zkušebně proběhne, aby se předešlo chybám. Provádí se dva pokusy, mezi nimiž musí být pauza nejméně 5 min. Zaznamenává se lepší </a:t>
            </a:r>
            <a:r>
              <a:rPr lang="cs-CZ" dirty="0" smtClean="0"/>
              <a:t>výsledek ze dvou pokusů. </a:t>
            </a:r>
            <a:r>
              <a:rPr lang="cs-CZ" dirty="0"/>
              <a:t>Čas měříme s přesností na 0,1 s. </a:t>
            </a:r>
            <a:r>
              <a:rPr lang="cs-CZ" dirty="0" smtClean="0"/>
              <a:t>   </a:t>
            </a:r>
            <a:endParaRPr lang="cs-CZ" dirty="0"/>
          </a:p>
        </p:txBody>
      </p:sp>
      <p:pic>
        <p:nvPicPr>
          <p:cNvPr id="18435" name="Picture 2" descr="C:\Users\Lenka\AppData\Local\Microsoft\Windows\Temporary Internet Files\Content.IE5\YF178EVK\MM900356808[1].gif"/>
          <p:cNvPicPr>
            <a:picLocks noChangeAspect="1" noChangeArrowheads="1" noCrop="1"/>
          </p:cNvPicPr>
          <p:nvPr/>
        </p:nvPicPr>
        <p:blipFill>
          <a:blip r:embed="rId2"/>
          <a:srcRect/>
          <a:stretch>
            <a:fillRect/>
          </a:stretch>
        </p:blipFill>
        <p:spPr bwMode="auto">
          <a:xfrm>
            <a:off x="7308850" y="80963"/>
            <a:ext cx="1377950" cy="1379537"/>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7" name="Picture 2" descr="&amp;Ccaron;lunkový b&amp;ecaron;h"/>
          <p:cNvPicPr>
            <a:picLocks noChangeAspect="1" noChangeArrowheads="1"/>
          </p:cNvPicPr>
          <p:nvPr/>
        </p:nvPicPr>
        <p:blipFill>
          <a:blip r:embed="rId2"/>
          <a:srcRect/>
          <a:stretch>
            <a:fillRect/>
          </a:stretch>
        </p:blipFill>
        <p:spPr bwMode="auto">
          <a:xfrm>
            <a:off x="755650" y="1412875"/>
            <a:ext cx="7773988" cy="3533775"/>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1" name="Picture 2"/>
          <p:cNvPicPr>
            <a:picLocks noChangeAspect="1" noChangeArrowheads="1"/>
          </p:cNvPicPr>
          <p:nvPr/>
        </p:nvPicPr>
        <p:blipFill>
          <a:blip r:embed="rId2"/>
          <a:srcRect/>
          <a:stretch>
            <a:fillRect/>
          </a:stretch>
        </p:blipFill>
        <p:spPr bwMode="auto">
          <a:xfrm>
            <a:off x="323850" y="1773238"/>
            <a:ext cx="8491538" cy="2236787"/>
          </a:xfrm>
          <a:prstGeom prst="rect">
            <a:avLst/>
          </a:prstGeom>
          <a:noFill/>
          <a:ln w="25400">
            <a:solidFill>
              <a:schemeClr val="tx1"/>
            </a:solidFill>
            <a:miter lim="800000"/>
            <a:headEnd/>
            <a:tailEnd/>
          </a:ln>
        </p:spPr>
      </p:pic>
      <p:sp>
        <p:nvSpPr>
          <p:cNvPr id="20482" name="Obdélník 1"/>
          <p:cNvSpPr>
            <a:spLocks noChangeArrowheads="1"/>
          </p:cNvSpPr>
          <p:nvPr/>
        </p:nvSpPr>
        <p:spPr bwMode="auto">
          <a:xfrm>
            <a:off x="1331913" y="425450"/>
            <a:ext cx="7056437" cy="461963"/>
          </a:xfrm>
          <a:prstGeom prst="rect">
            <a:avLst/>
          </a:prstGeom>
          <a:noFill/>
          <a:ln w="9525">
            <a:noFill/>
            <a:miter lim="800000"/>
            <a:headEnd/>
            <a:tailEnd/>
          </a:ln>
        </p:spPr>
        <p:txBody>
          <a:bodyPr>
            <a:spAutoFit/>
          </a:bodyPr>
          <a:lstStyle/>
          <a:p>
            <a:r>
              <a:rPr lang="cs-CZ" sz="2400" b="1">
                <a:latin typeface="Calibri" pitchFamily="34" charset="0"/>
              </a:rPr>
              <a:t>Průměrné výkony chlapců a dívek v člunkovém běhu</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Nadpis 1"/>
          <p:cNvSpPr>
            <a:spLocks noGrp="1"/>
          </p:cNvSpPr>
          <p:nvPr>
            <p:ph type="title"/>
          </p:nvPr>
        </p:nvSpPr>
        <p:spPr/>
        <p:txBody>
          <a:bodyPr/>
          <a:lstStyle/>
          <a:p>
            <a:r>
              <a:rPr lang="cs-CZ" b="1" smtClean="0"/>
              <a:t>Běh 20m</a:t>
            </a:r>
          </a:p>
        </p:txBody>
      </p:sp>
      <p:sp>
        <p:nvSpPr>
          <p:cNvPr id="3" name="Zástupný symbol pro obsah 2"/>
          <p:cNvSpPr>
            <a:spLocks noGrp="1"/>
          </p:cNvSpPr>
          <p:nvPr>
            <p:ph idx="1"/>
          </p:nvPr>
        </p:nvSpPr>
        <p:spPr>
          <a:xfrm>
            <a:off x="457200" y="1600200"/>
            <a:ext cx="8229600" cy="4997450"/>
          </a:xfrm>
        </p:spPr>
        <p:txBody>
          <a:bodyPr rtlCol="0">
            <a:normAutofit fontScale="70000" lnSpcReduction="20000"/>
          </a:bodyPr>
          <a:lstStyle/>
          <a:p>
            <a:pPr algn="just" fontAlgn="auto">
              <a:lnSpc>
                <a:spcPct val="170000"/>
              </a:lnSpc>
              <a:spcBef>
                <a:spcPts val="0"/>
              </a:spcBef>
              <a:spcAft>
                <a:spcPts val="0"/>
              </a:spcAft>
              <a:buFont typeface="Arial" panose="020B0604020202020204" pitchFamily="34" charset="0"/>
              <a:buChar char="•"/>
              <a:defRPr/>
            </a:pPr>
            <a:r>
              <a:rPr lang="cs-CZ" b="1" dirty="0" smtClean="0"/>
              <a:t>Pomůcky: </a:t>
            </a:r>
            <a:r>
              <a:rPr lang="cs-CZ" dirty="0" smtClean="0"/>
              <a:t>píšťalka, </a:t>
            </a:r>
            <a:r>
              <a:rPr lang="cs-CZ" dirty="0"/>
              <a:t>stopky</a:t>
            </a:r>
          </a:p>
          <a:p>
            <a:pPr algn="just" fontAlgn="auto">
              <a:lnSpc>
                <a:spcPct val="170000"/>
              </a:lnSpc>
              <a:spcBef>
                <a:spcPts val="0"/>
              </a:spcBef>
              <a:spcAft>
                <a:spcPts val="0"/>
              </a:spcAft>
              <a:buFont typeface="Arial" panose="020B0604020202020204" pitchFamily="34" charset="0"/>
              <a:buChar char="•"/>
              <a:defRPr/>
            </a:pPr>
            <a:r>
              <a:rPr lang="cs-CZ" b="1" dirty="0" smtClean="0"/>
              <a:t>Provedení: </a:t>
            </a:r>
            <a:r>
              <a:rPr lang="cs-CZ" dirty="0" smtClean="0"/>
              <a:t>na </a:t>
            </a:r>
            <a:r>
              <a:rPr lang="cs-CZ" dirty="0"/>
              <a:t>povel </a:t>
            </a:r>
            <a:r>
              <a:rPr lang="cs-CZ" dirty="0" smtClean="0"/>
              <a:t>zaujme </a:t>
            </a:r>
            <a:r>
              <a:rPr lang="cs-CZ" dirty="0"/>
              <a:t>TO postavení atletického polovysokého startu těsně za startovní čarou. Na znamení </a:t>
            </a:r>
            <a:r>
              <a:rPr lang="cs-CZ" dirty="0" smtClean="0"/>
              <a:t>(píšťalka) </a:t>
            </a:r>
            <a:r>
              <a:rPr lang="cs-CZ" dirty="0"/>
              <a:t>TO vybíhá a snaží se proběhnout vzdálenost v co nejkratším čase. Startovní povely a měření času se provádí dle pravidel atletiky. Běhá se nejméně ve dvojicích, TO si nesmí vzájemně křížit dráhy. Zaznamenáváme dosažený čas s přesností na 0,1 s.</a:t>
            </a:r>
          </a:p>
          <a:p>
            <a:pPr algn="just" fontAlgn="auto">
              <a:lnSpc>
                <a:spcPct val="170000"/>
              </a:lnSpc>
              <a:spcBef>
                <a:spcPts val="0"/>
              </a:spcBef>
              <a:spcAft>
                <a:spcPts val="0"/>
              </a:spcAft>
              <a:buFont typeface="Arial" panose="020B0604020202020204" pitchFamily="34" charset="0"/>
              <a:buChar char="•"/>
              <a:defRPr/>
            </a:pPr>
            <a:r>
              <a:rPr lang="cs-CZ" b="1" dirty="0" smtClean="0"/>
              <a:t>Testujeme: </a:t>
            </a:r>
            <a:r>
              <a:rPr lang="cs-CZ" dirty="0" smtClean="0"/>
              <a:t>akční </a:t>
            </a:r>
            <a:r>
              <a:rPr lang="cs-CZ" dirty="0"/>
              <a:t>rychlost</a:t>
            </a:r>
          </a:p>
          <a:p>
            <a:pPr fontAlgn="auto">
              <a:spcAft>
                <a:spcPts val="0"/>
              </a:spcAft>
              <a:buFont typeface="Arial" panose="020B0604020202020204" pitchFamily="34" charset="0"/>
              <a:buChar char="•"/>
              <a:defRPr/>
            </a:pPr>
            <a:endParaRPr lang="cs-CZ" dirty="0"/>
          </a:p>
        </p:txBody>
      </p:sp>
      <p:pic>
        <p:nvPicPr>
          <p:cNvPr id="21507" name="Picture 2" descr="C:\Users\Lenka\AppData\Local\Microsoft\Windows\Temporary Internet Files\Content.IE5\WGHBFR7D\MM900295194[1].gif"/>
          <p:cNvPicPr>
            <a:picLocks noChangeAspect="1" noChangeArrowheads="1" noCrop="1"/>
          </p:cNvPicPr>
          <p:nvPr/>
        </p:nvPicPr>
        <p:blipFill>
          <a:blip r:embed="rId2"/>
          <a:srcRect/>
          <a:stretch>
            <a:fillRect/>
          </a:stretch>
        </p:blipFill>
        <p:spPr bwMode="auto">
          <a:xfrm>
            <a:off x="7235825" y="184150"/>
            <a:ext cx="1270000" cy="1866900"/>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Nadpis 1"/>
          <p:cNvSpPr>
            <a:spLocks noGrp="1"/>
          </p:cNvSpPr>
          <p:nvPr>
            <p:ph type="title"/>
          </p:nvPr>
        </p:nvSpPr>
        <p:spPr/>
        <p:txBody>
          <a:bodyPr/>
          <a:lstStyle/>
          <a:p>
            <a:r>
              <a:rPr lang="cs-CZ" b="1" smtClean="0"/>
              <a:t>Tappingové testy – tečkovací testy</a:t>
            </a:r>
          </a:p>
        </p:txBody>
      </p:sp>
      <p:sp>
        <p:nvSpPr>
          <p:cNvPr id="3" name="Zástupný symbol pro obsah 2"/>
          <p:cNvSpPr>
            <a:spLocks noGrp="1"/>
          </p:cNvSpPr>
          <p:nvPr>
            <p:ph idx="1"/>
          </p:nvPr>
        </p:nvSpPr>
        <p:spPr/>
        <p:txBody>
          <a:bodyPr rtlCol="0">
            <a:normAutofit fontScale="70000" lnSpcReduction="20000"/>
          </a:bodyPr>
          <a:lstStyle/>
          <a:p>
            <a:pPr algn="just" fontAlgn="auto">
              <a:lnSpc>
                <a:spcPct val="160000"/>
              </a:lnSpc>
              <a:spcBef>
                <a:spcPts val="0"/>
              </a:spcBef>
              <a:spcAft>
                <a:spcPts val="0"/>
              </a:spcAft>
              <a:buFont typeface="Arial" panose="020B0604020202020204" pitchFamily="34" charset="0"/>
              <a:buChar char="•"/>
              <a:defRPr/>
            </a:pPr>
            <a:r>
              <a:rPr lang="cs-CZ" b="1" dirty="0" err="1" smtClean="0"/>
              <a:t>tapping</a:t>
            </a:r>
            <a:r>
              <a:rPr lang="cs-CZ" b="1" dirty="0" smtClean="0"/>
              <a:t> </a:t>
            </a:r>
            <a:r>
              <a:rPr lang="cs-CZ" b="1" dirty="0"/>
              <a:t>ruky </a:t>
            </a:r>
            <a:r>
              <a:rPr lang="cs-CZ" dirty="0"/>
              <a:t>( TO provádí tužkou tečkování po 20s. Pak spočítáme počet </a:t>
            </a:r>
            <a:r>
              <a:rPr lang="cs-CZ" dirty="0" smtClean="0"/>
              <a:t>teček)</a:t>
            </a:r>
          </a:p>
          <a:p>
            <a:pPr algn="just" fontAlgn="auto">
              <a:lnSpc>
                <a:spcPct val="160000"/>
              </a:lnSpc>
              <a:spcBef>
                <a:spcPts val="0"/>
              </a:spcBef>
              <a:spcAft>
                <a:spcPts val="0"/>
              </a:spcAft>
              <a:buFont typeface="Arial" panose="020B0604020202020204" pitchFamily="34" charset="0"/>
              <a:buChar char="•"/>
              <a:defRPr/>
            </a:pPr>
            <a:r>
              <a:rPr lang="cs-CZ" b="1" dirty="0" err="1" smtClean="0"/>
              <a:t>tapping</a:t>
            </a:r>
            <a:r>
              <a:rPr lang="cs-CZ" b="1" dirty="0" smtClean="0"/>
              <a:t> </a:t>
            </a:r>
            <a:r>
              <a:rPr lang="cs-CZ" b="1" dirty="0"/>
              <a:t>paže </a:t>
            </a:r>
            <a:r>
              <a:rPr lang="cs-CZ" dirty="0"/>
              <a:t>( TO u stolu, na stole 2 terče 80cm od sebe. TO se střídavě dotýká středů terčů P L. hodnotíme čas potřebný k provedení 25 cyklů. Vyhodnocuje se maximální výkon a diferenciace mezi P a L </a:t>
            </a:r>
            <a:r>
              <a:rPr lang="cs-CZ" dirty="0" smtClean="0"/>
              <a:t>paží</a:t>
            </a:r>
          </a:p>
          <a:p>
            <a:pPr algn="just" fontAlgn="auto">
              <a:lnSpc>
                <a:spcPct val="160000"/>
              </a:lnSpc>
              <a:spcBef>
                <a:spcPts val="0"/>
              </a:spcBef>
              <a:spcAft>
                <a:spcPts val="0"/>
              </a:spcAft>
              <a:buFont typeface="Arial" panose="020B0604020202020204" pitchFamily="34" charset="0"/>
              <a:buChar char="•"/>
              <a:defRPr/>
            </a:pPr>
            <a:r>
              <a:rPr lang="cs-CZ" b="1" dirty="0" err="1" smtClean="0"/>
              <a:t>tapping</a:t>
            </a:r>
            <a:r>
              <a:rPr lang="cs-CZ" b="1" dirty="0" smtClean="0"/>
              <a:t> </a:t>
            </a:r>
            <a:r>
              <a:rPr lang="cs-CZ" b="1" dirty="0"/>
              <a:t>nohy </a:t>
            </a:r>
            <a:r>
              <a:rPr lang="cs-CZ" dirty="0"/>
              <a:t>– ( TO na židli, na zemi je překážka vysoká 15cm. Přenášíme nohu co nejrychleji přes překážku. Hodnotí se počet cyklů za 20s. </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3" name="Picture 2" descr="terc2"/>
          <p:cNvPicPr>
            <a:picLocks noChangeAspect="1" noChangeArrowheads="1"/>
          </p:cNvPicPr>
          <p:nvPr/>
        </p:nvPicPr>
        <p:blipFill>
          <a:blip r:embed="rId2"/>
          <a:srcRect/>
          <a:stretch>
            <a:fillRect/>
          </a:stretch>
        </p:blipFill>
        <p:spPr bwMode="auto">
          <a:xfrm>
            <a:off x="1979613" y="620713"/>
            <a:ext cx="5762625" cy="5762625"/>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Nadpis 1"/>
          <p:cNvSpPr>
            <a:spLocks noGrp="1"/>
          </p:cNvSpPr>
          <p:nvPr>
            <p:ph type="title"/>
          </p:nvPr>
        </p:nvSpPr>
        <p:spPr/>
        <p:txBody>
          <a:bodyPr/>
          <a:lstStyle/>
          <a:p>
            <a:r>
              <a:rPr lang="cs-CZ" b="1" smtClean="0"/>
              <a:t>Zdroje</a:t>
            </a:r>
          </a:p>
        </p:txBody>
      </p:sp>
      <p:sp>
        <p:nvSpPr>
          <p:cNvPr id="3" name="Zástupný symbol pro obsah 2"/>
          <p:cNvSpPr>
            <a:spLocks noGrp="1"/>
          </p:cNvSpPr>
          <p:nvPr>
            <p:ph idx="1"/>
          </p:nvPr>
        </p:nvSpPr>
        <p:spPr/>
        <p:txBody>
          <a:bodyPr>
            <a:normAutofit/>
          </a:bodyPr>
          <a:lstStyle/>
          <a:p>
            <a:pPr>
              <a:lnSpc>
                <a:spcPct val="80000"/>
              </a:lnSpc>
            </a:pPr>
            <a:r>
              <a:rPr lang="cs-CZ" sz="2700" smtClean="0"/>
              <a:t>NEUVEDEN. </a:t>
            </a:r>
            <a:r>
              <a:rPr lang="cs-CZ" sz="2700" i="1" smtClean="0"/>
              <a:t>Člunkový běh</a:t>
            </a:r>
            <a:r>
              <a:rPr lang="cs-CZ" sz="2700" smtClean="0"/>
              <a:t> [online]. [cit. 11.3.2014]. Dostupný na WWW: </a:t>
            </a:r>
            <a:r>
              <a:rPr lang="cs-CZ" sz="2700" smtClean="0">
                <a:hlinkClick r:id="rId2"/>
              </a:rPr>
              <a:t>http://is.muni.cz/do/fsps/e-learning/denik-basketbal/pages/m_beh-clunkovy.html</a:t>
            </a:r>
            <a:endParaRPr lang="cs-CZ" sz="2700" smtClean="0"/>
          </a:p>
          <a:p>
            <a:pPr>
              <a:lnSpc>
                <a:spcPct val="80000"/>
              </a:lnSpc>
              <a:buFont typeface="Arial" charset="0"/>
              <a:buNone/>
            </a:pPr>
            <a:endParaRPr lang="cs-CZ" sz="2700" smtClean="0"/>
          </a:p>
          <a:p>
            <a:pPr>
              <a:lnSpc>
                <a:spcPct val="80000"/>
              </a:lnSpc>
            </a:pPr>
            <a:r>
              <a:rPr lang="cs-CZ" sz="2700" smtClean="0"/>
              <a:t>NEUVEDEN. </a:t>
            </a:r>
            <a:r>
              <a:rPr lang="cs-CZ" sz="2700" i="1" smtClean="0"/>
              <a:t>Běh 20 m</a:t>
            </a:r>
            <a:r>
              <a:rPr lang="cs-CZ" sz="2700" smtClean="0"/>
              <a:t> [online]. [cit. 11.3.2014]. Dostupný na WWW: </a:t>
            </a:r>
            <a:r>
              <a:rPr lang="cs-CZ" sz="2700" smtClean="0">
                <a:hlinkClick r:id="rId3"/>
              </a:rPr>
              <a:t>http://is.muni.cz/do/fsps/e-learning/denik-basketbal/pages/m_beh20.html</a:t>
            </a:r>
            <a:r>
              <a:rPr lang="cs-CZ" sz="2700" smtClean="0"/>
              <a:t> </a:t>
            </a:r>
          </a:p>
          <a:p>
            <a:pPr>
              <a:lnSpc>
                <a:spcPct val="80000"/>
              </a:lnSpc>
              <a:buFont typeface="Arial" charset="0"/>
              <a:buNone/>
            </a:pPr>
            <a:r>
              <a:rPr lang="cs-CZ" sz="2700" smtClean="0"/>
              <a:t> </a:t>
            </a:r>
          </a:p>
          <a:p>
            <a:pPr>
              <a:lnSpc>
                <a:spcPct val="80000"/>
              </a:lnSpc>
            </a:pPr>
            <a:r>
              <a:rPr lang="cs-CZ" sz="2700" smtClean="0"/>
              <a:t>NEUVEDEN. </a:t>
            </a:r>
            <a:r>
              <a:rPr lang="cs-CZ" sz="2700" i="1" smtClean="0"/>
              <a:t>Realizační rychlost</a:t>
            </a:r>
            <a:r>
              <a:rPr lang="cs-CZ" sz="2700" smtClean="0"/>
              <a:t> [online]. [cit. 11.3.2014]. Dostupný na WWW: </a:t>
            </a:r>
            <a:r>
              <a:rPr lang="cs-CZ" sz="2700" smtClean="0">
                <a:hlinkClick r:id="rId4"/>
              </a:rPr>
              <a:t>http://telesna-vychova.studentske.eu/2007/11/realizan-rychlost-vklad-pojmu-testy.html</a:t>
            </a:r>
            <a:r>
              <a:rPr lang="cs-CZ" sz="2700" smtClean="0"/>
              <a:t> </a:t>
            </a:r>
            <a:endParaRPr lang="cs-CZ" sz="2700" smtClean="0">
              <a:latin typeface="Arial" charset="0"/>
            </a:endParaRPr>
          </a:p>
          <a:p>
            <a:pPr>
              <a:lnSpc>
                <a:spcPct val="80000"/>
              </a:lnSpc>
            </a:pPr>
            <a:r>
              <a:rPr lang="cs-CZ" sz="2700" smtClean="0">
                <a:latin typeface="Arial" charset="0"/>
                <a:hlinkClick r:id="rId5"/>
              </a:rPr>
              <a:t>www.office.microsoft.com</a:t>
            </a:r>
            <a:endParaRPr lang="cs-CZ" sz="2700" smtClean="0">
              <a:latin typeface="Arial" charset="0"/>
            </a:endParaRPr>
          </a:p>
          <a:p>
            <a:pPr>
              <a:lnSpc>
                <a:spcPct val="80000"/>
              </a:lnSpc>
            </a:pPr>
            <a:endParaRPr lang="cs-CZ" sz="2700" smtClean="0">
              <a:latin typeface="Arial" charset="0"/>
            </a:endParaRPr>
          </a:p>
          <a:p>
            <a:pPr>
              <a:lnSpc>
                <a:spcPct val="80000"/>
              </a:lnSpc>
            </a:pPr>
            <a:endParaRPr lang="cs-CZ" sz="2700" smtClean="0"/>
          </a:p>
        </p:txBody>
      </p:sp>
    </p:spTree>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147</TotalTime>
  <Words>441</Words>
  <Application>Microsoft Office PowerPoint</Application>
  <PresentationFormat>On-screen Show (4:3)</PresentationFormat>
  <Paragraphs>52</Paragraphs>
  <Slides>12</Slides>
  <Notes>0</Notes>
  <HiddenSlides>0</HiddenSlides>
  <MMClips>0</MMClips>
  <ScaleCrop>false</ScaleCrop>
  <HeadingPairs>
    <vt:vector size="6" baseType="variant">
      <vt:variant>
        <vt:lpstr>Použitá písma</vt:lpstr>
      </vt:variant>
      <vt:variant>
        <vt:i4>3</vt:i4>
      </vt:variant>
      <vt:variant>
        <vt:lpstr>Šablona návrhu</vt:lpstr>
      </vt:variant>
      <vt:variant>
        <vt:i4>1</vt:i4>
      </vt:variant>
      <vt:variant>
        <vt:lpstr>Nadpisy snímků</vt:lpstr>
      </vt:variant>
      <vt:variant>
        <vt:i4>12</vt:i4>
      </vt:variant>
    </vt:vector>
  </HeadingPairs>
  <TitlesOfParts>
    <vt:vector size="16" baseType="lpstr">
      <vt:lpstr>Calibri</vt:lpstr>
      <vt:lpstr>Arial</vt:lpstr>
      <vt:lpstr>Times New Roman</vt:lpstr>
      <vt:lpstr>Motiv systému Office</vt:lpstr>
      <vt:lpstr>Snímek 1</vt:lpstr>
      <vt:lpstr>Snímek 2</vt:lpstr>
      <vt:lpstr>DIAGNOSTIKA POHYBOVÝCH DOVEDNOSTÍ 2</vt:lpstr>
      <vt:lpstr>Rychlostní schopnosti</vt:lpstr>
      <vt:lpstr>Jak si můžeme změřit své rychlostní schopnosti</vt:lpstr>
      <vt:lpstr>Člunkový běh</vt:lpstr>
      <vt:lpstr>Snímek 7</vt:lpstr>
      <vt:lpstr>Snímek 8</vt:lpstr>
      <vt:lpstr>Běh 20m</vt:lpstr>
      <vt:lpstr>Tappingové testy – tečkovací testy</vt:lpstr>
      <vt:lpstr>Snímek 11</vt:lpstr>
      <vt:lpstr>Zdroje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Testování </dc:title>
  <dc:creator>ucitel</dc:creator>
  <cp:lastModifiedBy>DUM</cp:lastModifiedBy>
  <cp:revision>25</cp:revision>
  <dcterms:created xsi:type="dcterms:W3CDTF">2014-01-15T12:49:34Z</dcterms:created>
  <dcterms:modified xsi:type="dcterms:W3CDTF">2014-10-06T18:29:19Z</dcterms:modified>
</cp:coreProperties>
</file>