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1" r:id="rId2"/>
    <p:sldId id="270" r:id="rId3"/>
    <p:sldId id="256" r:id="rId4"/>
    <p:sldId id="263" r:id="rId5"/>
    <p:sldId id="264" r:id="rId6"/>
    <p:sldId id="265" r:id="rId7"/>
    <p:sldId id="266" r:id="rId8"/>
    <p:sldId id="267" r:id="rId9"/>
    <p:sldId id="268" r:id="rId10"/>
    <p:sldId id="269" r:id="rId11"/>
    <p:sldId id="259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636" y="9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16CDBB-8DB1-4810-A2AE-97DAB291D329}" type="datetimeFigureOut">
              <a:rPr lang="cs-CZ"/>
              <a:pPr>
                <a:defRPr/>
              </a:pPr>
              <a:t>6.10.2014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895214-DA5D-4667-9C0A-976EF252A94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D9A9CB-AB5A-4462-B9B5-5C89B68AED6A}" type="datetimeFigureOut">
              <a:rPr lang="cs-CZ"/>
              <a:pPr>
                <a:defRPr/>
              </a:pPr>
              <a:t>6.10.2014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0ABE06-0417-4509-8150-6CCD05B0955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FB1D44-E31E-44AC-9561-D11BA94FADEE}" type="datetimeFigureOut">
              <a:rPr lang="cs-CZ"/>
              <a:pPr>
                <a:defRPr/>
              </a:pPr>
              <a:t>6.10.2014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F21E3E-194D-4B48-856E-7AD8166674F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16FE9D-ED21-432D-B972-98251FA9F6D3}" type="datetimeFigureOut">
              <a:rPr lang="cs-CZ"/>
              <a:pPr>
                <a:defRPr/>
              </a:pPr>
              <a:t>6.10.2014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A59AD5-CEF1-4A73-B9D2-126FC0F6155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D6D3F5B-99D3-4F88-9792-7CE9D75E1853}" type="datetimeFigureOut">
              <a:rPr lang="cs-CZ"/>
              <a:pPr>
                <a:defRPr/>
              </a:pPr>
              <a:t>6.10.2014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5077A3-6382-47DB-A2CA-8E9768C6488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A87B2F-BF02-4BE7-8F95-CBED6BC6E6FA}" type="datetimeFigureOut">
              <a:rPr lang="cs-CZ"/>
              <a:pPr>
                <a:defRPr/>
              </a:pPr>
              <a:t>6.10.2014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E6BECF-B002-4258-908C-47FF244FC26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225345-D892-4DD1-B77E-E3A7644E23E3}" type="datetimeFigureOut">
              <a:rPr lang="cs-CZ"/>
              <a:pPr>
                <a:defRPr/>
              </a:pPr>
              <a:t>6.10.2014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2FA870-B007-4723-9A06-6428728E5D9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CA774E-2D5E-40D2-B5BA-BBF13D2CF0F2}" type="datetimeFigureOut">
              <a:rPr lang="cs-CZ"/>
              <a:pPr>
                <a:defRPr/>
              </a:pPr>
              <a:t>6.10.2014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AA2B3E-192F-4FA4-8100-F1AD076B625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7D7769-E55F-4DBA-A668-3123D4444A5C}" type="datetimeFigureOut">
              <a:rPr lang="cs-CZ"/>
              <a:pPr>
                <a:defRPr/>
              </a:pPr>
              <a:t>6.10.2014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0463BD-A397-4DFD-8323-3989195EC99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CB5245-DE53-4C6B-9DDF-83CFE4908A22}" type="datetimeFigureOut">
              <a:rPr lang="cs-CZ"/>
              <a:pPr>
                <a:defRPr/>
              </a:pPr>
              <a:t>6.10.2014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C37D54-E7FA-4C0F-927D-A3B951F21D0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8B22D0-B170-42AB-89B4-BC86D4673272}" type="datetimeFigureOut">
              <a:rPr lang="cs-CZ"/>
              <a:pPr>
                <a:defRPr/>
              </a:pPr>
              <a:t>6.10.2014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4FEA51-10BE-4247-807D-BBF1534EBC8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4834F683-EE74-4C88-9464-9E1373B24C2D}" type="datetimeFigureOut">
              <a:rPr lang="cs-CZ"/>
              <a:pPr>
                <a:defRPr/>
              </a:pPr>
              <a:t>6.10.2014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216D3F3E-E170-4475-B19A-B93BD4D2E0E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gif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portvital.cz/sport/testy/fitness-testy/obratnost/jacikuv-motoricky-test/" TargetMode="External"/><Relationship Id="rId2" Type="http://schemas.openxmlformats.org/officeDocument/2006/relationships/hyperlink" Target="http://is.muni.cz/do/fsps/e-learning/denik-basketbal/pages/m_cooper.html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office.microsoft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obrázek 1"/>
          <p:cNvPicPr>
            <a:picLocks noGrp="1" noChangeAspect="1" noChangeArrowheads="1"/>
          </p:cNvPicPr>
          <p:nvPr>
            <p:ph type="ctrTitle"/>
          </p:nvPr>
        </p:nvPicPr>
        <p:blipFill>
          <a:blip r:embed="rId2"/>
          <a:srcRect/>
          <a:stretch>
            <a:fillRect/>
          </a:stretch>
        </p:blipFill>
        <p:spPr>
          <a:xfrm>
            <a:off x="1619250" y="404813"/>
            <a:ext cx="6008688" cy="1470025"/>
          </a:xfrm>
          <a:solidFill>
            <a:srgbClr val="FFFFFF"/>
          </a:solidFill>
        </p:spPr>
      </p:pic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403350" y="2060575"/>
            <a:ext cx="6400800" cy="1873250"/>
          </a:xfrm>
        </p:spPr>
        <p:txBody>
          <a:bodyPr rtlCol="0">
            <a:normAutofit/>
          </a:bodyPr>
          <a:lstStyle/>
          <a:p>
            <a:pPr fontAlgn="auto">
              <a:lnSpc>
                <a:spcPct val="90000"/>
              </a:lnSpc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sz="2800" dirty="0" smtClean="0">
                <a:solidFill>
                  <a:schemeClr val="tx1"/>
                </a:solidFill>
              </a:rPr>
              <a:t>STŘEDNÍ ODBORNÁ ŠKOLA</a:t>
            </a:r>
          </a:p>
          <a:p>
            <a:pPr fontAlgn="auto">
              <a:lnSpc>
                <a:spcPct val="90000"/>
              </a:lnSpc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sz="2800" dirty="0" smtClean="0">
                <a:solidFill>
                  <a:schemeClr val="tx1"/>
                </a:solidFill>
              </a:rPr>
              <a:t>A STŘEDNÍ ODBORNÉ UČILIŠTĚ</a:t>
            </a:r>
          </a:p>
          <a:p>
            <a:pPr fontAlgn="auto">
              <a:lnSpc>
                <a:spcPct val="90000"/>
              </a:lnSpc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sz="2800" dirty="0" smtClean="0">
                <a:solidFill>
                  <a:schemeClr val="tx1"/>
                </a:solidFill>
              </a:rPr>
              <a:t>MĚSTEC KRÁLOVÉ</a:t>
            </a:r>
            <a:r>
              <a:rPr lang="cs-CZ" sz="2800" dirty="0" smtClean="0"/>
              <a:t/>
            </a:r>
            <a:br>
              <a:rPr lang="cs-CZ" sz="2800" dirty="0" smtClean="0"/>
            </a:br>
            <a:endParaRPr lang="cs-CZ" sz="2800" dirty="0" smtClean="0"/>
          </a:p>
        </p:txBody>
      </p:sp>
      <p:pic>
        <p:nvPicPr>
          <p:cNvPr id="13315" name="Obrázek 4" descr="logo_plnobarevne_pozitivni_propagacni_predmety.pn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124075" y="4292600"/>
            <a:ext cx="5224463" cy="904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circl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Zástupný symbol pro obsah 2"/>
          <p:cNvSpPr>
            <a:spLocks noGrp="1"/>
          </p:cNvSpPr>
          <p:nvPr>
            <p:ph type="body" idx="4294967295"/>
          </p:nvPr>
        </p:nvSpPr>
        <p:spPr>
          <a:xfrm>
            <a:off x="395288" y="1628775"/>
            <a:ext cx="8497887" cy="5089525"/>
          </a:xfrm>
        </p:spPr>
        <p:txBody>
          <a:bodyPr/>
          <a:lstStyle/>
          <a:p>
            <a:pPr>
              <a:buFontTx/>
              <a:buNone/>
            </a:pPr>
            <a:r>
              <a:rPr lang="cs-CZ" sz="1800" b="1" smtClean="0"/>
              <a:t>Název projektu : </a:t>
            </a:r>
            <a:r>
              <a:rPr lang="cs-CZ" sz="1800" smtClean="0"/>
              <a:t>Rozvoj ICT ve výuce na střední škole</a:t>
            </a:r>
          </a:p>
          <a:p>
            <a:pPr>
              <a:buFontTx/>
              <a:buNone/>
            </a:pPr>
            <a:r>
              <a:rPr lang="cs-CZ" sz="1800" b="1" smtClean="0"/>
              <a:t>Registrační číslo projektu: </a:t>
            </a:r>
            <a:r>
              <a:rPr lang="cs-CZ" sz="1800" smtClean="0"/>
              <a:t>č. projektu : CZ.1.07/1.5.00/34.0921</a:t>
            </a:r>
          </a:p>
          <a:p>
            <a:pPr>
              <a:buFontTx/>
              <a:buNone/>
            </a:pPr>
            <a:r>
              <a:rPr lang="cs-CZ" sz="1800" b="1" smtClean="0"/>
              <a:t>Název školy:  </a:t>
            </a:r>
            <a:r>
              <a:rPr lang="cs-CZ" sz="1800" smtClean="0"/>
              <a:t>Střední odborná škola a Střední odborné učiliště Městec Králové, </a:t>
            </a:r>
          </a:p>
          <a:p>
            <a:pPr>
              <a:buFontTx/>
              <a:buNone/>
            </a:pPr>
            <a:r>
              <a:rPr lang="cs-CZ" sz="1800" smtClean="0"/>
              <a:t>                         T. G. Masaryka 4</a:t>
            </a:r>
          </a:p>
          <a:p>
            <a:pPr>
              <a:buFontTx/>
              <a:buNone/>
            </a:pPr>
            <a:r>
              <a:rPr lang="cs-CZ" sz="1800" b="1" smtClean="0"/>
              <a:t>Kód dumu: </a:t>
            </a:r>
            <a:r>
              <a:rPr lang="cs-CZ" sz="1800" smtClean="0"/>
              <a:t>VY_32_INOVACE_TV_163</a:t>
            </a:r>
          </a:p>
          <a:p>
            <a:pPr>
              <a:buFontTx/>
              <a:buNone/>
            </a:pPr>
            <a:r>
              <a:rPr lang="cs-CZ" sz="1800" b="1" smtClean="0"/>
              <a:t>Tematická oblast: </a:t>
            </a:r>
            <a:r>
              <a:rPr lang="cs-CZ" sz="1800" smtClean="0"/>
              <a:t>Tělesná výchova a výchova ke zdraví</a:t>
            </a:r>
          </a:p>
          <a:p>
            <a:pPr>
              <a:buFontTx/>
              <a:buNone/>
            </a:pPr>
            <a:r>
              <a:rPr lang="cs-CZ" sz="1800" b="1" smtClean="0"/>
              <a:t>Předmět: </a:t>
            </a:r>
            <a:r>
              <a:rPr lang="cs-CZ" sz="1800" smtClean="0"/>
              <a:t>Tělesná výchova</a:t>
            </a:r>
            <a:endParaRPr lang="cs-CZ" sz="1800" smtClean="0">
              <a:solidFill>
                <a:srgbClr val="00B0F0"/>
              </a:solidFill>
            </a:endParaRPr>
          </a:p>
          <a:p>
            <a:pPr>
              <a:buFontTx/>
              <a:buNone/>
            </a:pPr>
            <a:r>
              <a:rPr lang="cs-CZ" sz="1800" b="1" smtClean="0"/>
              <a:t>Datum tvorby:</a:t>
            </a:r>
            <a:r>
              <a:rPr lang="cs-CZ" sz="1800" smtClean="0">
                <a:solidFill>
                  <a:srgbClr val="00B0F0"/>
                </a:solidFill>
              </a:rPr>
              <a:t> </a:t>
            </a:r>
            <a:r>
              <a:rPr lang="cs-CZ" sz="1800" smtClean="0"/>
              <a:t>prosinec 2013</a:t>
            </a:r>
          </a:p>
          <a:p>
            <a:pPr>
              <a:buFontTx/>
              <a:buNone/>
            </a:pPr>
            <a:r>
              <a:rPr lang="cs-CZ" sz="1800" b="1" smtClean="0"/>
              <a:t>Anotace: </a:t>
            </a:r>
            <a:r>
              <a:rPr lang="cs-CZ" sz="1800" smtClean="0"/>
              <a:t>Materiál slouží k teoretickému výkladu a názorné ukázce na téma:       </a:t>
            </a:r>
          </a:p>
          <a:p>
            <a:pPr>
              <a:buFontTx/>
              <a:buNone/>
            </a:pPr>
            <a:r>
              <a:rPr lang="cs-CZ" sz="1800" smtClean="0"/>
              <a:t>                  Diagnostika pohybových dovedností 3 – vytrvalostní schopnosti</a:t>
            </a:r>
          </a:p>
          <a:p>
            <a:pPr>
              <a:buFontTx/>
              <a:buNone/>
            </a:pPr>
            <a:r>
              <a:rPr lang="cs-CZ" sz="1800" b="1" smtClean="0"/>
              <a:t>Metodický pokyn: </a:t>
            </a:r>
            <a:r>
              <a:rPr lang="cs-CZ" sz="1800" smtClean="0">
                <a:ea typeface="Calibri" pitchFamily="34" charset="0"/>
                <a:cs typeface="Times New Roman" pitchFamily="18" charset="0"/>
              </a:rPr>
              <a:t>Prezentace je určena jako výklad do hodiny. Součástí jsou testy a </a:t>
            </a:r>
          </a:p>
          <a:p>
            <a:pPr>
              <a:buFontTx/>
              <a:buNone/>
            </a:pPr>
            <a:r>
              <a:rPr lang="cs-CZ" sz="1800" smtClean="0">
                <a:ea typeface="Calibri" pitchFamily="34" charset="0"/>
                <a:cs typeface="Times New Roman" pitchFamily="18" charset="0"/>
              </a:rPr>
              <a:t>                                  výkonnostní tabulky, podle nichž si žáci mohou změřit své schopnosti.                                                                  </a:t>
            </a:r>
            <a:endParaRPr lang="cs-CZ" sz="1800" smtClean="0"/>
          </a:p>
          <a:p>
            <a:endParaRPr lang="cs-CZ" sz="1800" smtClean="0"/>
          </a:p>
        </p:txBody>
      </p:sp>
      <p:pic>
        <p:nvPicPr>
          <p:cNvPr id="14338" name="obrázek 2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79488" y="96838"/>
            <a:ext cx="6256337" cy="1373187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smtClean="0"/>
              <a:t>DIAGNOSTIKA POHYBOVÝCH DOVEDNOSTÍ 3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350" y="3790950"/>
            <a:ext cx="6400800" cy="1752600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i="1" dirty="0" smtClean="0"/>
              <a:t>vytrvalostní schopnosti</a:t>
            </a:r>
            <a:endParaRPr lang="cs-CZ" i="1" dirty="0"/>
          </a:p>
        </p:txBody>
      </p:sp>
      <p:pic>
        <p:nvPicPr>
          <p:cNvPr id="15363" name="Picture 2" descr="C:\Documents and Settings\ucitel\Local Settings\Temporary Internet Files\Content.IE5\DKYSGTE6\MC900213395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95288" y="476250"/>
            <a:ext cx="1755775" cy="17097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4" name="Picture 3" descr="C:\Documents and Settings\ucitel\Local Settings\Temporary Internet Files\Content.IE5\GDW2AT5H\MC900293160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019925" y="4652963"/>
            <a:ext cx="1755775" cy="17097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5" name="Picture 4" descr="C:\Documents and Settings\ucitel\Local Settings\Temporary Internet Files\Content.IE5\VXOVOHIE\MM900336413[1].gif"/>
          <p:cNvPicPr>
            <a:picLocks noChangeAspect="1" noChangeArrowheads="1" noCrop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50825" y="4437063"/>
            <a:ext cx="1925638" cy="1925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b="1" smtClean="0"/>
              <a:t>Vytrvalostní schopnosti dělíme podle: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1438"/>
            <a:ext cx="8229600" cy="5400675"/>
          </a:xfrm>
        </p:spPr>
        <p:txBody>
          <a:bodyPr rtlCol="0">
            <a:noAutofit/>
          </a:bodyPr>
          <a:lstStyle/>
          <a:p>
            <a:pPr marL="0" indent="0" fontAlgn="auto">
              <a:lnSpc>
                <a:spcPct val="17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sz="1600" b="1" dirty="0" smtClean="0"/>
              <a:t>a</a:t>
            </a:r>
            <a:r>
              <a:rPr lang="cs-CZ" sz="1600" b="1" dirty="0"/>
              <a:t>) charakteru pohybového projevu:</a:t>
            </a:r>
            <a:r>
              <a:rPr lang="cs-CZ" sz="1600" dirty="0"/>
              <a:t> </a:t>
            </a:r>
          </a:p>
          <a:p>
            <a:pPr fontAlgn="auto">
              <a:lnSpc>
                <a:spcPct val="17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sz="1600" dirty="0" smtClean="0"/>
              <a:t>globální - limitující činitelé: </a:t>
            </a:r>
            <a:r>
              <a:rPr lang="cs-CZ" sz="1600" dirty="0"/>
              <a:t>oběhový a dýchací systém, </a:t>
            </a:r>
            <a:r>
              <a:rPr lang="cs-CZ" sz="1600" dirty="0" smtClean="0"/>
              <a:t>biochemické procesy</a:t>
            </a:r>
          </a:p>
          <a:p>
            <a:pPr fontAlgn="auto">
              <a:lnSpc>
                <a:spcPct val="17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sz="1600" dirty="0"/>
              <a:t>l</a:t>
            </a:r>
            <a:r>
              <a:rPr lang="cs-CZ" sz="1600" dirty="0" smtClean="0"/>
              <a:t>okální - limitující činitelé: </a:t>
            </a:r>
            <a:r>
              <a:rPr lang="cs-CZ" sz="1600" dirty="0"/>
              <a:t>množství svalové hmoty, vlastnosti skeletu a ty svalových </a:t>
            </a:r>
            <a:r>
              <a:rPr lang="cs-CZ" sz="1600" dirty="0" smtClean="0"/>
              <a:t>vláken</a:t>
            </a:r>
            <a:endParaRPr lang="cs-CZ" sz="1600" dirty="0"/>
          </a:p>
          <a:p>
            <a:pPr marL="0" indent="0" fontAlgn="auto">
              <a:lnSpc>
                <a:spcPct val="17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sz="1600" b="1" dirty="0"/>
              <a:t>b) doby trvání:</a:t>
            </a:r>
            <a:r>
              <a:rPr lang="cs-CZ" sz="1600" dirty="0"/>
              <a:t> </a:t>
            </a:r>
          </a:p>
          <a:p>
            <a:pPr fontAlgn="auto">
              <a:lnSpc>
                <a:spcPct val="17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sz="1600" dirty="0"/>
              <a:t>sprintérské</a:t>
            </a:r>
          </a:p>
          <a:p>
            <a:pPr fontAlgn="auto">
              <a:lnSpc>
                <a:spcPct val="17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sz="1600" dirty="0"/>
              <a:t>krátkodobé</a:t>
            </a:r>
          </a:p>
          <a:p>
            <a:pPr fontAlgn="auto">
              <a:lnSpc>
                <a:spcPct val="17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sz="1600" dirty="0"/>
              <a:t>dlouhodobé</a:t>
            </a:r>
          </a:p>
          <a:p>
            <a:pPr fontAlgn="auto">
              <a:lnSpc>
                <a:spcPct val="17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sz="1600" dirty="0" smtClean="0"/>
              <a:t>střednědobé</a:t>
            </a:r>
            <a:endParaRPr lang="cs-CZ" sz="1600" dirty="0"/>
          </a:p>
          <a:p>
            <a:pPr marL="0" indent="0" fontAlgn="auto">
              <a:lnSpc>
                <a:spcPct val="17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sz="1600" b="1" dirty="0"/>
              <a:t>c) zajišťování energie:</a:t>
            </a:r>
            <a:r>
              <a:rPr lang="cs-CZ" sz="1600" dirty="0"/>
              <a:t> </a:t>
            </a:r>
          </a:p>
          <a:p>
            <a:pPr fontAlgn="auto">
              <a:lnSpc>
                <a:spcPct val="17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sz="1600" dirty="0"/>
              <a:t>anaerobní</a:t>
            </a:r>
          </a:p>
          <a:p>
            <a:pPr fontAlgn="auto">
              <a:lnSpc>
                <a:spcPct val="17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sz="1600" dirty="0"/>
              <a:t>vyvážené</a:t>
            </a:r>
          </a:p>
          <a:p>
            <a:pPr fontAlgn="auto">
              <a:lnSpc>
                <a:spcPct val="17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sz="1600" dirty="0" smtClean="0"/>
              <a:t>aerobní</a:t>
            </a:r>
            <a:endParaRPr lang="cs-CZ" sz="1600" dirty="0"/>
          </a:p>
        </p:txBody>
      </p:sp>
      <p:pic>
        <p:nvPicPr>
          <p:cNvPr id="16387" name="Picture 2" descr="C:\Documents and Settings\ucitel\Local Settings\Temporary Internet Files\Content.IE5\0MUWDK9R\MC900438742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211638" y="3284538"/>
            <a:ext cx="3240087" cy="2430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13" y="260350"/>
            <a:ext cx="8229600" cy="1143000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/>
              <a:t>Jak si můžeme změřit svou vytrvalost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73238"/>
            <a:ext cx="8229600" cy="4352925"/>
          </a:xfrm>
        </p:spPr>
        <p:txBody>
          <a:bodyPr rtlCol="0">
            <a:normAutofit lnSpcReduction="10000"/>
          </a:bodyPr>
          <a:lstStyle/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b="1" u="sng" dirty="0" smtClean="0"/>
              <a:t>Testování </a:t>
            </a:r>
            <a:r>
              <a:rPr lang="cs-CZ" b="1" u="sng" dirty="0"/>
              <a:t>lokální vytrvalosti:</a:t>
            </a:r>
            <a:endParaRPr lang="cs-CZ" dirty="0"/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dirty="0" smtClean="0"/>
              <a:t>opakované shyby</a:t>
            </a: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dirty="0" smtClean="0"/>
              <a:t>výdrž </a:t>
            </a:r>
            <a:r>
              <a:rPr lang="cs-CZ" dirty="0"/>
              <a:t>ve </a:t>
            </a:r>
            <a:r>
              <a:rPr lang="cs-CZ" dirty="0" smtClean="0"/>
              <a:t>shybu </a:t>
            </a:r>
            <a:endParaRPr lang="cs-CZ" dirty="0"/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b="1" u="sng" dirty="0" smtClean="0"/>
              <a:t>Testování </a:t>
            </a:r>
            <a:r>
              <a:rPr lang="cs-CZ" b="1" u="sng" dirty="0"/>
              <a:t>globální vytrvalosti</a:t>
            </a:r>
            <a:endParaRPr lang="cs-CZ" u="sng" dirty="0"/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dirty="0" smtClean="0"/>
              <a:t>běh </a:t>
            </a:r>
            <a:r>
              <a:rPr lang="cs-CZ" dirty="0"/>
              <a:t>za </a:t>
            </a:r>
            <a:r>
              <a:rPr lang="cs-CZ" dirty="0" smtClean="0"/>
              <a:t>vodičem</a:t>
            </a: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dirty="0" err="1" smtClean="0"/>
              <a:t>Cooperův</a:t>
            </a:r>
            <a:r>
              <a:rPr lang="cs-CZ" dirty="0" smtClean="0"/>
              <a:t> běh - 12ti </a:t>
            </a:r>
            <a:r>
              <a:rPr lang="cs-CZ" dirty="0"/>
              <a:t>minutový </a:t>
            </a:r>
            <a:r>
              <a:rPr lang="cs-CZ" dirty="0" smtClean="0"/>
              <a:t>běh</a:t>
            </a: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dirty="0" err="1" smtClean="0"/>
              <a:t>Jacíkův</a:t>
            </a:r>
            <a:r>
              <a:rPr lang="cs-CZ" dirty="0" smtClean="0"/>
              <a:t> test – celostní motorický test</a:t>
            </a: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dirty="0" smtClean="0"/>
              <a:t>běh </a:t>
            </a:r>
            <a:r>
              <a:rPr lang="cs-CZ" dirty="0"/>
              <a:t>na 3km(1,5km)</a:t>
            </a: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/>
              <a:t>Cooperův běh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52988"/>
          </a:xfrm>
        </p:spPr>
        <p:txBody>
          <a:bodyPr rtlCol="0">
            <a:normAutofit fontScale="70000" lnSpcReduction="20000"/>
          </a:bodyPr>
          <a:lstStyle/>
          <a:p>
            <a:pPr algn="just" fontAlgn="auto">
              <a:lnSpc>
                <a:spcPct val="17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b="1" dirty="0" smtClean="0"/>
              <a:t>Pomůcky: </a:t>
            </a:r>
            <a:r>
              <a:rPr lang="cs-CZ" dirty="0" smtClean="0"/>
              <a:t>stopky</a:t>
            </a:r>
            <a:r>
              <a:rPr lang="cs-CZ" dirty="0"/>
              <a:t>, atletický </a:t>
            </a:r>
            <a:r>
              <a:rPr lang="cs-CZ" dirty="0" smtClean="0"/>
              <a:t>ovál, píšťalka</a:t>
            </a:r>
            <a:endParaRPr lang="cs-CZ" dirty="0"/>
          </a:p>
          <a:p>
            <a:pPr algn="just" fontAlgn="auto">
              <a:lnSpc>
                <a:spcPct val="17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b="1" dirty="0" smtClean="0"/>
              <a:t>Provedení: </a:t>
            </a:r>
            <a:r>
              <a:rPr lang="cs-CZ" dirty="0" smtClean="0"/>
              <a:t>na </a:t>
            </a:r>
            <a:r>
              <a:rPr lang="cs-CZ" dirty="0"/>
              <a:t>povel </a:t>
            </a:r>
            <a:r>
              <a:rPr lang="cs-CZ" dirty="0" smtClean="0"/>
              <a:t>zaujmou </a:t>
            </a:r>
            <a:r>
              <a:rPr lang="cs-CZ" dirty="0"/>
              <a:t>TO postavení vysokého startu a na znamení </a:t>
            </a:r>
            <a:r>
              <a:rPr lang="cs-CZ" dirty="0" smtClean="0"/>
              <a:t>vyběhnou </a:t>
            </a:r>
            <a:r>
              <a:rPr lang="cs-CZ" dirty="0"/>
              <a:t>a běží 12 min bez přerušení. Snaží se překonat co nejdelší vzdálenost. TO se nesmí po dobu testu zastavit, smí vystřídat běh s chůzí. Po každém kole oznamujeme </a:t>
            </a:r>
            <a:r>
              <a:rPr lang="cs-CZ" dirty="0" smtClean="0"/>
              <a:t>mezičasy. Na znamení se </a:t>
            </a:r>
            <a:r>
              <a:rPr lang="cs-CZ" dirty="0"/>
              <a:t>musí TO zastavit na místě a nehýbat se, dokud </a:t>
            </a:r>
            <a:r>
              <a:rPr lang="cs-CZ" dirty="0" smtClean="0"/>
              <a:t>se neurčí </a:t>
            </a:r>
            <a:r>
              <a:rPr lang="cs-CZ" dirty="0"/>
              <a:t>vzdálenost. Výsledkem je počet uběhnutých metrů, měří se s přesností na 10 m.</a:t>
            </a:r>
          </a:p>
          <a:p>
            <a:pPr algn="just" fontAlgn="auto">
              <a:lnSpc>
                <a:spcPct val="17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b="1" dirty="0" smtClean="0"/>
              <a:t>Testujeme: </a:t>
            </a:r>
            <a:r>
              <a:rPr lang="cs-CZ" dirty="0" smtClean="0"/>
              <a:t>vytrvalostní schopnosti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Obdélník 1"/>
          <p:cNvSpPr>
            <a:spLocks noChangeArrowheads="1"/>
          </p:cNvSpPr>
          <p:nvPr/>
        </p:nvSpPr>
        <p:spPr bwMode="auto">
          <a:xfrm>
            <a:off x="1476375" y="260350"/>
            <a:ext cx="6626225" cy="585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 b="1">
                <a:latin typeface="Calibri" pitchFamily="34" charset="0"/>
              </a:rPr>
              <a:t>Průměrné výsledky v Cooperově běhu</a:t>
            </a:r>
          </a:p>
        </p:txBody>
      </p:sp>
      <p:pic>
        <p:nvPicPr>
          <p:cNvPr id="1945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114425" y="1100138"/>
            <a:ext cx="7273925" cy="5497512"/>
          </a:xfrm>
          <a:prstGeom prst="rect">
            <a:avLst/>
          </a:prstGeom>
          <a:noFill/>
          <a:ln w="25400">
            <a:solidFill>
              <a:schemeClr val="tx1"/>
            </a:solidFill>
            <a:miter lim="800000"/>
            <a:headEnd/>
            <a:tailEnd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/>
              <a:t>Běh za vodičem</a:t>
            </a:r>
          </a:p>
        </p:txBody>
      </p:sp>
      <p:sp>
        <p:nvSpPr>
          <p:cNvPr id="2048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cs-CZ" smtClean="0"/>
              <a:t>Testovaná osoba běží těsně za vodičem, který udává stálou rychlost běhu, test končí, jestliže testovaná osoba odstoupí nebo se vzdálí od vodiče o více než 10 m. Zaznamenáváme s přesností na 10 m. 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/>
              <a:t>Jacíkův motorický test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450"/>
          </a:xfrm>
        </p:spPr>
        <p:txBody>
          <a:bodyPr rtlCol="0">
            <a:normAutofit fontScale="70000" lnSpcReduction="20000"/>
          </a:bodyPr>
          <a:lstStyle/>
          <a:p>
            <a:pPr algn="just" fontAlgn="auto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b="1" dirty="0" smtClean="0"/>
              <a:t>Charakteristika</a:t>
            </a:r>
            <a:r>
              <a:rPr lang="cs-CZ" dirty="0" smtClean="0"/>
              <a:t>: test </a:t>
            </a:r>
            <a:r>
              <a:rPr lang="cs-CZ" dirty="0"/>
              <a:t>prověří obratnost, sílu i vytrvalost, jedná se o rychlé změny poloh (leh na zádech-stoj-leh na břiše-stoj</a:t>
            </a:r>
            <a:r>
              <a:rPr lang="cs-CZ" dirty="0" smtClean="0"/>
              <a:t>)</a:t>
            </a:r>
            <a:endParaRPr lang="cs-CZ" dirty="0"/>
          </a:p>
          <a:p>
            <a:pPr algn="just" fontAlgn="auto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b="1" dirty="0" smtClean="0"/>
              <a:t>Pomůcky</a:t>
            </a:r>
            <a:r>
              <a:rPr lang="cs-CZ" dirty="0" smtClean="0"/>
              <a:t>: dostatečný </a:t>
            </a:r>
            <a:r>
              <a:rPr lang="cs-CZ" dirty="0"/>
              <a:t>prostor s rovnou měkkou </a:t>
            </a:r>
            <a:r>
              <a:rPr lang="cs-CZ" dirty="0" smtClean="0"/>
              <a:t>plochou, stopky</a:t>
            </a:r>
            <a:endParaRPr lang="cs-CZ" dirty="0"/>
          </a:p>
          <a:p>
            <a:pPr algn="just" fontAlgn="auto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b="1" dirty="0" smtClean="0"/>
              <a:t>Provedení</a:t>
            </a:r>
            <a:r>
              <a:rPr lang="cs-CZ" dirty="0" smtClean="0"/>
              <a:t>: položte </a:t>
            </a:r>
            <a:r>
              <a:rPr lang="cs-CZ" dirty="0"/>
              <a:t>se na záda (lopatky a paty se dotýkají </a:t>
            </a:r>
            <a:r>
              <a:rPr lang="cs-CZ" dirty="0" smtClean="0"/>
              <a:t>země), přejděte </a:t>
            </a:r>
            <a:r>
              <a:rPr lang="cs-CZ" dirty="0"/>
              <a:t>do stoje spatného, potom do lehu na břiše (hrudník se musí dotýkat podložky) a znovu do stoje </a:t>
            </a:r>
            <a:r>
              <a:rPr lang="cs-CZ" dirty="0" smtClean="0"/>
              <a:t>spatného, dbejte </a:t>
            </a:r>
            <a:r>
              <a:rPr lang="cs-CZ" dirty="0"/>
              <a:t>na to, aby každá poloha byla provedena přesně, stoj musí být vzpřímený </a:t>
            </a:r>
            <a:r>
              <a:rPr lang="cs-CZ" dirty="0" smtClean="0"/>
              <a:t>atd., sestavu </a:t>
            </a:r>
            <a:r>
              <a:rPr lang="cs-CZ" dirty="0"/>
              <a:t>opakujte co nejrychleji po dobu 2 </a:t>
            </a:r>
            <a:r>
              <a:rPr lang="cs-CZ" dirty="0" smtClean="0"/>
              <a:t>minut</a:t>
            </a:r>
          </a:p>
          <a:p>
            <a:pPr algn="just" fontAlgn="auto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b="1" dirty="0" smtClean="0"/>
              <a:t>Hodnocení:</a:t>
            </a:r>
            <a:r>
              <a:rPr lang="cs-CZ" dirty="0" smtClean="0"/>
              <a:t> za každou provedenou polohu si započítejte jeden bod</a:t>
            </a:r>
            <a:endParaRPr lang="cs-CZ" dirty="0"/>
          </a:p>
          <a:p>
            <a:pPr algn="just" fontAlgn="auto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29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84213" y="1844675"/>
            <a:ext cx="8066087" cy="1446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0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84213" y="3789363"/>
            <a:ext cx="7831137" cy="2149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/>
              <a:t>Zdroje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cs-CZ" sz="3000" smtClean="0"/>
              <a:t>NEUVEDEN. </a:t>
            </a:r>
            <a:r>
              <a:rPr lang="cs-CZ" sz="3000" i="1" smtClean="0"/>
              <a:t>Cooprerův běh</a:t>
            </a:r>
            <a:r>
              <a:rPr lang="cs-CZ" sz="3000" smtClean="0"/>
              <a:t> [online]. [cit. 11.3.2014]. Dostupný na WWW: </a:t>
            </a:r>
            <a:r>
              <a:rPr lang="cs-CZ" sz="3000" smtClean="0">
                <a:hlinkClick r:id="rId2"/>
              </a:rPr>
              <a:t>http://is.muni.cz/do/fsps/e-learning/denik-basketbal/pages/m_cooper.html</a:t>
            </a:r>
            <a:endParaRPr lang="cs-CZ" sz="3000" smtClean="0"/>
          </a:p>
          <a:p>
            <a:pPr>
              <a:lnSpc>
                <a:spcPct val="90000"/>
              </a:lnSpc>
              <a:buFont typeface="Arial" charset="0"/>
              <a:buNone/>
            </a:pPr>
            <a:endParaRPr lang="cs-CZ" sz="3000" smtClean="0"/>
          </a:p>
          <a:p>
            <a:pPr>
              <a:lnSpc>
                <a:spcPct val="90000"/>
              </a:lnSpc>
            </a:pPr>
            <a:r>
              <a:rPr lang="cs-CZ" sz="3000" smtClean="0"/>
              <a:t> NEUVEDEN. </a:t>
            </a:r>
            <a:r>
              <a:rPr lang="cs-CZ" sz="3000" i="1" smtClean="0"/>
              <a:t>Jacíkův motorický test</a:t>
            </a:r>
            <a:r>
              <a:rPr lang="cs-CZ" sz="3000" smtClean="0"/>
              <a:t> [online]. [cit. 11.3.2014]. Dostupný na WWW: </a:t>
            </a:r>
            <a:r>
              <a:rPr lang="cs-CZ" sz="3000" smtClean="0">
                <a:hlinkClick r:id="rId3"/>
              </a:rPr>
              <a:t>http://www.sportvital.cz/sport/testy/fitness-testy/obratnost/jacikuv-motoricky-test/</a:t>
            </a:r>
            <a:endParaRPr lang="cs-CZ" sz="3000" smtClean="0">
              <a:latin typeface="Arial" charset="0"/>
            </a:endParaRPr>
          </a:p>
          <a:p>
            <a:pPr>
              <a:lnSpc>
                <a:spcPct val="90000"/>
              </a:lnSpc>
            </a:pPr>
            <a:r>
              <a:rPr lang="cs-CZ" sz="3000" smtClean="0">
                <a:latin typeface="Arial" charset="0"/>
                <a:hlinkClick r:id="rId4"/>
              </a:rPr>
              <a:t>www.office.microsoft.com</a:t>
            </a:r>
            <a:endParaRPr lang="cs-CZ" sz="3000" smtClean="0">
              <a:latin typeface="Arial" charset="0"/>
            </a:endParaRPr>
          </a:p>
          <a:p>
            <a:pPr>
              <a:lnSpc>
                <a:spcPct val="90000"/>
              </a:lnSpc>
            </a:pPr>
            <a:endParaRPr lang="cs-CZ" sz="3000" smtClean="0">
              <a:latin typeface="Arial" charset="0"/>
            </a:endParaRPr>
          </a:p>
          <a:p>
            <a:pPr>
              <a:lnSpc>
                <a:spcPct val="90000"/>
              </a:lnSpc>
              <a:buFont typeface="Arial" charset="0"/>
              <a:buNone/>
            </a:pPr>
            <a:r>
              <a:rPr lang="cs-CZ" sz="3000" smtClean="0"/>
              <a:t> </a:t>
            </a:r>
          </a:p>
          <a:p>
            <a:pPr>
              <a:lnSpc>
                <a:spcPct val="90000"/>
              </a:lnSpc>
            </a:pPr>
            <a:endParaRPr lang="cs-CZ" sz="3000" smtClean="0"/>
          </a:p>
          <a:p>
            <a:pPr>
              <a:lnSpc>
                <a:spcPct val="90000"/>
              </a:lnSpc>
            </a:pPr>
            <a:endParaRPr lang="cs-CZ" sz="3000" smtClean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101</TotalTime>
  <Words>412</Words>
  <Application>Microsoft Office PowerPoint</Application>
  <PresentationFormat>On-screen Show (4:3)</PresentationFormat>
  <Paragraphs>58</Paragraphs>
  <Slides>11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5" baseType="lpstr">
      <vt:lpstr>Calibri</vt:lpstr>
      <vt:lpstr>Arial</vt:lpstr>
      <vt:lpstr>Times New Roman</vt:lpstr>
      <vt:lpstr>Motiv systému Office</vt:lpstr>
      <vt:lpstr>Snímek 1</vt:lpstr>
      <vt:lpstr>Snímek 2</vt:lpstr>
      <vt:lpstr>DIAGNOSTIKA POHYBOVÝCH DOVEDNOSTÍ 3</vt:lpstr>
      <vt:lpstr>Vytrvalostní schopnosti dělíme podle:</vt:lpstr>
      <vt:lpstr>Jak si můžeme změřit svou vytrvalost</vt:lpstr>
      <vt:lpstr>Cooperův běh</vt:lpstr>
      <vt:lpstr>Snímek 7</vt:lpstr>
      <vt:lpstr>Běh za vodičem</vt:lpstr>
      <vt:lpstr>Jacíkův motorický test</vt:lpstr>
      <vt:lpstr>Snímek 10</vt:lpstr>
      <vt:lpstr>Zdroje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Testování </dc:title>
  <dc:creator>ucitel</dc:creator>
  <cp:lastModifiedBy>DUM</cp:lastModifiedBy>
  <cp:revision>20</cp:revision>
  <dcterms:created xsi:type="dcterms:W3CDTF">2014-01-15T12:49:34Z</dcterms:created>
  <dcterms:modified xsi:type="dcterms:W3CDTF">2014-10-06T18:32:36Z</dcterms:modified>
</cp:coreProperties>
</file>