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6" r:id="rId4"/>
    <p:sldId id="263" r:id="rId5"/>
    <p:sldId id="264" r:id="rId6"/>
    <p:sldId id="265" r:id="rId7"/>
    <p:sldId id="268" r:id="rId8"/>
    <p:sldId id="269" r:id="rId9"/>
    <p:sldId id="270" r:id="rId10"/>
    <p:sldId id="271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CB3A0-BB83-48BA-9C24-D744C96FC03D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F4EEA-378E-4FA1-94BE-0269BD993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8B8F2-0A92-4C54-BCF7-9F8FB0319A10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49F4-66A9-407F-B1FB-BE6DEC0FF6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9D225-BA9F-40AB-88B9-DE7B0DBA3B0D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81014-5F64-4E9F-B818-3F256C5AF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DAE9F-555B-43DB-B4ED-4D618E29DB94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404A2-80CF-4DB9-B07A-B812C425A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F4ED-67BD-4067-90A2-BC378F2E399B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627BE-BBC2-49A6-8AB5-0281A70CB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CAACD-925B-4748-B5F0-FC2CBD34EEEE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20F26-FE36-4CB5-9C62-203FA17544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70640-A1F5-43D4-821A-0DC629E47A35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A0E1D9-8C36-4323-AC7A-DC2412F4E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7E92B-2AAB-40C3-9753-3F5FC4E4294C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1C0AC-C457-4E00-8EF6-B6DBC583A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D78BF-5352-40C5-9421-DCA731664376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3F727-AD90-487E-AD93-FDB4F414F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2153E-0084-4947-B1FD-2FFD18496462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EF0F9-7117-4553-98AF-0FF456FF7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BB5BF-B448-4548-8DE5-CC7B6B4ED816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66F24-DA03-4EEB-9358-593BC8214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9B648C-F38B-4FD1-ADB0-F2CA087B5D8E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E50F126-BEF1-4EF4-84E9-BF15533D8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tbal-trenink.cz/index.php?option=com_content&amp;view=article&amp;id=205%3Adiagnostika-pohybovych-&amp;catid=29%3Adiagnostika-testy&amp;Itemid=111&amp;showall=1" TargetMode="External"/><Relationship Id="rId2" Type="http://schemas.openxmlformats.org/officeDocument/2006/relationships/hyperlink" Target="http://www.sportvital.cz/sport/testy/sportovni-testy/fotbalove-testy/testovani-vyskoku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z-telesna-vychova.studentske.eu/2008/03/testy-obratnostnch-schopnos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060575"/>
            <a:ext cx="6400800" cy="1873250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13315" name="Obrázek 4" descr="logo_plnobarevne_pozitivni_propagacni_predmety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4292600"/>
            <a:ext cx="5224463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288" y="1628775"/>
            <a:ext cx="8497887" cy="5089525"/>
          </a:xfrm>
        </p:spPr>
        <p:txBody>
          <a:bodyPr/>
          <a:lstStyle/>
          <a:p>
            <a:pPr>
              <a:buFontTx/>
              <a:buNone/>
            </a:pPr>
            <a:r>
              <a:rPr lang="cs-CZ" sz="1800" b="1" smtClean="0"/>
              <a:t>Název projektu : </a:t>
            </a:r>
            <a:r>
              <a:rPr lang="cs-CZ" sz="180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smtClean="0"/>
              <a:t>Registrační číslo projektu: </a:t>
            </a:r>
            <a:r>
              <a:rPr lang="cs-CZ" sz="1800" smtClean="0"/>
              <a:t>č. projektu : CZ.1.07/1.5.00/34.0921</a:t>
            </a:r>
          </a:p>
          <a:p>
            <a:pPr>
              <a:buFontTx/>
              <a:buNone/>
            </a:pPr>
            <a:r>
              <a:rPr lang="cs-CZ" sz="1800" b="1" smtClean="0"/>
              <a:t>Název školy:  </a:t>
            </a:r>
            <a:r>
              <a:rPr lang="cs-CZ" sz="180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smtClean="0"/>
              <a:t>                         T. G. Masaryka 4</a:t>
            </a:r>
          </a:p>
          <a:p>
            <a:pPr>
              <a:buFontTx/>
              <a:buNone/>
            </a:pPr>
            <a:r>
              <a:rPr lang="cs-CZ" sz="1800" b="1" smtClean="0"/>
              <a:t>Kód dumu: </a:t>
            </a:r>
            <a:r>
              <a:rPr lang="cs-CZ" sz="1800" smtClean="0"/>
              <a:t>VY_32_INOVACE_TV_164</a:t>
            </a:r>
          </a:p>
          <a:p>
            <a:pPr>
              <a:buFontTx/>
              <a:buNone/>
            </a:pPr>
            <a:r>
              <a:rPr lang="cs-CZ" sz="1800" b="1" smtClean="0"/>
              <a:t>Tematická oblast: </a:t>
            </a:r>
            <a:r>
              <a:rPr lang="cs-CZ" sz="1800" smtClean="0"/>
              <a:t>Tělesná výchova a výchova ke zdraví</a:t>
            </a:r>
          </a:p>
          <a:p>
            <a:pPr>
              <a:buFontTx/>
              <a:buNone/>
            </a:pPr>
            <a:r>
              <a:rPr lang="cs-CZ" sz="1800" b="1" smtClean="0"/>
              <a:t>Předmět: </a:t>
            </a:r>
            <a:r>
              <a:rPr lang="cs-CZ" sz="1800" smtClean="0"/>
              <a:t>Tělesná výchova</a:t>
            </a:r>
            <a:endParaRPr lang="cs-CZ" sz="180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smtClean="0"/>
              <a:t>Datum tvorby:</a:t>
            </a:r>
            <a:r>
              <a:rPr lang="cs-CZ" sz="1800" smtClean="0">
                <a:solidFill>
                  <a:srgbClr val="00B0F0"/>
                </a:solidFill>
              </a:rPr>
              <a:t> </a:t>
            </a:r>
            <a:r>
              <a:rPr lang="cs-CZ" sz="1800" smtClean="0"/>
              <a:t>prosinec 2013</a:t>
            </a:r>
          </a:p>
          <a:p>
            <a:pPr>
              <a:buFontTx/>
              <a:buNone/>
            </a:pPr>
            <a:r>
              <a:rPr lang="cs-CZ" sz="1800" b="1" smtClean="0"/>
              <a:t>Anotace: </a:t>
            </a:r>
            <a:r>
              <a:rPr lang="cs-CZ" sz="1800" smtClean="0"/>
              <a:t>Materiál slouží k teoretickému výkladu a názorné ukázce na téma:       </a:t>
            </a:r>
          </a:p>
          <a:p>
            <a:pPr>
              <a:buFontTx/>
              <a:buNone/>
            </a:pPr>
            <a:r>
              <a:rPr lang="cs-CZ" sz="1800" smtClean="0"/>
              <a:t>                  Diagnostika pohybových dovedností 4 – koordinační schopnosti</a:t>
            </a:r>
          </a:p>
          <a:p>
            <a:pPr>
              <a:buFontTx/>
              <a:buNone/>
            </a:pPr>
            <a:r>
              <a:rPr lang="cs-CZ" sz="1800" b="1" smtClean="0"/>
              <a:t>Metodický pokyn: </a:t>
            </a:r>
            <a:r>
              <a:rPr lang="cs-CZ" sz="1800" smtClean="0">
                <a:ea typeface="Calibri" pitchFamily="34" charset="0"/>
                <a:cs typeface="Times New Roman" pitchFamily="18" charset="0"/>
              </a:rPr>
              <a:t>Prezentace je určena jako výklad do hodiny. Součástí jsou testy, podle </a:t>
            </a:r>
          </a:p>
          <a:p>
            <a:pPr>
              <a:buFontTx/>
              <a:buNone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                                  nichž si žáci mohou změřit své schopnosti.                                                                  </a:t>
            </a:r>
            <a:endParaRPr lang="cs-CZ" sz="1800" smtClean="0"/>
          </a:p>
          <a:p>
            <a:endParaRPr lang="cs-CZ" sz="1800" smtClean="0"/>
          </a:p>
        </p:txBody>
      </p:sp>
      <p:pic>
        <p:nvPicPr>
          <p:cNvPr id="14338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9488" y="96838"/>
            <a:ext cx="6329362" cy="13731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DIAGNOSTIKA POHYBOVÝCH DOVEDNOSTÍ 4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790950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i="1" dirty="0" smtClean="0"/>
              <a:t>koordinační schopnosti</a:t>
            </a:r>
            <a:endParaRPr lang="cs-CZ" i="1" dirty="0"/>
          </a:p>
        </p:txBody>
      </p:sp>
      <p:pic>
        <p:nvPicPr>
          <p:cNvPr id="15363" name="Picture 2" descr="C:\Documents and Settings\ucitel\Local Settings\Temporary Internet Files\Content.IE5\DKYSGTE6\MC9002133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76250"/>
            <a:ext cx="1755775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 descr="C:\Documents and Settings\ucitel\Local Settings\Temporary Internet Files\Content.IE5\GDW2AT5H\MC9002931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4652963"/>
            <a:ext cx="1755775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C:\Documents and Settings\ucitel\Local Settings\Temporary Internet Files\Content.IE5\VXOVOHIE\MM900336413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4437063"/>
            <a:ext cx="1925638" cy="192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Koordinační schopnosti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70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Diferenciační </a:t>
            </a:r>
            <a:r>
              <a:rPr lang="cs-CZ" dirty="0"/>
              <a:t>– schopnost jemně rozlišovat prostorové a časové parametry pohybového průběhu </a:t>
            </a: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Orientační</a:t>
            </a:r>
            <a:r>
              <a:rPr lang="cs-CZ" dirty="0" smtClean="0"/>
              <a:t> </a:t>
            </a:r>
            <a:r>
              <a:rPr lang="cs-CZ" dirty="0"/>
              <a:t>– schopnost určovat a měnit polohu těla v prostoru a času vzhledem k definovanému akčnímu poli nebo pohybujícímu se </a:t>
            </a:r>
            <a:r>
              <a:rPr lang="cs-CZ" dirty="0" smtClean="0"/>
              <a:t>objektu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Reakční</a:t>
            </a:r>
            <a:r>
              <a:rPr lang="cs-CZ" dirty="0" smtClean="0"/>
              <a:t> </a:t>
            </a:r>
            <a:r>
              <a:rPr lang="cs-CZ" dirty="0"/>
              <a:t>– schopnost zahájit účelný pohyb v co nejkratším </a:t>
            </a:r>
            <a:r>
              <a:rPr lang="cs-CZ" dirty="0" smtClean="0"/>
              <a:t>čase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Rytmická</a:t>
            </a:r>
            <a:r>
              <a:rPr lang="cs-CZ" dirty="0" smtClean="0"/>
              <a:t> </a:t>
            </a:r>
            <a:r>
              <a:rPr lang="cs-CZ" dirty="0"/>
              <a:t>– schopnost postihnout a motoricky vyjádřit rytmus daný nebo v činnosti </a:t>
            </a:r>
            <a:r>
              <a:rPr lang="cs-CZ" dirty="0" smtClean="0"/>
              <a:t>obsažený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err="1" smtClean="0"/>
              <a:t>Rovnováhová</a:t>
            </a:r>
            <a:r>
              <a:rPr lang="cs-CZ" dirty="0" smtClean="0"/>
              <a:t> </a:t>
            </a:r>
            <a:r>
              <a:rPr lang="cs-CZ" dirty="0"/>
              <a:t>– schopnost udržovat tělo nebo vnější předmět ve stavu </a:t>
            </a:r>
            <a:r>
              <a:rPr lang="cs-CZ" dirty="0" smtClean="0"/>
              <a:t>rovnováhy, rozlišujeme rovnováhu statickou, dynamickou a balancování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Sdružování </a:t>
            </a:r>
            <a:r>
              <a:rPr lang="cs-CZ" dirty="0"/>
              <a:t>– schopnost propojovat pohyby částí těla do jednoho </a:t>
            </a:r>
            <a:r>
              <a:rPr lang="cs-CZ" dirty="0" smtClean="0"/>
              <a:t>celkového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Přestavby</a:t>
            </a:r>
            <a:r>
              <a:rPr lang="cs-CZ" dirty="0" smtClean="0"/>
              <a:t> </a:t>
            </a:r>
            <a:r>
              <a:rPr lang="cs-CZ" dirty="0"/>
              <a:t>– schopnost přebudovat pohybovou činnost podle měnících se podmínek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Jak si můžeme změřit své koordinační schopnosti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352925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Příklady testů: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skok na čáru na přesnost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vložit ruku mezi soupeřovo dlaně v době, kdy on chce tlesknout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taneční podložky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test plameňák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přenášení váhy těla (přeskoky z jedné nohy na druhou)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přeskok drženého lanka (60cm dlouhý špagát, držet v šíři ramen a provádí se přeskok skrčmo, registruje se počet úspěšných přeskoků)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Denisiukův test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Iowa- Brace test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Pavlíkův test</a:t>
            </a:r>
          </a:p>
          <a:p>
            <a:pPr marL="0" indent="0">
              <a:lnSpc>
                <a:spcPct val="80000"/>
              </a:lnSpc>
            </a:pPr>
            <a:r>
              <a:rPr lang="cs-CZ" sz="2200" smtClean="0"/>
              <a:t>test „Pl</a:t>
            </a:r>
            <a:r>
              <a:rPr lang="cs-CZ" sz="2200" smtClean="0">
                <a:latin typeface="Arial" charset="0"/>
              </a:rPr>
              <a:t>a</a:t>
            </a:r>
            <a:r>
              <a:rPr lang="cs-CZ" sz="2200" smtClean="0"/>
              <a:t>meňák“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  <a:p>
            <a:pPr marL="0" indent="0">
              <a:lnSpc>
                <a:spcPct val="80000"/>
              </a:lnSpc>
            </a:pPr>
            <a:endParaRPr lang="cs-CZ" sz="2200" smtClean="0"/>
          </a:p>
        </p:txBody>
      </p:sp>
      <p:pic>
        <p:nvPicPr>
          <p:cNvPr id="17411" name="Picture 2" descr="C:\Users\Lenka\AppData\Local\Microsoft\Windows\Temporary Internet Files\Content.IE5\XJQBL7J3\MM90023649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4471988"/>
            <a:ext cx="1728788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00100"/>
            <a:ext cx="8229600" cy="5508625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TO vyběhne, oběhne </a:t>
            </a:r>
            <a:r>
              <a:rPr lang="cs-CZ" dirty="0"/>
              <a:t>metu, na </a:t>
            </a:r>
            <a:r>
              <a:rPr lang="cs-CZ" dirty="0" smtClean="0"/>
              <a:t>žíněnce udělá kotoul, za </a:t>
            </a:r>
            <a:r>
              <a:rPr lang="cs-CZ" dirty="0"/>
              <a:t>zadní metou je čára, na ní na </a:t>
            </a:r>
            <a:r>
              <a:rPr lang="cs-CZ" dirty="0" smtClean="0"/>
              <a:t>zaujme polohu na čtyřech </a:t>
            </a:r>
            <a:r>
              <a:rPr lang="cs-CZ" dirty="0"/>
              <a:t>a </a:t>
            </a:r>
            <a:r>
              <a:rPr lang="cs-CZ" dirty="0" smtClean="0"/>
              <a:t>vrací </a:t>
            </a:r>
            <a:r>
              <a:rPr lang="cs-CZ" dirty="0"/>
              <a:t>se po čtyřech k žíněnce, zase kotoul, </a:t>
            </a:r>
            <a:r>
              <a:rPr lang="cs-CZ" dirty="0" smtClean="0"/>
              <a:t>postaví  </a:t>
            </a:r>
            <a:r>
              <a:rPr lang="cs-CZ" dirty="0"/>
              <a:t>se a </a:t>
            </a:r>
            <a:r>
              <a:rPr lang="cs-CZ" dirty="0" smtClean="0"/>
              <a:t>běží </a:t>
            </a:r>
            <a:r>
              <a:rPr lang="cs-CZ" dirty="0"/>
              <a:t>za přední metu a </a:t>
            </a:r>
            <a:r>
              <a:rPr lang="cs-CZ" dirty="0" smtClean="0"/>
              <a:t>probíhá cílem.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Testuje:</a:t>
            </a:r>
            <a:r>
              <a:rPr lang="cs-CZ" dirty="0" smtClean="0"/>
              <a:t> obratnost a koordinaci celého těla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5100" b="1" dirty="0" smtClean="0"/>
              <a:t>Pavlíkův test – přeskakování tyče</a:t>
            </a:r>
            <a:endParaRPr lang="cs-CZ" sz="5100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tyč </a:t>
            </a:r>
            <a:r>
              <a:rPr lang="cs-CZ" dirty="0"/>
              <a:t>na šířku ramen ve výši </a:t>
            </a:r>
            <a:r>
              <a:rPr lang="cs-CZ" dirty="0" smtClean="0"/>
              <a:t>kolen, překroky </a:t>
            </a:r>
            <a:r>
              <a:rPr lang="cs-CZ" dirty="0" err="1"/>
              <a:t>l,p</a:t>
            </a:r>
            <a:r>
              <a:rPr lang="cs-CZ" dirty="0"/>
              <a:t> vpřed, </a:t>
            </a:r>
            <a:r>
              <a:rPr lang="cs-CZ" dirty="0" err="1"/>
              <a:t>l,p</a:t>
            </a:r>
            <a:r>
              <a:rPr lang="cs-CZ" dirty="0"/>
              <a:t> </a:t>
            </a:r>
            <a:r>
              <a:rPr lang="cs-CZ" dirty="0" smtClean="0"/>
              <a:t>vzad, cyklus </a:t>
            </a:r>
            <a:r>
              <a:rPr lang="cs-CZ" dirty="0"/>
              <a:t>se opakuje 5x, měříme </a:t>
            </a:r>
            <a:r>
              <a:rPr lang="cs-CZ" dirty="0" smtClean="0"/>
              <a:t>čas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Testuje</a:t>
            </a:r>
            <a:r>
              <a:rPr lang="cs-CZ" dirty="0" smtClean="0"/>
              <a:t>: koordinaci </a:t>
            </a:r>
            <a:r>
              <a:rPr lang="cs-CZ" dirty="0"/>
              <a:t>pohybu </a:t>
            </a:r>
            <a:r>
              <a:rPr lang="cs-CZ" dirty="0" smtClean="0"/>
              <a:t>končetin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5100" b="1" dirty="0" smtClean="0"/>
              <a:t>Test „Plameňák“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stoj </a:t>
            </a:r>
            <a:r>
              <a:rPr lang="cs-CZ" dirty="0"/>
              <a:t>jednonož na </a:t>
            </a:r>
            <a:r>
              <a:rPr lang="cs-CZ" dirty="0" err="1" smtClean="0"/>
              <a:t>kladince</a:t>
            </a:r>
            <a:r>
              <a:rPr lang="cs-CZ" dirty="0" smtClean="0"/>
              <a:t>, bérec </a:t>
            </a:r>
            <a:r>
              <a:rPr lang="cs-CZ" dirty="0"/>
              <a:t>vzhůru cca 45 stupňů, chytnout se za </a:t>
            </a:r>
            <a:r>
              <a:rPr lang="cs-CZ" dirty="0" smtClean="0"/>
              <a:t>kotník, hodnotí </a:t>
            </a:r>
            <a:r>
              <a:rPr lang="cs-CZ" dirty="0"/>
              <a:t>se počet pokusů potřebných k celkové výdrži 60s, </a:t>
            </a:r>
            <a:r>
              <a:rPr lang="cs-CZ" dirty="0" err="1"/>
              <a:t>kladinka</a:t>
            </a:r>
            <a:r>
              <a:rPr lang="cs-CZ" dirty="0"/>
              <a:t> je silná 3 </a:t>
            </a:r>
            <a:r>
              <a:rPr lang="cs-CZ" dirty="0" smtClean="0"/>
              <a:t>cm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b="1" dirty="0" smtClean="0"/>
              <a:t>Testuje</a:t>
            </a:r>
            <a:r>
              <a:rPr lang="cs-CZ" dirty="0" smtClean="0"/>
              <a:t>: statickou rovnováhu</a:t>
            </a: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18434" name="Obdélník 3"/>
          <p:cNvSpPr>
            <a:spLocks noChangeArrowheads="1"/>
          </p:cNvSpPr>
          <p:nvPr/>
        </p:nvSpPr>
        <p:spPr bwMode="auto">
          <a:xfrm>
            <a:off x="3203575" y="153988"/>
            <a:ext cx="3600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Denisi</a:t>
            </a:r>
            <a:r>
              <a:rPr lang="cs-CZ" sz="3600" b="1"/>
              <a:t>u</a:t>
            </a:r>
            <a:r>
              <a:rPr lang="cs-CZ" sz="3600" b="1">
                <a:latin typeface="Calibri" pitchFamily="34" charset="0"/>
              </a:rPr>
              <a:t>kův test</a:t>
            </a:r>
            <a:endParaRPr lang="cs-CZ" sz="36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Iowa- Brace test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TO vykonává každý úkol samostatně v určeném pořadí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provádí se </a:t>
            </a:r>
            <a:r>
              <a:rPr lang="cs-CZ" dirty="0"/>
              <a:t>bez tréninku pouze na základě popisu, ukázky či </a:t>
            </a:r>
            <a:r>
              <a:rPr lang="cs-CZ" dirty="0" smtClean="0"/>
              <a:t>obrázku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Hodnocení:</a:t>
            </a:r>
            <a:endParaRPr lang="cs-CZ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t</a:t>
            </a:r>
            <a:r>
              <a:rPr lang="cs-CZ" dirty="0" smtClean="0"/>
              <a:t>estovaná </a:t>
            </a:r>
            <a:r>
              <a:rPr lang="cs-CZ" dirty="0"/>
              <a:t>osoba má na </a:t>
            </a:r>
            <a:r>
              <a:rPr lang="cs-CZ" dirty="0" smtClean="0"/>
              <a:t>každý </a:t>
            </a:r>
            <a:r>
              <a:rPr lang="cs-CZ" dirty="0"/>
              <a:t>cvik dva </a:t>
            </a:r>
            <a:r>
              <a:rPr lang="cs-CZ" dirty="0" smtClean="0"/>
              <a:t>pokusy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p</a:t>
            </a:r>
            <a:r>
              <a:rPr lang="cs-CZ" dirty="0" smtClean="0"/>
              <a:t>okud </a:t>
            </a:r>
            <a:r>
              <a:rPr lang="cs-CZ" dirty="0"/>
              <a:t>je prvek splněn v prvním </a:t>
            </a:r>
            <a:r>
              <a:rPr lang="cs-CZ" dirty="0" smtClean="0"/>
              <a:t>pokusu</a:t>
            </a:r>
            <a:r>
              <a:rPr lang="cs-CZ" dirty="0"/>
              <a:t>, získává testovaný 2 body, ve druhém 1 bod a při nesplnění nezískává </a:t>
            </a:r>
            <a:r>
              <a:rPr lang="cs-CZ" dirty="0" smtClean="0"/>
              <a:t>žádný bod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c</a:t>
            </a:r>
            <a:r>
              <a:rPr lang="cs-CZ" dirty="0" smtClean="0"/>
              <a:t>elkové </a:t>
            </a:r>
            <a:r>
              <a:rPr lang="cs-CZ" dirty="0"/>
              <a:t>skóre je součtem všech dosažených bodů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2547938" y="1125538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>
                <a:latin typeface="Calibri" pitchFamily="34" charset="0"/>
              </a:rPr>
              <a:t>Dřep spatný - skrčit předpažmo (paže provléknout vpředu mezi koleny a zadem kolem kotníků, sepnout ruce před bérci, proplést prsty), výdrž 5 s. </a:t>
            </a:r>
          </a:p>
          <a:p>
            <a:pPr algn="just"/>
            <a:r>
              <a:rPr lang="cs-CZ">
                <a:latin typeface="Calibri" pitchFamily="34" charset="0"/>
              </a:rPr>
              <a:t>Testem měříme: kloubní pohyblivost a ohebnost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7325" y="1008063"/>
            <a:ext cx="2098675" cy="1109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Obdélník 2"/>
          <p:cNvSpPr>
            <a:spLocks noChangeArrowheads="1"/>
          </p:cNvSpPr>
          <p:nvPr/>
        </p:nvSpPr>
        <p:spPr bwMode="auto">
          <a:xfrm>
            <a:off x="1476375" y="333375"/>
            <a:ext cx="59039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sz="2400" b="1">
                <a:latin typeface="Calibri" pitchFamily="34" charset="0"/>
              </a:rPr>
              <a:t>Popis jednotlivých položek Iowa Brace testu</a:t>
            </a:r>
          </a:p>
        </p:txBody>
      </p:sp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5" y="2708275"/>
            <a:ext cx="1971675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Obdélník 3"/>
          <p:cNvSpPr>
            <a:spLocks noChangeArrowheads="1"/>
          </p:cNvSpPr>
          <p:nvPr/>
        </p:nvSpPr>
        <p:spPr bwMode="auto">
          <a:xfrm>
            <a:off x="2511425" y="2852738"/>
            <a:ext cx="61023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Klek na pravé (levé), zanožit levou (pravou) – mírný předklon –upažit – výdrž 5 s. (váha předklonmo v kleku na pravé). </a:t>
            </a:r>
          </a:p>
          <a:p>
            <a:r>
              <a:rPr lang="cs-CZ">
                <a:latin typeface="Calibri" pitchFamily="34" charset="0"/>
              </a:rPr>
              <a:t>Testem měříme: rovnováhu a koordinaci</a:t>
            </a:r>
          </a:p>
        </p:txBody>
      </p:sp>
      <p:sp>
        <p:nvSpPr>
          <p:cNvPr id="20486" name="Obdélník 4"/>
          <p:cNvSpPr>
            <a:spLocks noChangeArrowheads="1"/>
          </p:cNvSpPr>
          <p:nvPr/>
        </p:nvSpPr>
        <p:spPr bwMode="auto">
          <a:xfrm>
            <a:off x="2501900" y="4754563"/>
            <a:ext cx="6102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Stoj na levé (pravé) – pravou (levou) pokrčit přednožmo zevnitř, bérec dolů dovnitř, chodidlo se opírá o vnitřní část levého (pravého) kolene – ruce v bok – oči zavřené – výdrž 10 s. </a:t>
            </a:r>
          </a:p>
          <a:p>
            <a:r>
              <a:rPr lang="cs-CZ">
                <a:latin typeface="Calibri" pitchFamily="34" charset="0"/>
              </a:rPr>
              <a:t>Test měříme: statickou rovnováhu</a:t>
            </a:r>
          </a:p>
        </p:txBody>
      </p:sp>
      <p:pic>
        <p:nvPicPr>
          <p:cNvPr id="2048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8500" y="4167188"/>
            <a:ext cx="1203325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1"/>
          <p:cNvSpPr>
            <a:spLocks noChangeArrowheads="1"/>
          </p:cNvSpPr>
          <p:nvPr/>
        </p:nvSpPr>
        <p:spPr bwMode="auto">
          <a:xfrm>
            <a:off x="2555875" y="647700"/>
            <a:ext cx="62468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Stoj snožný zkřižmo (libovolná noha vpředu) – skrčit připažmo, předloktí zkřížit na prsou – zvolna sed zkřižmo skrčmo – vztyk.</a:t>
            </a:r>
          </a:p>
          <a:p>
            <a:r>
              <a:rPr lang="cs-CZ">
                <a:latin typeface="Calibri" pitchFamily="34" charset="0"/>
              </a:rPr>
              <a:t>Test měříme: kloubní pohyblivost, rovnováhu a koordinaci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346075"/>
            <a:ext cx="2143125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Obdélník 2"/>
          <p:cNvSpPr>
            <a:spLocks noChangeArrowheads="1"/>
          </p:cNvSpPr>
          <p:nvPr/>
        </p:nvSpPr>
        <p:spPr bwMode="auto">
          <a:xfrm>
            <a:off x="2532063" y="2168525"/>
            <a:ext cx="62468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Mírný stoj rozkročný – skokem obrat o 360 stupňů vlevo (vpravo), paže dopomáhají pohybu. Po doskoku výdrž 2 s. </a:t>
            </a:r>
          </a:p>
          <a:p>
            <a:r>
              <a:rPr lang="cs-CZ">
                <a:latin typeface="Calibri" pitchFamily="34" charset="0"/>
              </a:rPr>
              <a:t>Testem měříme: orientaci v prostoru, rychlost reakce v prostoru spojenou s explozivní sílou dolních končetin a rovnováhu </a:t>
            </a:r>
          </a:p>
        </p:txBody>
      </p:sp>
      <p:pic>
        <p:nvPicPr>
          <p:cNvPr id="2150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2425" y="1989138"/>
            <a:ext cx="1397000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Obdélník 3"/>
          <p:cNvSpPr>
            <a:spLocks noChangeArrowheads="1"/>
          </p:cNvSpPr>
          <p:nvPr/>
        </p:nvSpPr>
        <p:spPr bwMode="auto">
          <a:xfrm>
            <a:off x="2532063" y="3983038"/>
            <a:ext cx="56880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Stoj na levé (pravé) – poskokem celý obrat vlevo (vpravo). Po doskoku výdrž na levé (pravé) 2 s.</a:t>
            </a:r>
          </a:p>
          <a:p>
            <a:r>
              <a:rPr lang="cs-CZ">
                <a:latin typeface="Calibri" pitchFamily="34" charset="0"/>
              </a:rPr>
              <a:t>Testem měříme: rovnováhu a koordinaci</a:t>
            </a:r>
          </a:p>
        </p:txBody>
      </p:sp>
      <p:pic>
        <p:nvPicPr>
          <p:cNvPr id="2151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500" y="3646488"/>
            <a:ext cx="1558925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6863" y="5462588"/>
            <a:ext cx="1954212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Obdélník 8"/>
          <p:cNvSpPr>
            <a:spLocks noChangeArrowheads="1"/>
          </p:cNvSpPr>
          <p:nvPr/>
        </p:nvSpPr>
        <p:spPr bwMode="auto">
          <a:xfrm>
            <a:off x="2468563" y="5664200"/>
            <a:ext cx="58150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Klek skrčmo, chodidla napjatá – skokem podřep bez ztráty rovnováhy (paže dopomáhají švihem). </a:t>
            </a:r>
          </a:p>
          <a:p>
            <a:r>
              <a:rPr lang="cs-CZ">
                <a:latin typeface="Calibri" pitchFamily="34" charset="0"/>
              </a:rPr>
              <a:t>Test zjišťuje: ohebnost, výbušnost a koordinaci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4488" y="549275"/>
            <a:ext cx="1960562" cy="111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Obdélník 2"/>
          <p:cNvSpPr>
            <a:spLocks noChangeArrowheads="1"/>
          </p:cNvSpPr>
          <p:nvPr/>
        </p:nvSpPr>
        <p:spPr bwMode="auto">
          <a:xfrm>
            <a:off x="2484438" y="474663"/>
            <a:ext cx="62642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Dřep přednožný pravou, levá na patě, poskokem dřep přednožný levou, pravá na patě (kozáček). Opakovat každou nohu dvakrát. </a:t>
            </a:r>
          </a:p>
          <a:p>
            <a:r>
              <a:rPr lang="cs-CZ">
                <a:latin typeface="Calibri" pitchFamily="34" charset="0"/>
              </a:rPr>
              <a:t>Test měří: výbušné silové schopnosti dolních končetin </a:t>
            </a:r>
          </a:p>
          <a:p>
            <a:r>
              <a:rPr lang="cs-CZ">
                <a:latin typeface="Calibri" pitchFamily="34" charset="0"/>
              </a:rPr>
              <a:t>a rovnováhu</a:t>
            </a:r>
          </a:p>
        </p:txBody>
      </p:sp>
      <p:pic>
        <p:nvPicPr>
          <p:cNvPr id="2253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8750" y="2565400"/>
            <a:ext cx="2208213" cy="130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Obdélník 3"/>
          <p:cNvSpPr>
            <a:spLocks noChangeArrowheads="1"/>
          </p:cNvSpPr>
          <p:nvPr/>
        </p:nvSpPr>
        <p:spPr bwMode="auto">
          <a:xfrm>
            <a:off x="2366963" y="2565400"/>
            <a:ext cx="6156325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Sed roznožný pokrčmo  – předklon – paže provléknout zevnitř pod koleny a uchopit z vnější strany u hlezenního kloubu – pádem vpravo s obratem vlevo sed roznožný pokrčmo </a:t>
            </a:r>
          </a:p>
          <a:p>
            <a:r>
              <a:rPr lang="cs-CZ">
                <a:latin typeface="Calibri" pitchFamily="34" charset="0"/>
              </a:rPr>
              <a:t>(postupně přes pravé stehno a pravý bok, pravé rameno, záda, levé rameno, levý bok, do sedu roznožného) Opakovat opačným směrem. </a:t>
            </a:r>
          </a:p>
          <a:p>
            <a:r>
              <a:rPr lang="cs-CZ">
                <a:latin typeface="Calibri" pitchFamily="34" charset="0"/>
              </a:rPr>
              <a:t>Testem zjišťujeme: úroveň prostorové orientace, koordinace</a:t>
            </a:r>
          </a:p>
        </p:txBody>
      </p:sp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4488" y="4751388"/>
            <a:ext cx="14573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Obdélník 4"/>
          <p:cNvSpPr>
            <a:spLocks noChangeArrowheads="1"/>
          </p:cNvSpPr>
          <p:nvPr/>
        </p:nvSpPr>
        <p:spPr bwMode="auto">
          <a:xfrm>
            <a:off x="2305050" y="5111750"/>
            <a:ext cx="6516688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Stoj na pravé (levé) –levou (pravou) pokrčit přednožmo dolů zevnitř, bérec dolů dovnitř – pravou (levou) uchopit špičku – přeskok držené nohy. (Proskočit okénkem utvořeným dolní končetinou a paží). </a:t>
            </a:r>
          </a:p>
          <a:p>
            <a:r>
              <a:rPr lang="cs-CZ">
                <a:latin typeface="Calibri" pitchFamily="34" charset="0"/>
              </a:rPr>
              <a:t>Test zjišťuje: výbušnou sílu dolních končetin, koordinaci, rovnováhu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/>
              <a:t>NEUVEDEN. </a:t>
            </a:r>
            <a:r>
              <a:rPr lang="cs-CZ" sz="2200" i="1" smtClean="0"/>
              <a:t>Testování výskoku</a:t>
            </a:r>
            <a:r>
              <a:rPr lang="cs-CZ" sz="2200" smtClean="0"/>
              <a:t> [online]. [cit. 3.4.2014]. Dostupný na WWW: </a:t>
            </a:r>
            <a:r>
              <a:rPr lang="cs-CZ" sz="2200" smtClean="0">
                <a:hlinkClick r:id="rId2"/>
              </a:rPr>
              <a:t>http://www.sportvital.cz/sport/testy/sportovni-testy/fotbalove-testy/testovani-vyskoku/</a:t>
            </a: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/>
              <a:t> NEUVEDEN. </a:t>
            </a:r>
            <a:r>
              <a:rPr lang="cs-CZ" sz="2200" i="1" smtClean="0"/>
              <a:t>Diagnostika pohybových schopností</a:t>
            </a:r>
            <a:r>
              <a:rPr lang="cs-CZ" sz="2200" smtClean="0"/>
              <a:t> [online]. [cit. 3.4.2014]. Dostupný na WWW: </a:t>
            </a:r>
            <a:r>
              <a:rPr lang="cs-CZ" sz="2200" smtClean="0">
                <a:hlinkClick r:id="rId3"/>
              </a:rPr>
              <a:t>http://www.fotbal-trenink.cz/index.php?option=com_content&amp;view=article&amp;id=205%3Adiagnostika-pohybovych-&amp;catid=29%3Adiagnostika-testy&amp;Itemid=111&amp;showall=1</a:t>
            </a: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/>
              <a:t>NEUVEDEN. </a:t>
            </a:r>
            <a:r>
              <a:rPr lang="cs-CZ" sz="2200" i="1" smtClean="0"/>
              <a:t>Testy obratnostních schopností</a:t>
            </a:r>
            <a:r>
              <a:rPr lang="cs-CZ" sz="2200" smtClean="0"/>
              <a:t> [online]. [cit. 3.4.2014]. Dostupný na WWW: </a:t>
            </a:r>
            <a:r>
              <a:rPr lang="cs-CZ" sz="2200" smtClean="0">
                <a:hlinkClick r:id="rId4"/>
              </a:rPr>
              <a:t>http://cz-telesna-vychova.studentske.eu/2008/03/testy-obratnostnch-schopnost.html</a:t>
            </a: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/>
              <a:t>Měkota, K.: </a:t>
            </a:r>
            <a:r>
              <a:rPr lang="cs-CZ" sz="2200" i="1" smtClean="0"/>
              <a:t>Motorické testy v tělesné výchově</a:t>
            </a:r>
            <a:r>
              <a:rPr lang="cs-CZ" sz="2200" smtClean="0"/>
              <a:t>. 1. vyd. Praha, Státní pedagogické nakladatelství, 1983, 336 s., ISBN 14-467-83.</a:t>
            </a:r>
            <a:endParaRPr lang="cs-CZ" sz="22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200" smtClean="0">
                <a:latin typeface="Arial" charset="0"/>
                <a:hlinkClick r:id="rId5"/>
              </a:rPr>
              <a:t>www.office.microsoft.com</a:t>
            </a:r>
            <a:endParaRPr lang="cs-CZ" sz="2200" smtClean="0">
              <a:latin typeface="Arial" charset="0"/>
            </a:endParaRPr>
          </a:p>
          <a:p>
            <a:pPr>
              <a:lnSpc>
                <a:spcPct val="80000"/>
              </a:lnSpc>
            </a:pPr>
            <a:endParaRPr lang="cs-CZ" sz="2200" smtClean="0">
              <a:latin typeface="Arial" charset="0"/>
            </a:endParaRPr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777</Words>
  <Application>Microsoft Office PowerPoint</Application>
  <PresentationFormat>On-screen Show (4:3)</PresentationFormat>
  <Paragraphs>91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systému Office</vt:lpstr>
      <vt:lpstr>Snímek 1</vt:lpstr>
      <vt:lpstr>Snímek 2</vt:lpstr>
      <vt:lpstr>DIAGNOSTIKA POHYBOVÝCH DOVEDNOSTÍ 4</vt:lpstr>
      <vt:lpstr>Koordinační schopnosti</vt:lpstr>
      <vt:lpstr>Jak si můžeme změřit své koordinační schopnosti</vt:lpstr>
      <vt:lpstr>Snímek 6</vt:lpstr>
      <vt:lpstr>Iowa- Brace test</vt:lpstr>
      <vt:lpstr>Snímek 8</vt:lpstr>
      <vt:lpstr>Snímek 9</vt:lpstr>
      <vt:lpstr>Snímek 10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Testování </dc:title>
  <dc:creator>ucitel</dc:creator>
  <cp:lastModifiedBy>DUM</cp:lastModifiedBy>
  <cp:revision>29</cp:revision>
  <dcterms:created xsi:type="dcterms:W3CDTF">2014-01-15T12:49:34Z</dcterms:created>
  <dcterms:modified xsi:type="dcterms:W3CDTF">2014-10-06T18:36:56Z</dcterms:modified>
</cp:coreProperties>
</file>