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5" r:id="rId2"/>
    <p:sldId id="276" r:id="rId3"/>
    <p:sldId id="256" r:id="rId4"/>
    <p:sldId id="263" r:id="rId5"/>
    <p:sldId id="264" r:id="rId6"/>
    <p:sldId id="277" r:id="rId7"/>
    <p:sldId id="278" r:id="rId8"/>
    <p:sldId id="274" r:id="rId9"/>
    <p:sldId id="280" r:id="rId10"/>
    <p:sldId id="259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636" y="117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F66083-0A1D-4847-9F22-6311A49EDD02}" type="datetimeFigureOut">
              <a:rPr lang="cs-CZ"/>
              <a:pPr>
                <a:defRPr/>
              </a:pPr>
              <a:t>6.10.2014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E55860-241C-4AB7-9813-121F7F30913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F00A4-3632-48E7-9294-4ED255351807}" type="datetimeFigureOut">
              <a:rPr lang="cs-CZ"/>
              <a:pPr>
                <a:defRPr/>
              </a:pPr>
              <a:t>6.10.2014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248147-6024-4EC9-9F50-7448477C304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07798F-9732-46D8-B411-93EEF7469D8F}" type="datetimeFigureOut">
              <a:rPr lang="cs-CZ"/>
              <a:pPr>
                <a:defRPr/>
              </a:pPr>
              <a:t>6.10.2014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D74B0DF-4DFE-4CAA-8786-2145D474B56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5EE8F1-8915-4B57-8877-D78AA889E35C}" type="datetimeFigureOut">
              <a:rPr lang="cs-CZ"/>
              <a:pPr>
                <a:defRPr/>
              </a:pPr>
              <a:t>6.10.2014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39F544-EE18-44C2-AAFE-70533222888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50BAA48-BC1F-449B-A4D4-0EFA06F92200}" type="datetimeFigureOut">
              <a:rPr lang="cs-CZ"/>
              <a:pPr>
                <a:defRPr/>
              </a:pPr>
              <a:t>6.10.2014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69BCD9-6FCF-434C-B413-3767984C615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E4A1CB-D391-4BBE-899A-3A98B691BBA1}" type="datetimeFigureOut">
              <a:rPr lang="cs-CZ"/>
              <a:pPr>
                <a:defRPr/>
              </a:pPr>
              <a:t>6.10.2014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7D5814-21C9-4BF4-8EDF-1744B132C00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FBB9BC-9D38-49E8-87C0-B052193EC90F}" type="datetimeFigureOut">
              <a:rPr lang="cs-CZ"/>
              <a:pPr>
                <a:defRPr/>
              </a:pPr>
              <a:t>6.10.2014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5F74B65-D594-462C-AF7B-291F60C6EB9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55C5BC2-741B-48CB-8B33-EB6E28301832}" type="datetimeFigureOut">
              <a:rPr lang="cs-CZ"/>
              <a:pPr>
                <a:defRPr/>
              </a:pPr>
              <a:t>6.10.2014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759A5D-0F5A-4D9D-B584-18643A50CF8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6052AA8-2582-4C7D-8E35-583BC4F7F1B9}" type="datetimeFigureOut">
              <a:rPr lang="cs-CZ"/>
              <a:pPr>
                <a:defRPr/>
              </a:pPr>
              <a:t>6.10.2014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3C48A5D-40A1-45B5-B35A-A12E38B2E2A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6D3DD4-D23F-4801-A16E-705B194ED8B3}" type="datetimeFigureOut">
              <a:rPr lang="cs-CZ"/>
              <a:pPr>
                <a:defRPr/>
              </a:pPr>
              <a:t>6.10.2014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F2CB26-348A-4F7B-A27E-24918B5754A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F31702-48E7-4A29-B958-781AE92CB170}" type="datetimeFigureOut">
              <a:rPr lang="cs-CZ"/>
              <a:pPr>
                <a:defRPr/>
              </a:pPr>
              <a:t>6.10.2014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E459E3-6489-4D13-A564-FE3EA9BEC97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8837F47-BD1B-46EA-9E36-8FABC25BEF21}" type="datetimeFigureOut">
              <a:rPr lang="cs-CZ"/>
              <a:pPr>
                <a:defRPr/>
              </a:pPr>
              <a:t>6.10.2014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3D363BAA-AB76-4A80-B9F6-FF7D072744E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.gif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aerobikblovice.wgz.cz/rubriky/zacvicte-si-doma/test-kloubni-pohyblivosti" TargetMode="External"/><Relationship Id="rId2" Type="http://schemas.openxmlformats.org/officeDocument/2006/relationships/hyperlink" Target="http://www.sportvital.cz/sport/testy/fitness-testy/pruznost/pohyblivost-v-ramennich-kloubech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office.microsoft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3" name="obrázek 1"/>
          <p:cNvPicPr>
            <a:picLocks noGrp="1" noChangeAspect="1" noChangeArrowheads="1"/>
          </p:cNvPicPr>
          <p:nvPr>
            <p:ph type="ctrTitle"/>
          </p:nvPr>
        </p:nvPicPr>
        <p:blipFill>
          <a:blip r:embed="rId2"/>
          <a:srcRect/>
          <a:stretch>
            <a:fillRect/>
          </a:stretch>
        </p:blipFill>
        <p:spPr>
          <a:xfrm>
            <a:off x="1619250" y="404813"/>
            <a:ext cx="6008688" cy="1470025"/>
          </a:xfrm>
          <a:solidFill>
            <a:srgbClr val="FFFFFF"/>
          </a:solidFill>
        </p:spPr>
      </p:pic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403350" y="2060575"/>
            <a:ext cx="6400800" cy="1873250"/>
          </a:xfrm>
        </p:spPr>
        <p:txBody>
          <a:bodyPr rtlCol="0">
            <a:normAutofit/>
          </a:bodyPr>
          <a:lstStyle/>
          <a:p>
            <a:pPr fontAlgn="auto">
              <a:lnSpc>
                <a:spcPct val="90000"/>
              </a:lnSpc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sz="2800" dirty="0" smtClean="0">
                <a:solidFill>
                  <a:schemeClr val="tx1"/>
                </a:solidFill>
              </a:rPr>
              <a:t>STŘEDNÍ ODBORNÁ ŠKOLA</a:t>
            </a:r>
          </a:p>
          <a:p>
            <a:pPr fontAlgn="auto">
              <a:lnSpc>
                <a:spcPct val="90000"/>
              </a:lnSpc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sz="2800" dirty="0" smtClean="0">
                <a:solidFill>
                  <a:schemeClr val="tx1"/>
                </a:solidFill>
              </a:rPr>
              <a:t>A STŘEDNÍ ODBORNÉ UČILIŠTĚ</a:t>
            </a:r>
          </a:p>
          <a:p>
            <a:pPr fontAlgn="auto">
              <a:lnSpc>
                <a:spcPct val="90000"/>
              </a:lnSpc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sz="2800" dirty="0" smtClean="0">
                <a:solidFill>
                  <a:schemeClr val="tx1"/>
                </a:solidFill>
              </a:rPr>
              <a:t>MĚSTEC KRÁLOVÉ</a:t>
            </a:r>
            <a:r>
              <a:rPr lang="cs-CZ" sz="2800" dirty="0" smtClean="0"/>
              <a:t/>
            </a:r>
            <a:br>
              <a:rPr lang="cs-CZ" sz="2800" dirty="0" smtClean="0"/>
            </a:br>
            <a:endParaRPr lang="cs-CZ" sz="2800" dirty="0" smtClean="0"/>
          </a:p>
        </p:txBody>
      </p:sp>
      <p:pic>
        <p:nvPicPr>
          <p:cNvPr id="13315" name="Obrázek 4" descr="logo_plnobarevne_pozitivni_propagacni_predmety.pn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124075" y="4292600"/>
            <a:ext cx="5224463" cy="904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circl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Zástupný symbol pro obsah 2"/>
          <p:cNvSpPr>
            <a:spLocks noGrp="1"/>
          </p:cNvSpPr>
          <p:nvPr>
            <p:ph type="body" idx="4294967295"/>
          </p:nvPr>
        </p:nvSpPr>
        <p:spPr>
          <a:xfrm>
            <a:off x="395288" y="1628775"/>
            <a:ext cx="8497887" cy="5089525"/>
          </a:xfrm>
        </p:spPr>
        <p:txBody>
          <a:bodyPr/>
          <a:lstStyle/>
          <a:p>
            <a:pPr>
              <a:buFontTx/>
              <a:buNone/>
            </a:pPr>
            <a:r>
              <a:rPr lang="cs-CZ" sz="1800" b="1" smtClean="0"/>
              <a:t>Název projektu : </a:t>
            </a:r>
            <a:r>
              <a:rPr lang="cs-CZ" sz="1800" smtClean="0"/>
              <a:t>Rozvoj ICT ve výuce na střední škole</a:t>
            </a:r>
          </a:p>
          <a:p>
            <a:pPr>
              <a:buFontTx/>
              <a:buNone/>
            </a:pPr>
            <a:r>
              <a:rPr lang="cs-CZ" sz="1800" b="1" smtClean="0"/>
              <a:t>Registrační číslo projektu: </a:t>
            </a:r>
            <a:r>
              <a:rPr lang="cs-CZ" sz="1800" smtClean="0"/>
              <a:t>č. projektu : CZ.1.07/1.5.00/34.0921</a:t>
            </a:r>
          </a:p>
          <a:p>
            <a:pPr>
              <a:buFontTx/>
              <a:buNone/>
            </a:pPr>
            <a:r>
              <a:rPr lang="cs-CZ" sz="1800" b="1" smtClean="0"/>
              <a:t>Název školy:  </a:t>
            </a:r>
            <a:r>
              <a:rPr lang="cs-CZ" sz="1800" smtClean="0"/>
              <a:t>Střední odborná škola a Střední odborné učiliště Městec Králové, </a:t>
            </a:r>
          </a:p>
          <a:p>
            <a:pPr>
              <a:buFontTx/>
              <a:buNone/>
            </a:pPr>
            <a:r>
              <a:rPr lang="cs-CZ" sz="1800" smtClean="0"/>
              <a:t>                         T. G. Masaryka 4</a:t>
            </a:r>
          </a:p>
          <a:p>
            <a:pPr>
              <a:buFontTx/>
              <a:buNone/>
            </a:pPr>
            <a:r>
              <a:rPr lang="cs-CZ" sz="1800" b="1" smtClean="0"/>
              <a:t>Kód dumu: </a:t>
            </a:r>
            <a:r>
              <a:rPr lang="cs-CZ" sz="1800" smtClean="0"/>
              <a:t>VY_32_INOVACE_TV_165</a:t>
            </a:r>
          </a:p>
          <a:p>
            <a:pPr>
              <a:buFontTx/>
              <a:buNone/>
            </a:pPr>
            <a:r>
              <a:rPr lang="cs-CZ" sz="1800" b="1" smtClean="0"/>
              <a:t>Tematická oblast: </a:t>
            </a:r>
            <a:r>
              <a:rPr lang="cs-CZ" sz="1800" smtClean="0"/>
              <a:t>Tělesná výchova a výchova ke zdraví</a:t>
            </a:r>
          </a:p>
          <a:p>
            <a:pPr>
              <a:buFontTx/>
              <a:buNone/>
            </a:pPr>
            <a:r>
              <a:rPr lang="cs-CZ" sz="1800" b="1" smtClean="0"/>
              <a:t>Předmět: </a:t>
            </a:r>
            <a:r>
              <a:rPr lang="cs-CZ" sz="1800" smtClean="0"/>
              <a:t>Tělesná výchova</a:t>
            </a:r>
            <a:endParaRPr lang="cs-CZ" sz="1800" smtClean="0">
              <a:solidFill>
                <a:srgbClr val="00B0F0"/>
              </a:solidFill>
            </a:endParaRPr>
          </a:p>
          <a:p>
            <a:pPr>
              <a:buFontTx/>
              <a:buNone/>
            </a:pPr>
            <a:r>
              <a:rPr lang="cs-CZ" sz="1800" b="1" smtClean="0"/>
              <a:t>Datum tvorby:</a:t>
            </a:r>
            <a:r>
              <a:rPr lang="cs-CZ" sz="1800" smtClean="0">
                <a:solidFill>
                  <a:srgbClr val="00B0F0"/>
                </a:solidFill>
              </a:rPr>
              <a:t> </a:t>
            </a:r>
            <a:r>
              <a:rPr lang="cs-CZ" sz="1800" smtClean="0"/>
              <a:t>prosinec 2013</a:t>
            </a:r>
          </a:p>
          <a:p>
            <a:pPr>
              <a:buFontTx/>
              <a:buNone/>
            </a:pPr>
            <a:r>
              <a:rPr lang="cs-CZ" sz="1800" b="1" smtClean="0"/>
              <a:t>Anotace: </a:t>
            </a:r>
            <a:r>
              <a:rPr lang="cs-CZ" sz="1800" smtClean="0"/>
              <a:t>Materiál slouží k teoretickému výkladu a názorné ukázce na téma:       </a:t>
            </a:r>
          </a:p>
          <a:p>
            <a:pPr>
              <a:buFontTx/>
              <a:buNone/>
            </a:pPr>
            <a:r>
              <a:rPr lang="cs-CZ" sz="1800" smtClean="0"/>
              <a:t>                  Diagnostika pohybových dovedností 5 – pohyblivost</a:t>
            </a:r>
          </a:p>
          <a:p>
            <a:pPr>
              <a:buFontTx/>
              <a:buNone/>
            </a:pPr>
            <a:r>
              <a:rPr lang="cs-CZ" sz="1800" b="1" smtClean="0"/>
              <a:t>Metodický pokyn: </a:t>
            </a:r>
            <a:r>
              <a:rPr lang="cs-CZ" sz="1800" smtClean="0">
                <a:ea typeface="Calibri" pitchFamily="34" charset="0"/>
                <a:cs typeface="Times New Roman" pitchFamily="18" charset="0"/>
              </a:rPr>
              <a:t>Prezentace je určena jako výklad do hodiny. Součástí jsou testy a </a:t>
            </a:r>
          </a:p>
          <a:p>
            <a:pPr>
              <a:buFontTx/>
              <a:buNone/>
            </a:pPr>
            <a:r>
              <a:rPr lang="cs-CZ" sz="1800" smtClean="0">
                <a:ea typeface="Calibri" pitchFamily="34" charset="0"/>
                <a:cs typeface="Times New Roman" pitchFamily="18" charset="0"/>
              </a:rPr>
              <a:t>                                  výkonnostní tabulky, podle nichž si žáci mohou změřit své schopnosti.                                                                  </a:t>
            </a:r>
            <a:endParaRPr lang="cs-CZ" sz="1800" smtClean="0"/>
          </a:p>
          <a:p>
            <a:endParaRPr lang="cs-CZ" sz="1800" smtClean="0"/>
          </a:p>
        </p:txBody>
      </p:sp>
      <p:pic>
        <p:nvPicPr>
          <p:cNvPr id="14338" name="obrázek 2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979488" y="96838"/>
            <a:ext cx="6184900" cy="1373187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smtClean="0"/>
              <a:t>DIAGNOSTIKA POHYBOVÝCH DOVEDNOSTÍ 5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350" y="3790950"/>
            <a:ext cx="6400800" cy="1752600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i="1" dirty="0" smtClean="0"/>
              <a:t>pohyblivost</a:t>
            </a:r>
            <a:endParaRPr lang="cs-CZ" i="1" dirty="0"/>
          </a:p>
        </p:txBody>
      </p:sp>
      <p:pic>
        <p:nvPicPr>
          <p:cNvPr id="15363" name="Picture 2" descr="C:\Documents and Settings\ucitel\Local Settings\Temporary Internet Files\Content.IE5\DKYSGTE6\MC900213395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95288" y="476250"/>
            <a:ext cx="1755775" cy="17097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4" name="Picture 3" descr="C:\Documents and Settings\ucitel\Local Settings\Temporary Internet Files\Content.IE5\GDW2AT5H\MC900293160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019925" y="4652963"/>
            <a:ext cx="1755775" cy="17097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5" name="Picture 4" descr="C:\Documents and Settings\ucitel\Local Settings\Temporary Internet Files\Content.IE5\VXOVOHIE\MM900336413[1].gif"/>
          <p:cNvPicPr>
            <a:picLocks noChangeAspect="1" noChangeArrowheads="1" noCrop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50825" y="4437063"/>
            <a:ext cx="1925638" cy="1925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/>
              <a:t>Pohyblivost (flexibilita, ohebnost)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52988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dirty="0" smtClean="0"/>
              <a:t>je </a:t>
            </a:r>
            <a:r>
              <a:rPr lang="cs-CZ" dirty="0"/>
              <a:t>jednou z pohybových schopností, které ovlivňují funkční kapacitu hybného systému </a:t>
            </a:r>
            <a:r>
              <a:rPr lang="cs-CZ" dirty="0" smtClean="0"/>
              <a:t>člověka</a:t>
            </a: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dirty="0"/>
              <a:t>j</a:t>
            </a:r>
            <a:r>
              <a:rPr lang="cs-CZ" dirty="0" smtClean="0"/>
              <a:t>de </a:t>
            </a:r>
            <a:r>
              <a:rPr lang="cs-CZ" dirty="0"/>
              <a:t>o schopnost vykonávat pohyby v plném kloubním </a:t>
            </a:r>
            <a:r>
              <a:rPr lang="cs-CZ" dirty="0" smtClean="0"/>
              <a:t>rozsahu</a:t>
            </a: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dirty="0"/>
              <a:t>rozlišuje se </a:t>
            </a:r>
            <a:r>
              <a:rPr lang="cs-CZ" dirty="0" smtClean="0"/>
              <a:t>pohyblivost:</a:t>
            </a:r>
          </a:p>
          <a:p>
            <a:pPr marL="514350" indent="-514350" fontAlgn="auto">
              <a:spcAft>
                <a:spcPts val="0"/>
              </a:spcAft>
              <a:buFont typeface="+mj-lt"/>
              <a:buAutoNum type="arabicParenR"/>
              <a:defRPr/>
            </a:pPr>
            <a:r>
              <a:rPr lang="cs-CZ" dirty="0" smtClean="0"/>
              <a:t> aktivní</a:t>
            </a:r>
          </a:p>
          <a:p>
            <a:pPr marL="514350" indent="-514350" fontAlgn="auto">
              <a:spcAft>
                <a:spcPts val="0"/>
              </a:spcAft>
              <a:buFont typeface="+mj-lt"/>
              <a:buAutoNum type="arabicParenR"/>
              <a:defRPr/>
            </a:pPr>
            <a:r>
              <a:rPr lang="cs-CZ" dirty="0" smtClean="0"/>
              <a:t>pasivní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435975" cy="1143000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/>
              <a:t>Jak si můžeme změřit svou pohyblivost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73238"/>
            <a:ext cx="8229600" cy="4352925"/>
          </a:xfrm>
        </p:spPr>
        <p:txBody>
          <a:bodyPr rtlCol="0">
            <a:normAutofit/>
          </a:bodyPr>
          <a:lstStyle/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b="1" dirty="0"/>
              <a:t>Příklady </a:t>
            </a:r>
            <a:r>
              <a:rPr lang="cs-CZ" b="1" dirty="0" smtClean="0"/>
              <a:t>testů:</a:t>
            </a:r>
            <a:endParaRPr lang="cs-CZ" b="1" dirty="0"/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dirty="0" smtClean="0"/>
              <a:t>hluboký  ohnutý předklon</a:t>
            </a: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dirty="0" smtClean="0"/>
              <a:t>výkrut s tělocvičnou tyčí</a:t>
            </a: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dirty="0"/>
              <a:t>k</a:t>
            </a:r>
            <a:r>
              <a:rPr lang="cs-CZ" dirty="0" smtClean="0"/>
              <a:t>omplexní test pohyblivosti „ ten </a:t>
            </a:r>
            <a:r>
              <a:rPr lang="cs-CZ" dirty="0" err="1" smtClean="0"/>
              <a:t>exercises</a:t>
            </a:r>
            <a:r>
              <a:rPr lang="cs-CZ" dirty="0" smtClean="0"/>
              <a:t>“</a:t>
            </a: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dirty="0"/>
              <a:t>d</a:t>
            </a:r>
            <a:r>
              <a:rPr lang="cs-CZ" dirty="0" smtClean="0"/>
              <a:t>otyk prstů za zády</a:t>
            </a: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/>
              <a:t>Hluboký ohnutý předklon</a:t>
            </a:r>
          </a:p>
        </p:txBody>
      </p:sp>
      <p:sp>
        <p:nvSpPr>
          <p:cNvPr id="1843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na vyvýšené ploše s dosahem co nejníže měříme dosah prostředních prstů</a:t>
            </a:r>
          </a:p>
          <a:p>
            <a:r>
              <a:rPr lang="cs-CZ" smtClean="0"/>
              <a:t>testujeme pohyblivost páteře, v kyčli, svaly zadní strany stehna</a:t>
            </a:r>
            <a:br>
              <a:rPr lang="cs-CZ" smtClean="0"/>
            </a:br>
            <a:endParaRPr lang="cs-CZ" smtClean="0"/>
          </a:p>
        </p:txBody>
      </p:sp>
      <p:pic>
        <p:nvPicPr>
          <p:cNvPr id="18435" name="Obrázek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140200" y="4149725"/>
            <a:ext cx="1368425" cy="2163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/>
              <a:t>Výkrut s tělocvičnou tyčí</a:t>
            </a:r>
          </a:p>
        </p:txBody>
      </p:sp>
      <p:sp>
        <p:nvSpPr>
          <p:cNvPr id="1945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testovaná osoba drží tyč a dělá výkrut ze vzpažení do zapažení</a:t>
            </a:r>
          </a:p>
          <a:p>
            <a:r>
              <a:rPr lang="cs-CZ" smtClean="0"/>
              <a:t>hmat se stále zužuje, ruce musí být s napnutými lokty</a:t>
            </a:r>
          </a:p>
          <a:p>
            <a:r>
              <a:rPr lang="cs-CZ" smtClean="0"/>
              <a:t>měří se vnitřní vzdálenost úchopu v cm</a:t>
            </a:r>
          </a:p>
          <a:p>
            <a:r>
              <a:rPr lang="cs-CZ" smtClean="0"/>
              <a:t>testujeme pohyblivost ramenních kloubů</a:t>
            </a:r>
            <a:br>
              <a:rPr lang="cs-CZ" smtClean="0"/>
            </a:br>
            <a:endParaRPr lang="cs-CZ" smtClean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/>
              <a:t>Dotyk prstů za zády</a:t>
            </a:r>
          </a:p>
        </p:txBody>
      </p:sp>
      <p:sp>
        <p:nvSpPr>
          <p:cNvPr id="20482" name="Zástupný symbol pro obsah 2"/>
          <p:cNvSpPr>
            <a:spLocks noGrp="1"/>
          </p:cNvSpPr>
          <p:nvPr>
            <p:ph idx="1"/>
          </p:nvPr>
        </p:nvSpPr>
        <p:spPr>
          <a:xfrm>
            <a:off x="395288" y="1628775"/>
            <a:ext cx="8229600" cy="4857750"/>
          </a:xfrm>
        </p:spPr>
        <p:txBody>
          <a:bodyPr/>
          <a:lstStyle/>
          <a:p>
            <a:pPr>
              <a:spcBef>
                <a:spcPct val="0"/>
              </a:spcBef>
            </a:pPr>
            <a:r>
              <a:rPr lang="cs-CZ" sz="2000" b="1" smtClean="0"/>
              <a:t>Charakteristika:</a:t>
            </a:r>
            <a:endParaRPr lang="cs-CZ" sz="2000" smtClean="0"/>
          </a:p>
          <a:p>
            <a:pPr>
              <a:spcBef>
                <a:spcPct val="0"/>
              </a:spcBef>
            </a:pPr>
            <a:r>
              <a:rPr lang="cs-CZ" sz="2000" smtClean="0"/>
              <a:t>test posuzuje kloubní pohyblivost horních končetin, zejména pohyblivost v ramenních kloubech</a:t>
            </a:r>
          </a:p>
          <a:p>
            <a:pPr>
              <a:spcBef>
                <a:spcPct val="0"/>
              </a:spcBef>
            </a:pPr>
            <a:r>
              <a:rPr lang="cs-CZ" sz="2000" b="1" smtClean="0"/>
              <a:t>Provedení:</a:t>
            </a:r>
            <a:endParaRPr lang="cs-CZ" sz="2000" smtClean="0"/>
          </a:p>
          <a:p>
            <a:pPr>
              <a:spcBef>
                <a:spcPct val="0"/>
              </a:spcBef>
            </a:pPr>
            <a:r>
              <a:rPr lang="cs-CZ" sz="2000" smtClean="0"/>
              <a:t>testovaná osoba je v sedě nebo ve stoje </a:t>
            </a:r>
          </a:p>
          <a:p>
            <a:pPr>
              <a:spcBef>
                <a:spcPct val="0"/>
              </a:spcBef>
            </a:pPr>
            <a:r>
              <a:rPr lang="cs-CZ" sz="2000" smtClean="0"/>
              <a:t>dáme pravou ruku za hlavou dlaní za záda a levou spodem za záda hřbetem ruky</a:t>
            </a:r>
          </a:p>
          <a:p>
            <a:pPr>
              <a:spcBef>
                <a:spcPct val="0"/>
              </a:spcBef>
            </a:pPr>
            <a:r>
              <a:rPr lang="cs-CZ" sz="2000" smtClean="0"/>
              <a:t>v této poloze se snažíme dotknou konečky prstů obou rukou</a:t>
            </a:r>
          </a:p>
          <a:p>
            <a:pPr>
              <a:spcBef>
                <a:spcPct val="0"/>
              </a:spcBef>
            </a:pPr>
            <a:r>
              <a:rPr lang="cs-CZ" sz="2000" smtClean="0"/>
              <a:t>poté to zkusíme obráceně</a:t>
            </a:r>
          </a:p>
          <a:p>
            <a:pPr>
              <a:spcBef>
                <a:spcPct val="0"/>
              </a:spcBef>
            </a:pPr>
            <a:r>
              <a:rPr lang="cs-CZ" sz="2000" smtClean="0"/>
              <a:t>nesmí dojít k výraznějšímu prohnutí hrudní nebo bederní páteře</a:t>
            </a:r>
          </a:p>
          <a:p>
            <a:pPr>
              <a:spcBef>
                <a:spcPct val="0"/>
              </a:spcBef>
            </a:pPr>
            <a:r>
              <a:rPr lang="cs-CZ" sz="2000" b="1" smtClean="0"/>
              <a:t>Hodnocení</a:t>
            </a:r>
            <a:endParaRPr lang="cs-CZ" sz="2000" smtClean="0"/>
          </a:p>
          <a:p>
            <a:pPr>
              <a:spcBef>
                <a:spcPct val="0"/>
              </a:spcBef>
            </a:pPr>
            <a:r>
              <a:rPr lang="cs-CZ" sz="2000" smtClean="0"/>
              <a:t>měří se vzdálenost mezi prsty, se znaménkem minus, když se prsty nedotýkají a s označením plus, když se překrývají</a:t>
            </a:r>
          </a:p>
          <a:p>
            <a:pPr>
              <a:spcBef>
                <a:spcPct val="0"/>
              </a:spcBef>
            </a:pPr>
            <a:r>
              <a:rPr lang="cs-CZ" sz="2000" smtClean="0"/>
              <a:t>Při dostačující kloubní pohyblivosti paží se prostřední prsty dotýkají nebo málo překrývají.</a:t>
            </a:r>
          </a:p>
        </p:txBody>
      </p:sp>
      <p:pic>
        <p:nvPicPr>
          <p:cNvPr id="20483" name="Obrázek 1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235825" y="260350"/>
            <a:ext cx="1131888" cy="1755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/>
              <a:t>Kloubní pohyblivost paží</a:t>
            </a:r>
          </a:p>
        </p:txBody>
      </p:sp>
      <p:pic>
        <p:nvPicPr>
          <p:cNvPr id="21506" name="Obrázek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11188" y="1773238"/>
            <a:ext cx="7848600" cy="31400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sp>
        <p:nvSpPr>
          <p:cNvPr id="21507" name="TextovéPole 3"/>
          <p:cNvSpPr txBox="1">
            <a:spLocks noChangeArrowheads="1"/>
          </p:cNvSpPr>
          <p:nvPr/>
        </p:nvSpPr>
        <p:spPr bwMode="auto">
          <a:xfrm>
            <a:off x="539750" y="5300663"/>
            <a:ext cx="360045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(překrývající se prsty v cm)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/>
              <a:t>Zdroje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cs-CZ" sz="2700" smtClean="0"/>
              <a:t>NEUVEDEN. </a:t>
            </a:r>
            <a:r>
              <a:rPr lang="cs-CZ" sz="2700" i="1" smtClean="0"/>
              <a:t>Pohyblivost v ramenních kloubech</a:t>
            </a:r>
            <a:r>
              <a:rPr lang="cs-CZ" sz="2700" smtClean="0"/>
              <a:t> [online]. [cit. 7.4.2014]. Dostupný na WWW: </a:t>
            </a:r>
            <a:r>
              <a:rPr lang="cs-CZ" sz="2700" smtClean="0">
                <a:hlinkClick r:id="rId2"/>
              </a:rPr>
              <a:t>http://www.sportvital.cz/sport/testy/fitness-testy/pruznost/pohyblivost-v-ramennich-kloubech/</a:t>
            </a:r>
            <a:endParaRPr lang="cs-CZ" sz="2700" smtClean="0"/>
          </a:p>
          <a:p>
            <a:pPr>
              <a:lnSpc>
                <a:spcPct val="90000"/>
              </a:lnSpc>
            </a:pPr>
            <a:r>
              <a:rPr lang="cs-CZ" sz="2700" smtClean="0"/>
              <a:t>NEUVEDEN. </a:t>
            </a:r>
            <a:r>
              <a:rPr lang="cs-CZ" sz="2700" i="1" smtClean="0"/>
              <a:t>Aerobic Blovice</a:t>
            </a:r>
            <a:r>
              <a:rPr lang="cs-CZ" sz="2700" smtClean="0"/>
              <a:t> [online]. [cit. 7.4.2014]. Dostupný na WWW: </a:t>
            </a:r>
            <a:r>
              <a:rPr lang="cs-CZ" sz="2700" smtClean="0">
                <a:hlinkClick r:id="rId3"/>
              </a:rPr>
              <a:t>http://aerobikblovice.wgz.cz/rubriky/zacvicte-si-doma/test-kloubni-pohyblivosti</a:t>
            </a:r>
            <a:endParaRPr lang="cs-CZ" sz="2700" smtClean="0"/>
          </a:p>
          <a:p>
            <a:pPr>
              <a:lnSpc>
                <a:spcPct val="90000"/>
              </a:lnSpc>
            </a:pPr>
            <a:r>
              <a:rPr lang="cs-CZ" sz="2700" smtClean="0"/>
              <a:t>Měkota, K.: </a:t>
            </a:r>
            <a:r>
              <a:rPr lang="cs-CZ" sz="2700" i="1" smtClean="0"/>
              <a:t>Motorické testy v tělesné výchově</a:t>
            </a:r>
            <a:r>
              <a:rPr lang="cs-CZ" sz="2700" smtClean="0"/>
              <a:t>. 1. vyd. Praha, Státní pedagogické nakladatelství, 1983, ISBN 14-467-83.</a:t>
            </a:r>
            <a:endParaRPr lang="cs-CZ" sz="2700" smtClean="0">
              <a:latin typeface="Arial" charset="0"/>
            </a:endParaRPr>
          </a:p>
          <a:p>
            <a:pPr>
              <a:lnSpc>
                <a:spcPct val="90000"/>
              </a:lnSpc>
            </a:pPr>
            <a:r>
              <a:rPr lang="cs-CZ" sz="2700" smtClean="0">
                <a:latin typeface="Arial" charset="0"/>
                <a:hlinkClick r:id="rId4"/>
              </a:rPr>
              <a:t>www.office.microsoft.com</a:t>
            </a:r>
            <a:endParaRPr lang="cs-CZ" sz="2700" smtClean="0">
              <a:latin typeface="Arial" charset="0"/>
            </a:endParaRPr>
          </a:p>
          <a:p>
            <a:pPr>
              <a:lnSpc>
                <a:spcPct val="90000"/>
              </a:lnSpc>
            </a:pPr>
            <a:endParaRPr lang="cs-CZ" sz="2700" smtClean="0">
              <a:latin typeface="Arial" charset="0"/>
            </a:endParaRPr>
          </a:p>
          <a:p>
            <a:pPr>
              <a:lnSpc>
                <a:spcPct val="90000"/>
              </a:lnSpc>
            </a:pPr>
            <a:endParaRPr lang="cs-CZ" sz="2700" smtClean="0"/>
          </a:p>
          <a:p>
            <a:pPr>
              <a:lnSpc>
                <a:spcPct val="90000"/>
              </a:lnSpc>
            </a:pPr>
            <a:endParaRPr lang="cs-CZ" sz="2700" smtClean="0"/>
          </a:p>
          <a:p>
            <a:pPr>
              <a:lnSpc>
                <a:spcPct val="90000"/>
              </a:lnSpc>
            </a:pPr>
            <a:endParaRPr lang="cs-CZ" sz="2700" smtClean="0"/>
          </a:p>
          <a:p>
            <a:pPr>
              <a:lnSpc>
                <a:spcPct val="90000"/>
              </a:lnSpc>
            </a:pPr>
            <a:endParaRPr lang="cs-CZ" sz="2700" smtClean="0"/>
          </a:p>
          <a:p>
            <a:pPr>
              <a:lnSpc>
                <a:spcPct val="90000"/>
              </a:lnSpc>
            </a:pPr>
            <a:endParaRPr lang="cs-CZ" sz="2700" smtClean="0"/>
          </a:p>
          <a:p>
            <a:pPr>
              <a:lnSpc>
                <a:spcPct val="90000"/>
              </a:lnSpc>
            </a:pPr>
            <a:endParaRPr lang="cs-CZ" sz="2700" smtClean="0"/>
          </a:p>
          <a:p>
            <a:pPr>
              <a:lnSpc>
                <a:spcPct val="90000"/>
              </a:lnSpc>
            </a:pPr>
            <a:endParaRPr lang="cs-CZ" sz="2700" smtClean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284</TotalTime>
  <Words>358</Words>
  <Application>Microsoft Office PowerPoint</Application>
  <PresentationFormat>On-screen Show (4:3)</PresentationFormat>
  <Paragraphs>62</Paragraphs>
  <Slides>10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4" baseType="lpstr">
      <vt:lpstr>Calibri</vt:lpstr>
      <vt:lpstr>Arial</vt:lpstr>
      <vt:lpstr>Times New Roman</vt:lpstr>
      <vt:lpstr>Motiv systému Office</vt:lpstr>
      <vt:lpstr>Snímek 1</vt:lpstr>
      <vt:lpstr>Snímek 2</vt:lpstr>
      <vt:lpstr>DIAGNOSTIKA POHYBOVÝCH DOVEDNOSTÍ 5</vt:lpstr>
      <vt:lpstr>Pohyblivost (flexibilita, ohebnost)</vt:lpstr>
      <vt:lpstr>Jak si můžeme změřit svou pohyblivost</vt:lpstr>
      <vt:lpstr>Hluboký ohnutý předklon</vt:lpstr>
      <vt:lpstr>Výkrut s tělocvičnou tyčí</vt:lpstr>
      <vt:lpstr>Dotyk prstů za zády</vt:lpstr>
      <vt:lpstr>Kloubní pohyblivost paží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Testování</dc:title>
  <dc:creator>ucitel</dc:creator>
  <cp:lastModifiedBy>DUM</cp:lastModifiedBy>
  <cp:revision>47</cp:revision>
  <dcterms:created xsi:type="dcterms:W3CDTF">2014-01-15T12:49:34Z</dcterms:created>
  <dcterms:modified xsi:type="dcterms:W3CDTF">2014-10-06T18:39:56Z</dcterms:modified>
</cp:coreProperties>
</file>