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8" r:id="rId12"/>
    <p:sldId id="269" r:id="rId13"/>
    <p:sldId id="270" r:id="rId14"/>
  </p:sldIdLst>
  <p:sldSz cx="9144000" cy="6858000" type="screen4x3"/>
  <p:notesSz cx="7099300" cy="10234613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kern="1200">
        <a:solidFill>
          <a:schemeClr val="bg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3224"/>
        <p:guide pos="2236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0" y="0"/>
            <a:ext cx="7099300" cy="10234613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 cap="sq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0" name="AutoShape 2"/>
          <p:cNvSpPr>
            <a:spLocks noChangeArrowheads="1"/>
          </p:cNvSpPr>
          <p:nvPr/>
        </p:nvSpPr>
        <p:spPr bwMode="auto">
          <a:xfrm>
            <a:off x="0" y="0"/>
            <a:ext cx="7099300" cy="10234613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1" name="AutoShape 3"/>
          <p:cNvSpPr>
            <a:spLocks noChangeArrowheads="1"/>
          </p:cNvSpPr>
          <p:nvPr/>
        </p:nvSpPr>
        <p:spPr bwMode="auto">
          <a:xfrm>
            <a:off x="0" y="0"/>
            <a:ext cx="7099300" cy="10234613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2" name="AutoShape 4"/>
          <p:cNvSpPr>
            <a:spLocks noChangeArrowheads="1"/>
          </p:cNvSpPr>
          <p:nvPr/>
        </p:nvSpPr>
        <p:spPr bwMode="auto">
          <a:xfrm>
            <a:off x="0" y="0"/>
            <a:ext cx="7099300" cy="10234613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3" name="AutoShape 5"/>
          <p:cNvSpPr>
            <a:spLocks noChangeArrowheads="1"/>
          </p:cNvSpPr>
          <p:nvPr/>
        </p:nvSpPr>
        <p:spPr bwMode="auto">
          <a:xfrm>
            <a:off x="0" y="0"/>
            <a:ext cx="7099300" cy="10234613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>
            <a:off x="0" y="0"/>
            <a:ext cx="7099300" cy="10234613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0" y="0"/>
            <a:ext cx="3074988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4021138" y="0"/>
            <a:ext cx="3074987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sldImg"/>
          </p:nvPr>
        </p:nvSpPr>
        <p:spPr bwMode="auto">
          <a:xfrm>
            <a:off x="993775" y="768350"/>
            <a:ext cx="5100638" cy="3825875"/>
          </a:xfrm>
          <a:prstGeom prst="rect">
            <a:avLst/>
          </a:prstGeom>
          <a:solidFill>
            <a:srgbClr val="FFFFFF"/>
          </a:solidFill>
          <a:ln w="9360" cap="sq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58" name="Rectangle 10"/>
          <p:cNvSpPr>
            <a:spLocks noGrp="1" noChangeArrowheads="1"/>
          </p:cNvSpPr>
          <p:nvPr>
            <p:ph type="body"/>
          </p:nvPr>
        </p:nvSpPr>
        <p:spPr bwMode="auto">
          <a:xfrm>
            <a:off x="709613" y="4860925"/>
            <a:ext cx="5670550" cy="45958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7488" tIns="50694" rIns="97488" bIns="50694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2059" name="Text Box 11"/>
          <p:cNvSpPr txBox="1">
            <a:spLocks noChangeArrowheads="1"/>
          </p:cNvSpPr>
          <p:nvPr/>
        </p:nvSpPr>
        <p:spPr bwMode="auto">
          <a:xfrm>
            <a:off x="0" y="9721850"/>
            <a:ext cx="3074988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60" name="Rectangle 12"/>
          <p:cNvSpPr>
            <a:spLocks noGrp="1" noChangeArrowheads="1"/>
          </p:cNvSpPr>
          <p:nvPr>
            <p:ph type="sldNum"/>
          </p:nvPr>
        </p:nvSpPr>
        <p:spPr bwMode="auto">
          <a:xfrm>
            <a:off x="4021138" y="9721850"/>
            <a:ext cx="3067050" cy="5000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7488" tIns="50694" rIns="97488" bIns="50694" numCol="1" anchor="b" anchorCtr="0" compatLnSpc="1">
            <a:prstTxWarp prst="textNoShape">
              <a:avLst/>
            </a:prstTxWarp>
          </a:bodyPr>
          <a:lstStyle>
            <a:lvl1pPr algn="r" defTabSz="487363">
              <a:buClrTx/>
              <a:buFontTx/>
              <a:buNone/>
              <a:tabLst>
                <a:tab pos="0" algn="l"/>
                <a:tab pos="484188" algn="l"/>
                <a:tab pos="971550" algn="l"/>
                <a:tab pos="1458913" algn="l"/>
                <a:tab pos="1944688" algn="l"/>
                <a:tab pos="2432050" algn="l"/>
                <a:tab pos="2917825" algn="l"/>
                <a:tab pos="3405188" algn="l"/>
                <a:tab pos="3890963" algn="l"/>
                <a:tab pos="4378325" algn="l"/>
                <a:tab pos="4864100" algn="l"/>
                <a:tab pos="5351463" algn="l"/>
                <a:tab pos="5837238" algn="l"/>
                <a:tab pos="6324600" algn="l"/>
                <a:tab pos="6811963" algn="l"/>
                <a:tab pos="7297738" algn="l"/>
                <a:tab pos="7785100" algn="l"/>
                <a:tab pos="8270875" algn="l"/>
                <a:tab pos="8758238" algn="l"/>
                <a:tab pos="9244013" algn="l"/>
                <a:tab pos="9731375" algn="l"/>
              </a:tabLst>
              <a:defRPr sz="1300">
                <a:solidFill>
                  <a:srgbClr val="000000"/>
                </a:solidFill>
              </a:defRPr>
            </a:lvl1pPr>
          </a:lstStyle>
          <a:p>
            <a:fld id="{4B8E3090-A070-4565-9A75-89A9C13719B3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A561409-7241-40EA-8251-A6CD746990C8}" type="slidenum">
              <a:rPr lang="cs-CZ"/>
              <a:pPr/>
              <a:t>1</a:t>
            </a:fld>
            <a:endParaRPr lang="cs-CZ"/>
          </a:p>
        </p:txBody>
      </p:sp>
      <p:sp>
        <p:nvSpPr>
          <p:cNvPr id="18433" name="Text Box 1"/>
          <p:cNvSpPr txBox="1">
            <a:spLocks noChangeArrowheads="1"/>
          </p:cNvSpPr>
          <p:nvPr/>
        </p:nvSpPr>
        <p:spPr bwMode="auto">
          <a:xfrm>
            <a:off x="4021138" y="9721850"/>
            <a:ext cx="3074987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7488" tIns="50694" rIns="97488" bIns="50694" anchor="b"/>
          <a:lstStyle/>
          <a:p>
            <a:pPr algn="r" defTabSz="487363">
              <a:buClrTx/>
              <a:buFontTx/>
              <a:buNone/>
              <a:tabLst>
                <a:tab pos="0" algn="l"/>
                <a:tab pos="484188" algn="l"/>
                <a:tab pos="971550" algn="l"/>
                <a:tab pos="1458913" algn="l"/>
                <a:tab pos="1944688" algn="l"/>
                <a:tab pos="2432050" algn="l"/>
                <a:tab pos="2917825" algn="l"/>
                <a:tab pos="3405188" algn="l"/>
                <a:tab pos="3890963" algn="l"/>
                <a:tab pos="4378325" algn="l"/>
                <a:tab pos="4864100" algn="l"/>
                <a:tab pos="5351463" algn="l"/>
                <a:tab pos="5837238" algn="l"/>
                <a:tab pos="6324600" algn="l"/>
                <a:tab pos="6811963" algn="l"/>
                <a:tab pos="7297738" algn="l"/>
                <a:tab pos="7785100" algn="l"/>
                <a:tab pos="8270875" algn="l"/>
                <a:tab pos="8758238" algn="l"/>
                <a:tab pos="9244013" algn="l"/>
                <a:tab pos="9731375" algn="l"/>
              </a:tabLst>
            </a:pPr>
            <a:fld id="{DE24E464-C531-437B-95D0-DEF44F2B804B}" type="slidenum">
              <a:rPr lang="cs-CZ" sz="1300">
                <a:solidFill>
                  <a:srgbClr val="000000"/>
                </a:solidFill>
              </a:rPr>
              <a:pPr algn="r" defTabSz="487363">
                <a:buClrTx/>
                <a:buFontTx/>
                <a:buNone/>
                <a:tabLst>
                  <a:tab pos="0" algn="l"/>
                  <a:tab pos="484188" algn="l"/>
                  <a:tab pos="971550" algn="l"/>
                  <a:tab pos="1458913" algn="l"/>
                  <a:tab pos="1944688" algn="l"/>
                  <a:tab pos="2432050" algn="l"/>
                  <a:tab pos="2917825" algn="l"/>
                  <a:tab pos="3405188" algn="l"/>
                  <a:tab pos="3890963" algn="l"/>
                  <a:tab pos="4378325" algn="l"/>
                  <a:tab pos="4864100" algn="l"/>
                  <a:tab pos="5351463" algn="l"/>
                  <a:tab pos="5837238" algn="l"/>
                  <a:tab pos="6324600" algn="l"/>
                  <a:tab pos="6811963" algn="l"/>
                  <a:tab pos="7297738" algn="l"/>
                  <a:tab pos="7785100" algn="l"/>
                  <a:tab pos="8270875" algn="l"/>
                  <a:tab pos="8758238" algn="l"/>
                  <a:tab pos="9244013" algn="l"/>
                  <a:tab pos="9731375" algn="l"/>
                </a:tabLst>
              </a:pPr>
              <a:t>1</a:t>
            </a:fld>
            <a:endParaRPr lang="cs-CZ" sz="1300">
              <a:solidFill>
                <a:srgbClr val="000000"/>
              </a:solidFill>
            </a:endParaRPr>
          </a:p>
        </p:txBody>
      </p:sp>
      <p:sp>
        <p:nvSpPr>
          <p:cNvPr id="18434" name="Rectangle 2"/>
          <p:cNvSpPr txBox="1">
            <a:spLocks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Rectangle 3"/>
          <p:cNvSpPr txBox="1">
            <a:spLocks noChangeArrowheads="1"/>
          </p:cNvSpPr>
          <p:nvPr>
            <p:ph type="body" idx="1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lIns="99048" tIns="49524" rIns="99048" bIns="49524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BE8AC18-C5E7-4E4F-B9E5-EB30E615E70C}" type="slidenum">
              <a:rPr lang="cs-CZ"/>
              <a:pPr/>
              <a:t>2</a:t>
            </a:fld>
            <a:endParaRPr lang="cs-CZ"/>
          </a:p>
        </p:txBody>
      </p:sp>
      <p:sp>
        <p:nvSpPr>
          <p:cNvPr id="19457" name="Text Box 1"/>
          <p:cNvSpPr txBox="1">
            <a:spLocks noChangeArrowheads="1"/>
          </p:cNvSpPr>
          <p:nvPr/>
        </p:nvSpPr>
        <p:spPr bwMode="auto">
          <a:xfrm>
            <a:off x="4021138" y="9721850"/>
            <a:ext cx="3074987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7488" tIns="50694" rIns="97488" bIns="50694" anchor="b"/>
          <a:lstStyle/>
          <a:p>
            <a:pPr algn="r" defTabSz="487363">
              <a:buClrTx/>
              <a:buFontTx/>
              <a:buNone/>
              <a:tabLst>
                <a:tab pos="0" algn="l"/>
                <a:tab pos="484188" algn="l"/>
                <a:tab pos="971550" algn="l"/>
                <a:tab pos="1458913" algn="l"/>
                <a:tab pos="1944688" algn="l"/>
                <a:tab pos="2432050" algn="l"/>
                <a:tab pos="2917825" algn="l"/>
                <a:tab pos="3405188" algn="l"/>
                <a:tab pos="3890963" algn="l"/>
                <a:tab pos="4378325" algn="l"/>
                <a:tab pos="4864100" algn="l"/>
                <a:tab pos="5351463" algn="l"/>
                <a:tab pos="5837238" algn="l"/>
                <a:tab pos="6324600" algn="l"/>
                <a:tab pos="6811963" algn="l"/>
                <a:tab pos="7297738" algn="l"/>
                <a:tab pos="7785100" algn="l"/>
                <a:tab pos="8270875" algn="l"/>
                <a:tab pos="8758238" algn="l"/>
                <a:tab pos="9244013" algn="l"/>
                <a:tab pos="9731375" algn="l"/>
              </a:tabLst>
            </a:pPr>
            <a:fld id="{042A3B2F-C115-420F-9AF1-B5987924E5BE}" type="slidenum">
              <a:rPr lang="cs-CZ" sz="1300">
                <a:solidFill>
                  <a:srgbClr val="000000"/>
                </a:solidFill>
              </a:rPr>
              <a:pPr algn="r" defTabSz="487363">
                <a:buClrTx/>
                <a:buFontTx/>
                <a:buNone/>
                <a:tabLst>
                  <a:tab pos="0" algn="l"/>
                  <a:tab pos="484188" algn="l"/>
                  <a:tab pos="971550" algn="l"/>
                  <a:tab pos="1458913" algn="l"/>
                  <a:tab pos="1944688" algn="l"/>
                  <a:tab pos="2432050" algn="l"/>
                  <a:tab pos="2917825" algn="l"/>
                  <a:tab pos="3405188" algn="l"/>
                  <a:tab pos="3890963" algn="l"/>
                  <a:tab pos="4378325" algn="l"/>
                  <a:tab pos="4864100" algn="l"/>
                  <a:tab pos="5351463" algn="l"/>
                  <a:tab pos="5837238" algn="l"/>
                  <a:tab pos="6324600" algn="l"/>
                  <a:tab pos="6811963" algn="l"/>
                  <a:tab pos="7297738" algn="l"/>
                  <a:tab pos="7785100" algn="l"/>
                  <a:tab pos="8270875" algn="l"/>
                  <a:tab pos="8758238" algn="l"/>
                  <a:tab pos="9244013" algn="l"/>
                  <a:tab pos="9731375" algn="l"/>
                </a:tabLst>
              </a:pPr>
              <a:t>2</a:t>
            </a:fld>
            <a:endParaRPr lang="cs-CZ" sz="1300">
              <a:solidFill>
                <a:srgbClr val="000000"/>
              </a:solidFill>
            </a:endParaRPr>
          </a:p>
        </p:txBody>
      </p:sp>
      <p:sp>
        <p:nvSpPr>
          <p:cNvPr id="19458" name="Rectangle 2"/>
          <p:cNvSpPr txBox="1">
            <a:spLocks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Rectangle 3"/>
          <p:cNvSpPr txBox="1">
            <a:spLocks noChangeArrowheads="1"/>
          </p:cNvSpPr>
          <p:nvPr>
            <p:ph type="body" idx="1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lIns="99048" tIns="49524" rIns="99048" bIns="49524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AAB6702-8F94-42F0-B842-47DFF8870A9F}" type="slidenum">
              <a:rPr lang="cs-CZ"/>
              <a:pPr/>
              <a:t>3</a:t>
            </a:fld>
            <a:endParaRPr lang="cs-CZ"/>
          </a:p>
        </p:txBody>
      </p:sp>
      <p:sp>
        <p:nvSpPr>
          <p:cNvPr id="20481" name="Text Box 1"/>
          <p:cNvSpPr txBox="1">
            <a:spLocks noChangeArrowheads="1"/>
          </p:cNvSpPr>
          <p:nvPr/>
        </p:nvSpPr>
        <p:spPr bwMode="auto">
          <a:xfrm>
            <a:off x="4021138" y="9721850"/>
            <a:ext cx="3074987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7488" tIns="50694" rIns="97488" bIns="50694" anchor="b"/>
          <a:lstStyle/>
          <a:p>
            <a:pPr algn="r" defTabSz="487363">
              <a:buClrTx/>
              <a:buFontTx/>
              <a:buNone/>
              <a:tabLst>
                <a:tab pos="0" algn="l"/>
                <a:tab pos="484188" algn="l"/>
                <a:tab pos="971550" algn="l"/>
                <a:tab pos="1458913" algn="l"/>
                <a:tab pos="1944688" algn="l"/>
                <a:tab pos="2432050" algn="l"/>
                <a:tab pos="2917825" algn="l"/>
                <a:tab pos="3405188" algn="l"/>
                <a:tab pos="3890963" algn="l"/>
                <a:tab pos="4378325" algn="l"/>
                <a:tab pos="4864100" algn="l"/>
                <a:tab pos="5351463" algn="l"/>
                <a:tab pos="5837238" algn="l"/>
                <a:tab pos="6324600" algn="l"/>
                <a:tab pos="6811963" algn="l"/>
                <a:tab pos="7297738" algn="l"/>
                <a:tab pos="7785100" algn="l"/>
                <a:tab pos="8270875" algn="l"/>
                <a:tab pos="8758238" algn="l"/>
                <a:tab pos="9244013" algn="l"/>
                <a:tab pos="9731375" algn="l"/>
              </a:tabLst>
            </a:pPr>
            <a:fld id="{B60A6F62-093C-4DC2-BE3F-74AF122DEF08}" type="slidenum">
              <a:rPr lang="cs-CZ" sz="1300">
                <a:solidFill>
                  <a:srgbClr val="000000"/>
                </a:solidFill>
              </a:rPr>
              <a:pPr algn="r" defTabSz="487363">
                <a:buClrTx/>
                <a:buFontTx/>
                <a:buNone/>
                <a:tabLst>
                  <a:tab pos="0" algn="l"/>
                  <a:tab pos="484188" algn="l"/>
                  <a:tab pos="971550" algn="l"/>
                  <a:tab pos="1458913" algn="l"/>
                  <a:tab pos="1944688" algn="l"/>
                  <a:tab pos="2432050" algn="l"/>
                  <a:tab pos="2917825" algn="l"/>
                  <a:tab pos="3405188" algn="l"/>
                  <a:tab pos="3890963" algn="l"/>
                  <a:tab pos="4378325" algn="l"/>
                  <a:tab pos="4864100" algn="l"/>
                  <a:tab pos="5351463" algn="l"/>
                  <a:tab pos="5837238" algn="l"/>
                  <a:tab pos="6324600" algn="l"/>
                  <a:tab pos="6811963" algn="l"/>
                  <a:tab pos="7297738" algn="l"/>
                  <a:tab pos="7785100" algn="l"/>
                  <a:tab pos="8270875" algn="l"/>
                  <a:tab pos="8758238" algn="l"/>
                  <a:tab pos="9244013" algn="l"/>
                  <a:tab pos="9731375" algn="l"/>
                </a:tabLst>
              </a:pPr>
              <a:t>3</a:t>
            </a:fld>
            <a:endParaRPr lang="cs-CZ" sz="1300">
              <a:solidFill>
                <a:srgbClr val="000000"/>
              </a:solidFill>
            </a:endParaRPr>
          </a:p>
        </p:txBody>
      </p:sp>
      <p:sp>
        <p:nvSpPr>
          <p:cNvPr id="20482" name="Rectangle 2"/>
          <p:cNvSpPr txBox="1">
            <a:spLocks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Rectangle 3"/>
          <p:cNvSpPr txBox="1">
            <a:spLocks noChangeArrowheads="1"/>
          </p:cNvSpPr>
          <p:nvPr>
            <p:ph type="body" idx="1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lIns="99048" tIns="49524" rIns="99048" bIns="49524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E0851A6-9211-4BDD-BB11-D262D4643329}" type="slidenum">
              <a:rPr lang="cs-CZ"/>
              <a:pPr/>
              <a:t>4</a:t>
            </a:fld>
            <a:endParaRPr lang="cs-CZ"/>
          </a:p>
        </p:txBody>
      </p:sp>
      <p:sp>
        <p:nvSpPr>
          <p:cNvPr id="21505" name="Text Box 1"/>
          <p:cNvSpPr txBox="1">
            <a:spLocks noChangeArrowheads="1"/>
          </p:cNvSpPr>
          <p:nvPr/>
        </p:nvSpPr>
        <p:spPr bwMode="auto">
          <a:xfrm>
            <a:off x="4021138" y="9721850"/>
            <a:ext cx="3074987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7488" tIns="50694" rIns="97488" bIns="50694" anchor="b"/>
          <a:lstStyle/>
          <a:p>
            <a:pPr algn="r" defTabSz="487363">
              <a:buClrTx/>
              <a:buFontTx/>
              <a:buNone/>
              <a:tabLst>
                <a:tab pos="0" algn="l"/>
                <a:tab pos="484188" algn="l"/>
                <a:tab pos="971550" algn="l"/>
                <a:tab pos="1458913" algn="l"/>
                <a:tab pos="1944688" algn="l"/>
                <a:tab pos="2432050" algn="l"/>
                <a:tab pos="2917825" algn="l"/>
                <a:tab pos="3405188" algn="l"/>
                <a:tab pos="3890963" algn="l"/>
                <a:tab pos="4378325" algn="l"/>
                <a:tab pos="4864100" algn="l"/>
                <a:tab pos="5351463" algn="l"/>
                <a:tab pos="5837238" algn="l"/>
                <a:tab pos="6324600" algn="l"/>
                <a:tab pos="6811963" algn="l"/>
                <a:tab pos="7297738" algn="l"/>
                <a:tab pos="7785100" algn="l"/>
                <a:tab pos="8270875" algn="l"/>
                <a:tab pos="8758238" algn="l"/>
                <a:tab pos="9244013" algn="l"/>
                <a:tab pos="9731375" algn="l"/>
              </a:tabLst>
            </a:pPr>
            <a:fld id="{290A4295-62ED-4910-AD30-EBC0AAF0E9E9}" type="slidenum">
              <a:rPr lang="cs-CZ" sz="1300">
                <a:solidFill>
                  <a:srgbClr val="000000"/>
                </a:solidFill>
              </a:rPr>
              <a:pPr algn="r" defTabSz="487363">
                <a:buClrTx/>
                <a:buFontTx/>
                <a:buNone/>
                <a:tabLst>
                  <a:tab pos="0" algn="l"/>
                  <a:tab pos="484188" algn="l"/>
                  <a:tab pos="971550" algn="l"/>
                  <a:tab pos="1458913" algn="l"/>
                  <a:tab pos="1944688" algn="l"/>
                  <a:tab pos="2432050" algn="l"/>
                  <a:tab pos="2917825" algn="l"/>
                  <a:tab pos="3405188" algn="l"/>
                  <a:tab pos="3890963" algn="l"/>
                  <a:tab pos="4378325" algn="l"/>
                  <a:tab pos="4864100" algn="l"/>
                  <a:tab pos="5351463" algn="l"/>
                  <a:tab pos="5837238" algn="l"/>
                  <a:tab pos="6324600" algn="l"/>
                  <a:tab pos="6811963" algn="l"/>
                  <a:tab pos="7297738" algn="l"/>
                  <a:tab pos="7785100" algn="l"/>
                  <a:tab pos="8270875" algn="l"/>
                  <a:tab pos="8758238" algn="l"/>
                  <a:tab pos="9244013" algn="l"/>
                  <a:tab pos="9731375" algn="l"/>
                </a:tabLst>
              </a:pPr>
              <a:t>4</a:t>
            </a:fld>
            <a:endParaRPr lang="cs-CZ" sz="1300">
              <a:solidFill>
                <a:srgbClr val="000000"/>
              </a:solidFill>
            </a:endParaRPr>
          </a:p>
        </p:txBody>
      </p:sp>
      <p:sp>
        <p:nvSpPr>
          <p:cNvPr id="21506" name="Rectangle 2"/>
          <p:cNvSpPr txBox="1">
            <a:spLocks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Rectangle 3"/>
          <p:cNvSpPr txBox="1">
            <a:spLocks noChangeArrowheads="1"/>
          </p:cNvSpPr>
          <p:nvPr>
            <p:ph type="body" idx="1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lIns="99048" tIns="49524" rIns="99048" bIns="49524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3AD79A2-9000-4E28-A902-BD94CE8D7348}" type="slidenum">
              <a:rPr lang="cs-CZ"/>
              <a:pPr/>
              <a:t>5</a:t>
            </a:fld>
            <a:endParaRPr lang="cs-CZ"/>
          </a:p>
        </p:txBody>
      </p:sp>
      <p:sp>
        <p:nvSpPr>
          <p:cNvPr id="22529" name="Text Box 1"/>
          <p:cNvSpPr txBox="1">
            <a:spLocks noChangeArrowheads="1"/>
          </p:cNvSpPr>
          <p:nvPr/>
        </p:nvSpPr>
        <p:spPr bwMode="auto">
          <a:xfrm>
            <a:off x="4021138" y="9721850"/>
            <a:ext cx="3074987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7488" tIns="50694" rIns="97488" bIns="50694" anchor="b"/>
          <a:lstStyle/>
          <a:p>
            <a:pPr algn="r" defTabSz="487363">
              <a:buClrTx/>
              <a:buFontTx/>
              <a:buNone/>
              <a:tabLst>
                <a:tab pos="0" algn="l"/>
                <a:tab pos="484188" algn="l"/>
                <a:tab pos="971550" algn="l"/>
                <a:tab pos="1458913" algn="l"/>
                <a:tab pos="1944688" algn="l"/>
                <a:tab pos="2432050" algn="l"/>
                <a:tab pos="2917825" algn="l"/>
                <a:tab pos="3405188" algn="l"/>
                <a:tab pos="3890963" algn="l"/>
                <a:tab pos="4378325" algn="l"/>
                <a:tab pos="4864100" algn="l"/>
                <a:tab pos="5351463" algn="l"/>
                <a:tab pos="5837238" algn="l"/>
                <a:tab pos="6324600" algn="l"/>
                <a:tab pos="6811963" algn="l"/>
                <a:tab pos="7297738" algn="l"/>
                <a:tab pos="7785100" algn="l"/>
                <a:tab pos="8270875" algn="l"/>
                <a:tab pos="8758238" algn="l"/>
                <a:tab pos="9244013" algn="l"/>
                <a:tab pos="9731375" algn="l"/>
              </a:tabLst>
            </a:pPr>
            <a:fld id="{94C5DF97-0120-440A-98E0-72056D84F9AF}" type="slidenum">
              <a:rPr lang="cs-CZ" sz="1300">
                <a:solidFill>
                  <a:srgbClr val="000000"/>
                </a:solidFill>
              </a:rPr>
              <a:pPr algn="r" defTabSz="487363">
                <a:buClrTx/>
                <a:buFontTx/>
                <a:buNone/>
                <a:tabLst>
                  <a:tab pos="0" algn="l"/>
                  <a:tab pos="484188" algn="l"/>
                  <a:tab pos="971550" algn="l"/>
                  <a:tab pos="1458913" algn="l"/>
                  <a:tab pos="1944688" algn="l"/>
                  <a:tab pos="2432050" algn="l"/>
                  <a:tab pos="2917825" algn="l"/>
                  <a:tab pos="3405188" algn="l"/>
                  <a:tab pos="3890963" algn="l"/>
                  <a:tab pos="4378325" algn="l"/>
                  <a:tab pos="4864100" algn="l"/>
                  <a:tab pos="5351463" algn="l"/>
                  <a:tab pos="5837238" algn="l"/>
                  <a:tab pos="6324600" algn="l"/>
                  <a:tab pos="6811963" algn="l"/>
                  <a:tab pos="7297738" algn="l"/>
                  <a:tab pos="7785100" algn="l"/>
                  <a:tab pos="8270875" algn="l"/>
                  <a:tab pos="8758238" algn="l"/>
                  <a:tab pos="9244013" algn="l"/>
                  <a:tab pos="9731375" algn="l"/>
                </a:tabLst>
              </a:pPr>
              <a:t>5</a:t>
            </a:fld>
            <a:endParaRPr lang="cs-CZ" sz="1300">
              <a:solidFill>
                <a:srgbClr val="000000"/>
              </a:solidFill>
            </a:endParaRPr>
          </a:p>
        </p:txBody>
      </p:sp>
      <p:sp>
        <p:nvSpPr>
          <p:cNvPr id="22530" name="Rectangle 2"/>
          <p:cNvSpPr txBox="1">
            <a:spLocks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Rectangle 3"/>
          <p:cNvSpPr txBox="1">
            <a:spLocks noChangeArrowheads="1"/>
          </p:cNvSpPr>
          <p:nvPr>
            <p:ph type="body" idx="1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lIns="99048" tIns="49524" rIns="99048" bIns="49524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181232E-0CBA-466F-81C4-3515D020EECE}" type="slidenum">
              <a:rPr lang="cs-CZ"/>
              <a:pPr/>
              <a:t>6</a:t>
            </a:fld>
            <a:endParaRPr lang="cs-CZ"/>
          </a:p>
        </p:txBody>
      </p:sp>
      <p:sp>
        <p:nvSpPr>
          <p:cNvPr id="23553" name="Text Box 1"/>
          <p:cNvSpPr txBox="1">
            <a:spLocks noChangeArrowheads="1"/>
          </p:cNvSpPr>
          <p:nvPr/>
        </p:nvSpPr>
        <p:spPr bwMode="auto">
          <a:xfrm>
            <a:off x="4021138" y="9721850"/>
            <a:ext cx="3074987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7488" tIns="50694" rIns="97488" bIns="50694" anchor="b"/>
          <a:lstStyle/>
          <a:p>
            <a:pPr algn="r" defTabSz="487363">
              <a:buClrTx/>
              <a:buFontTx/>
              <a:buNone/>
              <a:tabLst>
                <a:tab pos="0" algn="l"/>
                <a:tab pos="484188" algn="l"/>
                <a:tab pos="971550" algn="l"/>
                <a:tab pos="1458913" algn="l"/>
                <a:tab pos="1944688" algn="l"/>
                <a:tab pos="2432050" algn="l"/>
                <a:tab pos="2917825" algn="l"/>
                <a:tab pos="3405188" algn="l"/>
                <a:tab pos="3890963" algn="l"/>
                <a:tab pos="4378325" algn="l"/>
                <a:tab pos="4864100" algn="l"/>
                <a:tab pos="5351463" algn="l"/>
                <a:tab pos="5837238" algn="l"/>
                <a:tab pos="6324600" algn="l"/>
                <a:tab pos="6811963" algn="l"/>
                <a:tab pos="7297738" algn="l"/>
                <a:tab pos="7785100" algn="l"/>
                <a:tab pos="8270875" algn="l"/>
                <a:tab pos="8758238" algn="l"/>
                <a:tab pos="9244013" algn="l"/>
                <a:tab pos="9731375" algn="l"/>
              </a:tabLst>
            </a:pPr>
            <a:fld id="{DE2059C4-9CE5-4203-B7B2-4C12940B456B}" type="slidenum">
              <a:rPr lang="cs-CZ" sz="1300">
                <a:solidFill>
                  <a:srgbClr val="000000"/>
                </a:solidFill>
              </a:rPr>
              <a:pPr algn="r" defTabSz="487363">
                <a:buClrTx/>
                <a:buFontTx/>
                <a:buNone/>
                <a:tabLst>
                  <a:tab pos="0" algn="l"/>
                  <a:tab pos="484188" algn="l"/>
                  <a:tab pos="971550" algn="l"/>
                  <a:tab pos="1458913" algn="l"/>
                  <a:tab pos="1944688" algn="l"/>
                  <a:tab pos="2432050" algn="l"/>
                  <a:tab pos="2917825" algn="l"/>
                  <a:tab pos="3405188" algn="l"/>
                  <a:tab pos="3890963" algn="l"/>
                  <a:tab pos="4378325" algn="l"/>
                  <a:tab pos="4864100" algn="l"/>
                  <a:tab pos="5351463" algn="l"/>
                  <a:tab pos="5837238" algn="l"/>
                  <a:tab pos="6324600" algn="l"/>
                  <a:tab pos="6811963" algn="l"/>
                  <a:tab pos="7297738" algn="l"/>
                  <a:tab pos="7785100" algn="l"/>
                  <a:tab pos="8270875" algn="l"/>
                  <a:tab pos="8758238" algn="l"/>
                  <a:tab pos="9244013" algn="l"/>
                  <a:tab pos="9731375" algn="l"/>
                </a:tabLst>
              </a:pPr>
              <a:t>6</a:t>
            </a:fld>
            <a:endParaRPr lang="cs-CZ" sz="1300">
              <a:solidFill>
                <a:srgbClr val="000000"/>
              </a:solidFill>
            </a:endParaRPr>
          </a:p>
        </p:txBody>
      </p:sp>
      <p:sp>
        <p:nvSpPr>
          <p:cNvPr id="23554" name="Rectangle 2"/>
          <p:cNvSpPr txBox="1">
            <a:spLocks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Rectangle 3"/>
          <p:cNvSpPr txBox="1">
            <a:spLocks noChangeArrowheads="1"/>
          </p:cNvSpPr>
          <p:nvPr>
            <p:ph type="body" idx="1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lIns="99048" tIns="49524" rIns="99048" bIns="49524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4478EB9-148E-4449-B753-094DAE5DA0E1}" type="slidenum">
              <a:rPr lang="cs-CZ"/>
              <a:pPr/>
              <a:t>7</a:t>
            </a:fld>
            <a:endParaRPr lang="cs-CZ"/>
          </a:p>
        </p:txBody>
      </p:sp>
      <p:sp>
        <p:nvSpPr>
          <p:cNvPr id="25601" name="Text Box 1"/>
          <p:cNvSpPr txBox="1">
            <a:spLocks noChangeArrowheads="1"/>
          </p:cNvSpPr>
          <p:nvPr/>
        </p:nvSpPr>
        <p:spPr bwMode="auto">
          <a:xfrm>
            <a:off x="4021138" y="9721850"/>
            <a:ext cx="3074987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7488" tIns="50694" rIns="97488" bIns="50694" anchor="b"/>
          <a:lstStyle/>
          <a:p>
            <a:pPr algn="r" defTabSz="487363">
              <a:buClrTx/>
              <a:buFontTx/>
              <a:buNone/>
              <a:tabLst>
                <a:tab pos="0" algn="l"/>
                <a:tab pos="484188" algn="l"/>
                <a:tab pos="971550" algn="l"/>
                <a:tab pos="1458913" algn="l"/>
                <a:tab pos="1944688" algn="l"/>
                <a:tab pos="2432050" algn="l"/>
                <a:tab pos="2917825" algn="l"/>
                <a:tab pos="3405188" algn="l"/>
                <a:tab pos="3890963" algn="l"/>
                <a:tab pos="4378325" algn="l"/>
                <a:tab pos="4864100" algn="l"/>
                <a:tab pos="5351463" algn="l"/>
                <a:tab pos="5837238" algn="l"/>
                <a:tab pos="6324600" algn="l"/>
                <a:tab pos="6811963" algn="l"/>
                <a:tab pos="7297738" algn="l"/>
                <a:tab pos="7785100" algn="l"/>
                <a:tab pos="8270875" algn="l"/>
                <a:tab pos="8758238" algn="l"/>
                <a:tab pos="9244013" algn="l"/>
                <a:tab pos="9731375" algn="l"/>
              </a:tabLst>
            </a:pPr>
            <a:fld id="{F9BA3F13-8CD4-46EF-B180-0B3C5A5C6C6D}" type="slidenum">
              <a:rPr lang="cs-CZ" sz="1300">
                <a:solidFill>
                  <a:srgbClr val="000000"/>
                </a:solidFill>
              </a:rPr>
              <a:pPr algn="r" defTabSz="487363">
                <a:buClrTx/>
                <a:buFontTx/>
                <a:buNone/>
                <a:tabLst>
                  <a:tab pos="0" algn="l"/>
                  <a:tab pos="484188" algn="l"/>
                  <a:tab pos="971550" algn="l"/>
                  <a:tab pos="1458913" algn="l"/>
                  <a:tab pos="1944688" algn="l"/>
                  <a:tab pos="2432050" algn="l"/>
                  <a:tab pos="2917825" algn="l"/>
                  <a:tab pos="3405188" algn="l"/>
                  <a:tab pos="3890963" algn="l"/>
                  <a:tab pos="4378325" algn="l"/>
                  <a:tab pos="4864100" algn="l"/>
                  <a:tab pos="5351463" algn="l"/>
                  <a:tab pos="5837238" algn="l"/>
                  <a:tab pos="6324600" algn="l"/>
                  <a:tab pos="6811963" algn="l"/>
                  <a:tab pos="7297738" algn="l"/>
                  <a:tab pos="7785100" algn="l"/>
                  <a:tab pos="8270875" algn="l"/>
                  <a:tab pos="8758238" algn="l"/>
                  <a:tab pos="9244013" algn="l"/>
                  <a:tab pos="9731375" algn="l"/>
                </a:tabLst>
              </a:pPr>
              <a:t>7</a:t>
            </a:fld>
            <a:endParaRPr lang="cs-CZ" sz="1300">
              <a:solidFill>
                <a:srgbClr val="000000"/>
              </a:solidFill>
            </a:endParaRPr>
          </a:p>
        </p:txBody>
      </p:sp>
      <p:sp>
        <p:nvSpPr>
          <p:cNvPr id="25602" name="Rectangle 2"/>
          <p:cNvSpPr txBox="1">
            <a:spLocks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Rectangle 3"/>
          <p:cNvSpPr txBox="1">
            <a:spLocks noChangeArrowheads="1"/>
          </p:cNvSpPr>
          <p:nvPr>
            <p:ph type="body" idx="1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lIns="99048" tIns="49524" rIns="99048" bIns="49524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58FD118-06E7-490A-80EC-3B30FFF877C7}" type="slidenum">
              <a:rPr lang="cs-CZ"/>
              <a:pPr/>
              <a:t>8</a:t>
            </a:fld>
            <a:endParaRPr lang="cs-CZ"/>
          </a:p>
        </p:txBody>
      </p:sp>
      <p:sp>
        <p:nvSpPr>
          <p:cNvPr id="26625" name="Text Box 1"/>
          <p:cNvSpPr txBox="1">
            <a:spLocks noChangeArrowheads="1"/>
          </p:cNvSpPr>
          <p:nvPr/>
        </p:nvSpPr>
        <p:spPr bwMode="auto">
          <a:xfrm>
            <a:off x="4021138" y="9721850"/>
            <a:ext cx="3074987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7488" tIns="50694" rIns="97488" bIns="50694" anchor="b"/>
          <a:lstStyle/>
          <a:p>
            <a:pPr algn="r" defTabSz="487363">
              <a:buClrTx/>
              <a:buFontTx/>
              <a:buNone/>
              <a:tabLst>
                <a:tab pos="0" algn="l"/>
                <a:tab pos="484188" algn="l"/>
                <a:tab pos="971550" algn="l"/>
                <a:tab pos="1458913" algn="l"/>
                <a:tab pos="1944688" algn="l"/>
                <a:tab pos="2432050" algn="l"/>
                <a:tab pos="2917825" algn="l"/>
                <a:tab pos="3405188" algn="l"/>
                <a:tab pos="3890963" algn="l"/>
                <a:tab pos="4378325" algn="l"/>
                <a:tab pos="4864100" algn="l"/>
                <a:tab pos="5351463" algn="l"/>
                <a:tab pos="5837238" algn="l"/>
                <a:tab pos="6324600" algn="l"/>
                <a:tab pos="6811963" algn="l"/>
                <a:tab pos="7297738" algn="l"/>
                <a:tab pos="7785100" algn="l"/>
                <a:tab pos="8270875" algn="l"/>
                <a:tab pos="8758238" algn="l"/>
                <a:tab pos="9244013" algn="l"/>
                <a:tab pos="9731375" algn="l"/>
              </a:tabLst>
            </a:pPr>
            <a:fld id="{833840CD-7122-4021-B84F-9F5539DD08EC}" type="slidenum">
              <a:rPr lang="cs-CZ" sz="1300">
                <a:solidFill>
                  <a:srgbClr val="000000"/>
                </a:solidFill>
              </a:rPr>
              <a:pPr algn="r" defTabSz="487363">
                <a:buClrTx/>
                <a:buFontTx/>
                <a:buNone/>
                <a:tabLst>
                  <a:tab pos="0" algn="l"/>
                  <a:tab pos="484188" algn="l"/>
                  <a:tab pos="971550" algn="l"/>
                  <a:tab pos="1458913" algn="l"/>
                  <a:tab pos="1944688" algn="l"/>
                  <a:tab pos="2432050" algn="l"/>
                  <a:tab pos="2917825" algn="l"/>
                  <a:tab pos="3405188" algn="l"/>
                  <a:tab pos="3890963" algn="l"/>
                  <a:tab pos="4378325" algn="l"/>
                  <a:tab pos="4864100" algn="l"/>
                  <a:tab pos="5351463" algn="l"/>
                  <a:tab pos="5837238" algn="l"/>
                  <a:tab pos="6324600" algn="l"/>
                  <a:tab pos="6811963" algn="l"/>
                  <a:tab pos="7297738" algn="l"/>
                  <a:tab pos="7785100" algn="l"/>
                  <a:tab pos="8270875" algn="l"/>
                  <a:tab pos="8758238" algn="l"/>
                  <a:tab pos="9244013" algn="l"/>
                  <a:tab pos="9731375" algn="l"/>
                </a:tabLst>
              </a:pPr>
              <a:t>8</a:t>
            </a:fld>
            <a:endParaRPr lang="cs-CZ" sz="1300">
              <a:solidFill>
                <a:srgbClr val="000000"/>
              </a:solidFill>
            </a:endParaRPr>
          </a:p>
        </p:txBody>
      </p:sp>
      <p:sp>
        <p:nvSpPr>
          <p:cNvPr id="26626" name="Rectangle 2"/>
          <p:cNvSpPr txBox="1">
            <a:spLocks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Rectangle 3"/>
          <p:cNvSpPr txBox="1">
            <a:spLocks noChangeArrowheads="1"/>
          </p:cNvSpPr>
          <p:nvPr>
            <p:ph type="body" idx="1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lIns="99048" tIns="49524" rIns="99048" bIns="49524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44F2035-5181-47EE-BEFA-86A1205737BD}" type="slidenum">
              <a:rPr lang="cs-CZ"/>
              <a:pPr/>
              <a:t>9</a:t>
            </a:fld>
            <a:endParaRPr lang="cs-CZ"/>
          </a:p>
        </p:txBody>
      </p:sp>
      <p:sp>
        <p:nvSpPr>
          <p:cNvPr id="27649" name="Text Box 1"/>
          <p:cNvSpPr txBox="1">
            <a:spLocks noChangeArrowheads="1"/>
          </p:cNvSpPr>
          <p:nvPr/>
        </p:nvSpPr>
        <p:spPr bwMode="auto">
          <a:xfrm>
            <a:off x="4021138" y="9721850"/>
            <a:ext cx="3074987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7488" tIns="50694" rIns="97488" bIns="50694" anchor="b"/>
          <a:lstStyle/>
          <a:p>
            <a:pPr algn="r" defTabSz="487363">
              <a:buClrTx/>
              <a:buFontTx/>
              <a:buNone/>
              <a:tabLst>
                <a:tab pos="0" algn="l"/>
                <a:tab pos="484188" algn="l"/>
                <a:tab pos="971550" algn="l"/>
                <a:tab pos="1458913" algn="l"/>
                <a:tab pos="1944688" algn="l"/>
                <a:tab pos="2432050" algn="l"/>
                <a:tab pos="2917825" algn="l"/>
                <a:tab pos="3405188" algn="l"/>
                <a:tab pos="3890963" algn="l"/>
                <a:tab pos="4378325" algn="l"/>
                <a:tab pos="4864100" algn="l"/>
                <a:tab pos="5351463" algn="l"/>
                <a:tab pos="5837238" algn="l"/>
                <a:tab pos="6324600" algn="l"/>
                <a:tab pos="6811963" algn="l"/>
                <a:tab pos="7297738" algn="l"/>
                <a:tab pos="7785100" algn="l"/>
                <a:tab pos="8270875" algn="l"/>
                <a:tab pos="8758238" algn="l"/>
                <a:tab pos="9244013" algn="l"/>
                <a:tab pos="9731375" algn="l"/>
              </a:tabLst>
            </a:pPr>
            <a:fld id="{2C38BB44-01CA-42F5-91A5-29F5AB46D8AC}" type="slidenum">
              <a:rPr lang="cs-CZ" sz="1300">
                <a:solidFill>
                  <a:srgbClr val="000000"/>
                </a:solidFill>
              </a:rPr>
              <a:pPr algn="r" defTabSz="487363">
                <a:buClrTx/>
                <a:buFontTx/>
                <a:buNone/>
                <a:tabLst>
                  <a:tab pos="0" algn="l"/>
                  <a:tab pos="484188" algn="l"/>
                  <a:tab pos="971550" algn="l"/>
                  <a:tab pos="1458913" algn="l"/>
                  <a:tab pos="1944688" algn="l"/>
                  <a:tab pos="2432050" algn="l"/>
                  <a:tab pos="2917825" algn="l"/>
                  <a:tab pos="3405188" algn="l"/>
                  <a:tab pos="3890963" algn="l"/>
                  <a:tab pos="4378325" algn="l"/>
                  <a:tab pos="4864100" algn="l"/>
                  <a:tab pos="5351463" algn="l"/>
                  <a:tab pos="5837238" algn="l"/>
                  <a:tab pos="6324600" algn="l"/>
                  <a:tab pos="6811963" algn="l"/>
                  <a:tab pos="7297738" algn="l"/>
                  <a:tab pos="7785100" algn="l"/>
                  <a:tab pos="8270875" algn="l"/>
                  <a:tab pos="8758238" algn="l"/>
                  <a:tab pos="9244013" algn="l"/>
                  <a:tab pos="9731375" algn="l"/>
                </a:tabLst>
              </a:pPr>
              <a:t>9</a:t>
            </a:fld>
            <a:endParaRPr lang="cs-CZ" sz="1300">
              <a:solidFill>
                <a:srgbClr val="000000"/>
              </a:solidFill>
            </a:endParaRPr>
          </a:p>
        </p:txBody>
      </p:sp>
      <p:sp>
        <p:nvSpPr>
          <p:cNvPr id="27650" name="Rectangle 2"/>
          <p:cNvSpPr txBox="1">
            <a:spLocks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Rectangle 3"/>
          <p:cNvSpPr txBox="1">
            <a:spLocks noChangeArrowheads="1"/>
          </p:cNvSpPr>
          <p:nvPr>
            <p:ph type="body" idx="1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lIns="99048" tIns="49524" rIns="99048" bIns="49524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4977A6B-FB99-4717-9BD6-CA8ACB0115A3}" type="slidenum">
              <a:rPr lang="cs-CZ"/>
              <a:pPr/>
              <a:t>10</a:t>
            </a:fld>
            <a:endParaRPr lang="cs-CZ"/>
          </a:p>
        </p:txBody>
      </p:sp>
      <p:sp>
        <p:nvSpPr>
          <p:cNvPr id="28673" name="Text Box 1"/>
          <p:cNvSpPr txBox="1">
            <a:spLocks noChangeArrowheads="1"/>
          </p:cNvSpPr>
          <p:nvPr/>
        </p:nvSpPr>
        <p:spPr bwMode="auto">
          <a:xfrm>
            <a:off x="4021138" y="9721850"/>
            <a:ext cx="3074987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7488" tIns="50694" rIns="97488" bIns="50694" anchor="b"/>
          <a:lstStyle/>
          <a:p>
            <a:pPr algn="r" defTabSz="487363">
              <a:buClrTx/>
              <a:buFontTx/>
              <a:buNone/>
              <a:tabLst>
                <a:tab pos="0" algn="l"/>
                <a:tab pos="484188" algn="l"/>
                <a:tab pos="971550" algn="l"/>
                <a:tab pos="1458913" algn="l"/>
                <a:tab pos="1944688" algn="l"/>
                <a:tab pos="2432050" algn="l"/>
                <a:tab pos="2917825" algn="l"/>
                <a:tab pos="3405188" algn="l"/>
                <a:tab pos="3890963" algn="l"/>
                <a:tab pos="4378325" algn="l"/>
                <a:tab pos="4864100" algn="l"/>
                <a:tab pos="5351463" algn="l"/>
                <a:tab pos="5837238" algn="l"/>
                <a:tab pos="6324600" algn="l"/>
                <a:tab pos="6811963" algn="l"/>
                <a:tab pos="7297738" algn="l"/>
                <a:tab pos="7785100" algn="l"/>
                <a:tab pos="8270875" algn="l"/>
                <a:tab pos="8758238" algn="l"/>
                <a:tab pos="9244013" algn="l"/>
                <a:tab pos="9731375" algn="l"/>
              </a:tabLst>
            </a:pPr>
            <a:fld id="{07D9979B-7EE2-437E-ABE5-3988F7486E88}" type="slidenum">
              <a:rPr lang="cs-CZ" sz="1300">
                <a:solidFill>
                  <a:srgbClr val="000000"/>
                </a:solidFill>
              </a:rPr>
              <a:pPr algn="r" defTabSz="487363">
                <a:buClrTx/>
                <a:buFontTx/>
                <a:buNone/>
                <a:tabLst>
                  <a:tab pos="0" algn="l"/>
                  <a:tab pos="484188" algn="l"/>
                  <a:tab pos="971550" algn="l"/>
                  <a:tab pos="1458913" algn="l"/>
                  <a:tab pos="1944688" algn="l"/>
                  <a:tab pos="2432050" algn="l"/>
                  <a:tab pos="2917825" algn="l"/>
                  <a:tab pos="3405188" algn="l"/>
                  <a:tab pos="3890963" algn="l"/>
                  <a:tab pos="4378325" algn="l"/>
                  <a:tab pos="4864100" algn="l"/>
                  <a:tab pos="5351463" algn="l"/>
                  <a:tab pos="5837238" algn="l"/>
                  <a:tab pos="6324600" algn="l"/>
                  <a:tab pos="6811963" algn="l"/>
                  <a:tab pos="7297738" algn="l"/>
                  <a:tab pos="7785100" algn="l"/>
                  <a:tab pos="8270875" algn="l"/>
                  <a:tab pos="8758238" algn="l"/>
                  <a:tab pos="9244013" algn="l"/>
                  <a:tab pos="9731375" algn="l"/>
                </a:tabLst>
              </a:pPr>
              <a:t>10</a:t>
            </a:fld>
            <a:endParaRPr lang="cs-CZ" sz="1300">
              <a:solidFill>
                <a:srgbClr val="000000"/>
              </a:solidFill>
            </a:endParaRPr>
          </a:p>
        </p:txBody>
      </p:sp>
      <p:sp>
        <p:nvSpPr>
          <p:cNvPr id="28674" name="Rectangle 2"/>
          <p:cNvSpPr txBox="1">
            <a:spLocks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Rectangle 3"/>
          <p:cNvSpPr txBox="1">
            <a:spLocks noChangeArrowheads="1"/>
          </p:cNvSpPr>
          <p:nvPr>
            <p:ph type="body" idx="1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lIns="99048" tIns="49524" rIns="99048" bIns="49524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3B80CE8-5D1D-4F1C-AA41-FACD85377398}" type="slidenum">
              <a:rPr lang="cs-CZ"/>
              <a:pPr/>
              <a:t>11</a:t>
            </a:fld>
            <a:endParaRPr lang="cs-CZ"/>
          </a:p>
        </p:txBody>
      </p:sp>
      <p:sp>
        <p:nvSpPr>
          <p:cNvPr id="30721" name="Text Box 1"/>
          <p:cNvSpPr txBox="1">
            <a:spLocks noChangeArrowheads="1"/>
          </p:cNvSpPr>
          <p:nvPr/>
        </p:nvSpPr>
        <p:spPr bwMode="auto">
          <a:xfrm>
            <a:off x="4021138" y="9721850"/>
            <a:ext cx="3074987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7488" tIns="50694" rIns="97488" bIns="50694" anchor="b"/>
          <a:lstStyle/>
          <a:p>
            <a:pPr algn="r" defTabSz="487363">
              <a:buClrTx/>
              <a:buFontTx/>
              <a:buNone/>
              <a:tabLst>
                <a:tab pos="0" algn="l"/>
                <a:tab pos="484188" algn="l"/>
                <a:tab pos="971550" algn="l"/>
                <a:tab pos="1458913" algn="l"/>
                <a:tab pos="1944688" algn="l"/>
                <a:tab pos="2432050" algn="l"/>
                <a:tab pos="2917825" algn="l"/>
                <a:tab pos="3405188" algn="l"/>
                <a:tab pos="3890963" algn="l"/>
                <a:tab pos="4378325" algn="l"/>
                <a:tab pos="4864100" algn="l"/>
                <a:tab pos="5351463" algn="l"/>
                <a:tab pos="5837238" algn="l"/>
                <a:tab pos="6324600" algn="l"/>
                <a:tab pos="6811963" algn="l"/>
                <a:tab pos="7297738" algn="l"/>
                <a:tab pos="7785100" algn="l"/>
                <a:tab pos="8270875" algn="l"/>
                <a:tab pos="8758238" algn="l"/>
                <a:tab pos="9244013" algn="l"/>
                <a:tab pos="9731375" algn="l"/>
              </a:tabLst>
            </a:pPr>
            <a:fld id="{F2335D29-BE19-4436-8A7A-13F364896E73}" type="slidenum">
              <a:rPr lang="cs-CZ" sz="1300">
                <a:solidFill>
                  <a:srgbClr val="000000"/>
                </a:solidFill>
              </a:rPr>
              <a:pPr algn="r" defTabSz="487363">
                <a:buClrTx/>
                <a:buFontTx/>
                <a:buNone/>
                <a:tabLst>
                  <a:tab pos="0" algn="l"/>
                  <a:tab pos="484188" algn="l"/>
                  <a:tab pos="971550" algn="l"/>
                  <a:tab pos="1458913" algn="l"/>
                  <a:tab pos="1944688" algn="l"/>
                  <a:tab pos="2432050" algn="l"/>
                  <a:tab pos="2917825" algn="l"/>
                  <a:tab pos="3405188" algn="l"/>
                  <a:tab pos="3890963" algn="l"/>
                  <a:tab pos="4378325" algn="l"/>
                  <a:tab pos="4864100" algn="l"/>
                  <a:tab pos="5351463" algn="l"/>
                  <a:tab pos="5837238" algn="l"/>
                  <a:tab pos="6324600" algn="l"/>
                  <a:tab pos="6811963" algn="l"/>
                  <a:tab pos="7297738" algn="l"/>
                  <a:tab pos="7785100" algn="l"/>
                  <a:tab pos="8270875" algn="l"/>
                  <a:tab pos="8758238" algn="l"/>
                  <a:tab pos="9244013" algn="l"/>
                  <a:tab pos="9731375" algn="l"/>
                </a:tabLst>
              </a:pPr>
              <a:t>11</a:t>
            </a:fld>
            <a:endParaRPr lang="cs-CZ" sz="1300">
              <a:solidFill>
                <a:srgbClr val="000000"/>
              </a:solidFill>
            </a:endParaRPr>
          </a:p>
        </p:txBody>
      </p:sp>
      <p:sp>
        <p:nvSpPr>
          <p:cNvPr id="30722" name="Rectangle 2"/>
          <p:cNvSpPr txBox="1">
            <a:spLocks noChangeArrowheads="1"/>
          </p:cNvSpPr>
          <p:nvPr>
            <p:ph type="sldImg"/>
          </p:nvPr>
        </p:nvSpPr>
        <p:spPr bwMode="auto">
          <a:xfrm>
            <a:off x="1588" y="0"/>
            <a:ext cx="1587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Rectangle 3"/>
          <p:cNvSpPr txBox="1">
            <a:spLocks noChangeArrowheads="1"/>
          </p:cNvSpPr>
          <p:nvPr>
            <p:ph type="body" idx="1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lIns="99048" tIns="49524" rIns="99048" bIns="49524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17E1815-0B22-462C-B523-C227822C4273}" type="slidenum">
              <a:rPr lang="cs-CZ"/>
              <a:pPr/>
              <a:t>12</a:t>
            </a:fld>
            <a:endParaRPr lang="cs-CZ"/>
          </a:p>
        </p:txBody>
      </p:sp>
      <p:sp>
        <p:nvSpPr>
          <p:cNvPr id="31745" name="Text Box 1"/>
          <p:cNvSpPr txBox="1">
            <a:spLocks noChangeArrowheads="1"/>
          </p:cNvSpPr>
          <p:nvPr/>
        </p:nvSpPr>
        <p:spPr bwMode="auto">
          <a:xfrm>
            <a:off x="4021138" y="9721850"/>
            <a:ext cx="3074987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7488" tIns="50694" rIns="97488" bIns="50694" anchor="b"/>
          <a:lstStyle/>
          <a:p>
            <a:pPr algn="r" defTabSz="487363">
              <a:buClrTx/>
              <a:buFontTx/>
              <a:buNone/>
              <a:tabLst>
                <a:tab pos="0" algn="l"/>
                <a:tab pos="484188" algn="l"/>
                <a:tab pos="971550" algn="l"/>
                <a:tab pos="1458913" algn="l"/>
                <a:tab pos="1944688" algn="l"/>
                <a:tab pos="2432050" algn="l"/>
                <a:tab pos="2917825" algn="l"/>
                <a:tab pos="3405188" algn="l"/>
                <a:tab pos="3890963" algn="l"/>
                <a:tab pos="4378325" algn="l"/>
                <a:tab pos="4864100" algn="l"/>
                <a:tab pos="5351463" algn="l"/>
                <a:tab pos="5837238" algn="l"/>
                <a:tab pos="6324600" algn="l"/>
                <a:tab pos="6811963" algn="l"/>
                <a:tab pos="7297738" algn="l"/>
                <a:tab pos="7785100" algn="l"/>
                <a:tab pos="8270875" algn="l"/>
                <a:tab pos="8758238" algn="l"/>
                <a:tab pos="9244013" algn="l"/>
                <a:tab pos="9731375" algn="l"/>
              </a:tabLst>
            </a:pPr>
            <a:fld id="{27D2937B-6E4D-435C-87B2-11D6F31C11A7}" type="slidenum">
              <a:rPr lang="cs-CZ" sz="1300">
                <a:solidFill>
                  <a:srgbClr val="000000"/>
                </a:solidFill>
              </a:rPr>
              <a:pPr algn="r" defTabSz="487363">
                <a:buClrTx/>
                <a:buFontTx/>
                <a:buNone/>
                <a:tabLst>
                  <a:tab pos="0" algn="l"/>
                  <a:tab pos="484188" algn="l"/>
                  <a:tab pos="971550" algn="l"/>
                  <a:tab pos="1458913" algn="l"/>
                  <a:tab pos="1944688" algn="l"/>
                  <a:tab pos="2432050" algn="l"/>
                  <a:tab pos="2917825" algn="l"/>
                  <a:tab pos="3405188" algn="l"/>
                  <a:tab pos="3890963" algn="l"/>
                  <a:tab pos="4378325" algn="l"/>
                  <a:tab pos="4864100" algn="l"/>
                  <a:tab pos="5351463" algn="l"/>
                  <a:tab pos="5837238" algn="l"/>
                  <a:tab pos="6324600" algn="l"/>
                  <a:tab pos="6811963" algn="l"/>
                  <a:tab pos="7297738" algn="l"/>
                  <a:tab pos="7785100" algn="l"/>
                  <a:tab pos="8270875" algn="l"/>
                  <a:tab pos="8758238" algn="l"/>
                  <a:tab pos="9244013" algn="l"/>
                  <a:tab pos="9731375" algn="l"/>
                </a:tabLst>
              </a:pPr>
              <a:t>12</a:t>
            </a:fld>
            <a:endParaRPr lang="cs-CZ" sz="1300">
              <a:solidFill>
                <a:srgbClr val="000000"/>
              </a:solidFill>
            </a:endParaRPr>
          </a:p>
        </p:txBody>
      </p:sp>
      <p:sp>
        <p:nvSpPr>
          <p:cNvPr id="31746" name="Rectangle 2"/>
          <p:cNvSpPr txBox="1">
            <a:spLocks noChangeArrowheads="1"/>
          </p:cNvSpPr>
          <p:nvPr>
            <p:ph type="sldImg"/>
          </p:nvPr>
        </p:nvSpPr>
        <p:spPr bwMode="auto">
          <a:xfrm>
            <a:off x="992188" y="768350"/>
            <a:ext cx="5114925" cy="38369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/>
          <p:cNvSpPr txBox="1">
            <a:spLocks noChangeArrowheads="1"/>
          </p:cNvSpPr>
          <p:nvPr>
            <p:ph type="body" idx="1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lIns="99048" tIns="49524" rIns="99048" bIns="49524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5A2F7DA-B591-470F-B16B-FE6FC08BBE80}" type="slidenum">
              <a:rPr lang="cs-CZ"/>
              <a:pPr/>
              <a:t>13</a:t>
            </a:fld>
            <a:endParaRPr lang="cs-CZ"/>
          </a:p>
        </p:txBody>
      </p:sp>
      <p:sp>
        <p:nvSpPr>
          <p:cNvPr id="32769" name="Text Box 1"/>
          <p:cNvSpPr txBox="1">
            <a:spLocks noChangeArrowheads="1"/>
          </p:cNvSpPr>
          <p:nvPr/>
        </p:nvSpPr>
        <p:spPr bwMode="auto">
          <a:xfrm>
            <a:off x="4021138" y="9721850"/>
            <a:ext cx="3074987" cy="509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7488" tIns="50694" rIns="97488" bIns="50694" anchor="b"/>
          <a:lstStyle/>
          <a:p>
            <a:pPr algn="r" defTabSz="487363">
              <a:buClrTx/>
              <a:buFontTx/>
              <a:buNone/>
              <a:tabLst>
                <a:tab pos="0" algn="l"/>
                <a:tab pos="484188" algn="l"/>
                <a:tab pos="971550" algn="l"/>
                <a:tab pos="1458913" algn="l"/>
                <a:tab pos="1944688" algn="l"/>
                <a:tab pos="2432050" algn="l"/>
                <a:tab pos="2917825" algn="l"/>
                <a:tab pos="3405188" algn="l"/>
                <a:tab pos="3890963" algn="l"/>
                <a:tab pos="4378325" algn="l"/>
                <a:tab pos="4864100" algn="l"/>
                <a:tab pos="5351463" algn="l"/>
                <a:tab pos="5837238" algn="l"/>
                <a:tab pos="6324600" algn="l"/>
                <a:tab pos="6811963" algn="l"/>
                <a:tab pos="7297738" algn="l"/>
                <a:tab pos="7785100" algn="l"/>
                <a:tab pos="8270875" algn="l"/>
                <a:tab pos="8758238" algn="l"/>
                <a:tab pos="9244013" algn="l"/>
                <a:tab pos="9731375" algn="l"/>
              </a:tabLst>
            </a:pPr>
            <a:fld id="{549220A7-17A0-47F6-8330-6B5A36CB7D99}" type="slidenum">
              <a:rPr lang="cs-CZ" sz="1300">
                <a:solidFill>
                  <a:srgbClr val="000000"/>
                </a:solidFill>
              </a:rPr>
              <a:pPr algn="r" defTabSz="487363">
                <a:buClrTx/>
                <a:buFontTx/>
                <a:buNone/>
                <a:tabLst>
                  <a:tab pos="0" algn="l"/>
                  <a:tab pos="484188" algn="l"/>
                  <a:tab pos="971550" algn="l"/>
                  <a:tab pos="1458913" algn="l"/>
                  <a:tab pos="1944688" algn="l"/>
                  <a:tab pos="2432050" algn="l"/>
                  <a:tab pos="2917825" algn="l"/>
                  <a:tab pos="3405188" algn="l"/>
                  <a:tab pos="3890963" algn="l"/>
                  <a:tab pos="4378325" algn="l"/>
                  <a:tab pos="4864100" algn="l"/>
                  <a:tab pos="5351463" algn="l"/>
                  <a:tab pos="5837238" algn="l"/>
                  <a:tab pos="6324600" algn="l"/>
                  <a:tab pos="6811963" algn="l"/>
                  <a:tab pos="7297738" algn="l"/>
                  <a:tab pos="7785100" algn="l"/>
                  <a:tab pos="8270875" algn="l"/>
                  <a:tab pos="8758238" algn="l"/>
                  <a:tab pos="9244013" algn="l"/>
                  <a:tab pos="9731375" algn="l"/>
                </a:tabLst>
              </a:pPr>
              <a:t>13</a:t>
            </a:fld>
            <a:endParaRPr lang="cs-CZ" sz="1300">
              <a:solidFill>
                <a:srgbClr val="000000"/>
              </a:solidFill>
            </a:endParaRPr>
          </a:p>
        </p:txBody>
      </p:sp>
      <p:sp>
        <p:nvSpPr>
          <p:cNvPr id="32770" name="Rectangle 2"/>
          <p:cNvSpPr txBox="1">
            <a:spLocks noChangeArrowheads="1"/>
          </p:cNvSpPr>
          <p:nvPr>
            <p:ph type="sldImg"/>
          </p:nvPr>
        </p:nvSpPr>
        <p:spPr bwMode="auto">
          <a:xfrm>
            <a:off x="990600" y="777875"/>
            <a:ext cx="5118100" cy="3838575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Rectangle 3"/>
          <p:cNvSpPr txBox="1">
            <a:spLocks noChangeArrowheads="1"/>
          </p:cNvSpPr>
          <p:nvPr>
            <p:ph type="body" idx="1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lIns="99048" tIns="49524" rIns="99048" bIns="49524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DCB86827-66BA-43B5-9178-C4AE9A904A1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16EA2BFD-87B4-4F42-B55F-2AF6676E960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5AB37DA8-695B-4FCE-90B5-B26216B4C8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3838" cy="45164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600200"/>
            <a:ext cx="4033837" cy="45164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3C78285E-DAA5-4012-9DED-371FA7E907E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761B1B6D-B1B0-468C-8723-095AF67D608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EB17432B-A437-47EA-AAD7-AE5C1DE00CE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1437FBDE-4B36-4CFB-BEC3-39110F2075D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C9AA8435-76DC-4565-B26E-D24E5E8960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69989709-EC20-470C-A982-BAC6B19ADB8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E71BC1EE-45B9-4963-99FD-32C008011AE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3050" y="128588"/>
            <a:ext cx="2054225" cy="59880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3450" cy="59880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06A3E7A0-0F14-4AB2-93AE-865A75B69F4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0075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0075" cy="45164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27" name="Text Box 3"/>
          <p:cNvSpPr txBox="1">
            <a:spLocks noChangeArrowheads="1"/>
          </p:cNvSpPr>
          <p:nvPr/>
        </p:nvSpPr>
        <p:spPr bwMode="auto">
          <a:xfrm>
            <a:off x="457200" y="6245225"/>
            <a:ext cx="2132013" cy="474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8" name="Text Box 4"/>
          <p:cNvSpPr txBox="1">
            <a:spLocks noChangeArrowheads="1"/>
          </p:cNvSpPr>
          <p:nvPr/>
        </p:nvSpPr>
        <p:spPr bwMode="auto">
          <a:xfrm>
            <a:off x="3124200" y="6245225"/>
            <a:ext cx="2894013" cy="474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124075" cy="466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FFFFFF"/>
                </a:solidFill>
              </a:defRPr>
            </a:lvl1pPr>
          </a:lstStyle>
          <a:p>
            <a:fld id="{56AA2B2A-86AF-4AE6-9767-C03DA5F8E44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</a:defRPr>
      </a:lvl2pPr>
      <a:lvl3pPr marL="1143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</a:defRPr>
      </a:lvl3pPr>
      <a:lvl4pPr marL="1600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</a:defRPr>
      </a:lvl4pPr>
      <a:lvl5pPr marL="20574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0000"/>
          </a:solidFill>
          <a:latin typeface="Arial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800">
          <a:solidFill>
            <a:srgbClr val="000000"/>
          </a:solidFill>
          <a:latin typeface="+mn-lt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400">
          <a:solidFill>
            <a:srgbClr val="000000"/>
          </a:solidFill>
          <a:latin typeface="+mn-lt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2000">
          <a:solidFill>
            <a:srgbClr val="000000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nase-rec.ujc.cas.cz/archiv.php?lang=en&amp;art=7120" TargetMode="External"/><Relationship Id="rId4" Type="http://schemas.openxmlformats.org/officeDocument/2006/relationships/hyperlink" Target="http://nase-rec.ujc.cas.cz/archiv.php?art=54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392113" y="1844675"/>
            <a:ext cx="8424862" cy="720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b="1">
                <a:solidFill>
                  <a:srgbClr val="000000"/>
                </a:solidFill>
                <a:latin typeface="Tahoma" pitchFamily="34" charset="0"/>
                <a:cs typeface="Lucida Sans Unicode" pitchFamily="34" charset="0"/>
              </a:rPr>
              <a:t>Příbuznost jazyků z hlediska vývoje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213" y="260350"/>
            <a:ext cx="5603875" cy="13684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08913" y="333375"/>
            <a:ext cx="893762" cy="8048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157" name="Group 85"/>
          <p:cNvGraphicFramePr>
            <a:graphicFrameLocks noGrp="1"/>
          </p:cNvGraphicFramePr>
          <p:nvPr/>
        </p:nvGraphicFramePr>
        <p:xfrm>
          <a:off x="250825" y="2852738"/>
          <a:ext cx="8769668" cy="3256599"/>
        </p:xfrm>
        <a:graphic>
          <a:graphicData uri="http://schemas.openxmlformats.org/drawingml/2006/table">
            <a:tbl>
              <a:tblPr/>
              <a:tblGrid>
                <a:gridCol w="3097213"/>
                <a:gridCol w="1963737"/>
                <a:gridCol w="182563"/>
                <a:gridCol w="3317875"/>
                <a:gridCol w="208280"/>
              </a:tblGrid>
              <a:tr h="274638">
                <a:tc gridSpan="2"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Název projektu: Digitalizace výuky oboru Kosmetické služby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CZ.1.07/1.5.00/34.0535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4638">
                <a:tc gridSpan="5"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Soukromá střední odborná škola Břeclav, s.r.o., Mládežnická 3, 690 02 Břeclav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7525">
                <a:tc gridSpan="3"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Předmět: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Český jazyk a literatura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Ročník: 4.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ts val="80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 gridSpan="3"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Tematický okruh: Příbuznost jazyků z hlediska vývoje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 gridSpan="2"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Téma: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Vývoj českého jazyka VI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3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Jméno autora: 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Mgr. Milan Zachodil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Datum tvorby: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2. 4. 2013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57200">
                <a:tc gridSpan="3"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Kód materiálu: OPVK_1.5_DUM_III/2_ČJL 1_ ZA_17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Tahoma" pitchFamily="34" charset="0"/>
                      </a:endParaRPr>
                    </a:p>
                    <a:p>
                      <a:pPr marL="0" marR="0" lvl="0" indent="0" algn="l" defTabSz="449263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 VYSTUPY</a:t>
                      </a:r>
                      <a:r>
                        <a:rPr kumimoji="0" lang="en-US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/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VY_32_inovace_ČJL 1_ZA_17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00125">
                <a:tc gridSpan="5">
                  <a:txBody>
                    <a:bodyPr/>
                    <a:lstStyle/>
                    <a:p>
                      <a:pPr marL="0" marR="0" lvl="0" indent="0" algn="just" defTabSz="449263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Materiál seznamuje žáky se základními etapami vývoje spisovné češtiny ve druhé polovině 20. století a s vývojovými tendencemi současného jazyka.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/>
          <p:cNvSpPr txBox="1">
            <a:spLocks noChangeArrowheads="1"/>
          </p:cNvSpPr>
          <p:nvPr/>
        </p:nvSpPr>
        <p:spPr bwMode="auto">
          <a:xfrm>
            <a:off x="250825" y="188913"/>
            <a:ext cx="8713788" cy="5032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Čeština v letech 1948-1989</a:t>
            </a:r>
          </a:p>
        </p:txBody>
      </p:sp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71438" y="1031875"/>
            <a:ext cx="8893175" cy="36052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marL="257175" indent="-257175" algn="just">
              <a:lnSpc>
                <a:spcPct val="120000"/>
              </a:lnSpc>
              <a:buFont typeface="Wingdings" pitchFamily="2" charset="2"/>
              <a:buChar char="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Po převratu v únoru 1948 slouží český jazyk jako nástroj oficiální komunistické ideologie a propagandy, slova cizího původu jsou přejímána především z ruštiny </a:t>
            </a:r>
            <a:r>
              <a:rPr lang="cs-CZ" sz="2400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(např. pětiletka, úderník, kolchoz, požárník, kosmonaut, rozvědčík apod.).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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Jazyk totalitní moci se v průběhu 1948-1989 proměňoval, přizpůsoboval se měnícím se politickým tématům. Přesto se během celé této doby vydělilo v jazyce komunistické propagandy  několik opakujících se pojmových okruhů: </a:t>
            </a: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250825" y="4589463"/>
            <a:ext cx="4681538" cy="18494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marL="257175" indent="-257175" algn="just">
              <a:lnSpc>
                <a:spcPct val="120000"/>
              </a:lnSpc>
              <a:buFont typeface="Wingdings" pitchFamily="2" charset="2"/>
              <a:buChar char="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 b="1">
                <a:solidFill>
                  <a:srgbClr val="FF0000"/>
                </a:solidFill>
                <a:latin typeface="Tahoma" pitchFamily="34" charset="0"/>
              </a:rPr>
              <a:t>boj za mír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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 b="1">
                <a:solidFill>
                  <a:srgbClr val="FF0000"/>
                </a:solidFill>
                <a:latin typeface="Tahoma" pitchFamily="34" charset="0"/>
              </a:rPr>
              <a:t>oslava práce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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 b="1">
                <a:solidFill>
                  <a:srgbClr val="FF0000"/>
                </a:solidFill>
                <a:latin typeface="Tahoma" pitchFamily="34" charset="0"/>
              </a:rPr>
              <a:t>Sovětský svaz – náš vzor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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 b="1">
                <a:solidFill>
                  <a:srgbClr val="FF0000"/>
                </a:solidFill>
                <a:latin typeface="Tahoma" pitchFamily="34" charset="0"/>
              </a:rPr>
              <a:t>centrální plánování a řízení</a:t>
            </a:r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5003800" y="4589463"/>
            <a:ext cx="4140200" cy="18494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marL="257175" indent="-257175" algn="just">
              <a:lnSpc>
                <a:spcPct val="120000"/>
              </a:lnSpc>
              <a:buFont typeface="Wingdings" pitchFamily="2" charset="2"/>
              <a:buChar char="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 b="1">
                <a:solidFill>
                  <a:srgbClr val="FF0000"/>
                </a:solidFill>
                <a:latin typeface="Tahoma" pitchFamily="34" charset="0"/>
              </a:rPr>
              <a:t>kolektivní vlastnictví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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 b="1">
                <a:solidFill>
                  <a:srgbClr val="FF0000"/>
                </a:solidFill>
                <a:latin typeface="Tahoma" pitchFamily="34" charset="0"/>
              </a:rPr>
              <a:t>zákonitost dějin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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 b="1">
                <a:solidFill>
                  <a:srgbClr val="FF0000"/>
                </a:solidFill>
                <a:latin typeface="Tahoma" pitchFamily="34" charset="0"/>
              </a:rPr>
              <a:t>bdělost a ostražitost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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 b="1">
                <a:solidFill>
                  <a:srgbClr val="FF0000"/>
                </a:solidFill>
                <a:latin typeface="Tahoma" pitchFamily="34" charset="0"/>
              </a:rPr>
              <a:t>nepřátelé socialismu</a:t>
            </a:r>
          </a:p>
        </p:txBody>
      </p:sp>
    </p:spTree>
  </p:cSld>
  <p:clrMapOvr>
    <a:masterClrMapping/>
  </p:clrMapOvr>
  <p:transition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250825" y="188913"/>
            <a:ext cx="8713788" cy="5032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Čeština v letech 1948-1989</a:t>
            </a:r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638175"/>
            <a:ext cx="9037638" cy="62261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marL="257175" indent="-257175" algn="just">
              <a:lnSpc>
                <a:spcPct val="120000"/>
              </a:lnSpc>
              <a:buFont typeface="Wingdings" pitchFamily="2" charset="2"/>
              <a:buChar char="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 dirty="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V období „vlády jedné strany“ dochází k deformaci jazyka, hlavně v oblasti slovního významu. Jazyk se stává jedním         z nástrojů manipulace s lidmi.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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 dirty="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Občanům bylo neustále zdůrazňováno, </a:t>
            </a:r>
            <a:r>
              <a:rPr lang="cs-CZ" sz="2400" dirty="0" smtClean="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že, </a:t>
            </a:r>
            <a:r>
              <a:rPr lang="cs-CZ" sz="2400" dirty="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pracují-li, dělají to především pro dobro celé společnosti a pro šťastnější budoucnost svých potomků. 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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 dirty="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Současně byl hlásán názor, že právě cesta socialismu je ta jediná správná, a tím pádem dochází k vymezování vůči druhé cestě, té špatné, cestě kapitalismu, která je očerňována. Svět je vnímán v intencích „my“ a „oni“. 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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 dirty="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Mezi nejčastěji užívané výrazy v komunistickém slovníku patřily: </a:t>
            </a:r>
            <a:r>
              <a:rPr lang="cs-CZ" sz="2400" i="1" dirty="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strana, soudruh, práce, lid, sovětský, socialistický, komunistický, výroba, organizace, společnost, úkol, pracující, závod, výbor, plán, sjezd, boj </a:t>
            </a:r>
            <a:r>
              <a:rPr lang="cs-CZ" sz="2400" dirty="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nebo</a:t>
            </a:r>
            <a:r>
              <a:rPr lang="cs-CZ" sz="2400" i="1" dirty="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 mír.</a:t>
            </a:r>
          </a:p>
        </p:txBody>
      </p:sp>
    </p:spTree>
  </p:cSld>
  <p:clrMapOvr>
    <a:masterClrMapping/>
  </p:clrMapOvr>
  <p:transition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250825" y="188913"/>
            <a:ext cx="8713788" cy="5032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Čeština v letech 1948-1989</a:t>
            </a:r>
          </a:p>
        </p:txBody>
      </p:sp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71438" y="1203325"/>
            <a:ext cx="8893175" cy="52498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marL="257175" indent="-257175" algn="just">
              <a:lnSpc>
                <a:spcPct val="120000"/>
              </a:lnSpc>
              <a:buFont typeface="Wingdings" pitchFamily="2" charset="2"/>
              <a:buChar char="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Totalitní jazyk operoval také s velkým množstvím jasných, jednoduchých a úderných sloganů a hesel, které měly vytvořit dojem masové vůle: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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PROLETÁŘI VŠECH ZEMÍ, SPOJTE SE!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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SE SOVĚTSKÝM SVAZEM NA VĚČNÉ ČASY A NIKDY JINAK!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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SOVĚTSKÝ SVAZ – MÍROVÁ HRÁZ!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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BUDUJ VLAST – POSÍLÍŠ MÍR!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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MARXISMUS-LENINISMUS JE NEPŘEMOŽITELNÝ!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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SOCIALISTICKY PRACOVAT, SOCIALISTICKY ŽÍT!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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KAŽDÁ TUNA OCELI – RÁNA VÁLEČNÝM ŠTVÁČŮM!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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en-US" sz="24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REPUBLIKU SI ROZVRACET NEDÁME!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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IMPERIALISMUS USA – ÚHLAVNÍ NEPŘÍTEL LIDSTVA!</a:t>
            </a:r>
          </a:p>
        </p:txBody>
      </p:sp>
    </p:spTree>
  </p:cSld>
  <p:clrMapOvr>
    <a:masterClrMapping/>
  </p:clrMapOvr>
  <p:transition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1"/>
          <p:cNvSpPr txBox="1">
            <a:spLocks noChangeArrowheads="1"/>
          </p:cNvSpPr>
          <p:nvPr/>
        </p:nvSpPr>
        <p:spPr bwMode="auto">
          <a:xfrm>
            <a:off x="250825" y="188913"/>
            <a:ext cx="8713788" cy="5032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Čeština v letech 1948-1989</a:t>
            </a: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71438" y="649288"/>
            <a:ext cx="8893175" cy="1409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marL="257175" indent="-257175" algn="just">
              <a:lnSpc>
                <a:spcPct val="120000"/>
              </a:lnSpc>
              <a:buFont typeface="Wingdings" pitchFamily="2" charset="2"/>
              <a:buChar char="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Další příklady deformace jazyka:</a:t>
            </a:r>
          </a:p>
          <a:p>
            <a:pPr marL="257175" indent="-257175" algn="just">
              <a:lnSpc>
                <a:spcPct val="120000"/>
              </a:lnSpc>
              <a:buClrTx/>
              <a:buFontTx/>
              <a:buNone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- </a:t>
            </a:r>
            <a:r>
              <a:rPr lang="cs-CZ" sz="2400" b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„americký brouk“</a:t>
            </a:r>
            <a:r>
              <a:rPr lang="cs-CZ" sz="24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 </a:t>
            </a:r>
            <a:r>
              <a:rPr lang="cs-CZ" sz="2400" i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(„brouk bramborouk“)</a:t>
            </a:r>
            <a:r>
              <a:rPr lang="cs-CZ" sz="24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 = mandelinka bramborová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" y="2058988"/>
            <a:ext cx="2909888" cy="41275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96000" y="2058988"/>
            <a:ext cx="2976563" cy="4137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32100" y="2058988"/>
            <a:ext cx="3263900" cy="4137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144463" y="6238875"/>
            <a:ext cx="8856662" cy="5302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 algn="just">
              <a:lnSpc>
                <a:spcPct val="12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- </a:t>
            </a:r>
            <a:r>
              <a:rPr lang="cs-CZ" sz="2400" b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„s náboženskou otázkou je vyrovnán“ </a:t>
            </a:r>
            <a:r>
              <a:rPr lang="cs-CZ" sz="24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= je ateista</a:t>
            </a:r>
          </a:p>
        </p:txBody>
      </p:sp>
    </p:spTree>
  </p:cSld>
  <p:clrMapOvr>
    <a:masterClrMapping/>
  </p:clrMapOvr>
  <p:transition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Text Box 1"/>
          <p:cNvSpPr txBox="1">
            <a:spLocks noChangeArrowheads="1"/>
          </p:cNvSpPr>
          <p:nvPr/>
        </p:nvSpPr>
        <p:spPr bwMode="auto">
          <a:xfrm>
            <a:off x="250825" y="188913"/>
            <a:ext cx="8713788" cy="5032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Čeština v letech 1948-1989</a:t>
            </a:r>
          </a:p>
        </p:txBody>
      </p:sp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71438" y="925513"/>
            <a:ext cx="8893175" cy="58070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marL="257175" indent="-257175" algn="just">
              <a:lnSpc>
                <a:spcPct val="120000"/>
              </a:lnSpc>
              <a:buFont typeface="Wingdings" pitchFamily="2" charset="2"/>
              <a:buChar char="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6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Roku 1957 vycházejí nová Pravidla českého pravopisu. Jejich cílem bylo zjednodušení pravopisu cizích slov a tím zpřístupnění spisovného jazyka širokým vrstvám jeho uživatelů.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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6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 V cizích slovech zavedla psaní </a:t>
            </a:r>
            <a:r>
              <a:rPr lang="cs-CZ" sz="2600" b="1" i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t</a:t>
            </a:r>
            <a:r>
              <a:rPr lang="cs-CZ" sz="26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 místo </a:t>
            </a:r>
            <a:r>
              <a:rPr lang="cs-CZ" sz="2600" b="1" i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th</a:t>
            </a:r>
            <a:r>
              <a:rPr lang="cs-CZ" sz="26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 a </a:t>
            </a:r>
            <a:r>
              <a:rPr lang="cs-CZ" sz="2600" b="1" i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z</a:t>
            </a:r>
            <a:r>
              <a:rPr lang="cs-CZ" sz="26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 místo </a:t>
            </a:r>
            <a:r>
              <a:rPr lang="cs-CZ" sz="2600" b="1" i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s</a:t>
            </a:r>
            <a:r>
              <a:rPr lang="cs-CZ" sz="2600" i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;</a:t>
            </a:r>
            <a:r>
              <a:rPr lang="cs-CZ" sz="26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 výjimku tvoří výrazy s příponou </a:t>
            </a:r>
            <a:r>
              <a:rPr lang="cs-CZ" sz="2600" b="1" i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-ismus</a:t>
            </a:r>
            <a:r>
              <a:rPr lang="cs-CZ" sz="26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,  několik slov humanistické tradice </a:t>
            </a:r>
            <a:r>
              <a:rPr lang="cs-CZ" sz="2600" i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(filosofie, gymnasium, president, presidium, universita a jejich odvozeniny)</a:t>
            </a:r>
            <a:r>
              <a:rPr lang="cs-CZ" sz="26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; jen </a:t>
            </a:r>
            <a:r>
              <a:rPr lang="cs-CZ" sz="2600" b="1" i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s</a:t>
            </a:r>
            <a:r>
              <a:rPr lang="cs-CZ" sz="26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 se ovšem píše též v slovech nezdomácnělých </a:t>
            </a:r>
            <a:r>
              <a:rPr lang="cs-CZ" sz="2600" i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(např. cirrhosis, gnose, gnoseologie, konsensus, spasmus)</a:t>
            </a:r>
            <a:r>
              <a:rPr lang="cs-CZ" sz="2600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 a rovněž v některých vlastních jménech osobních a zeměpisných.</a:t>
            </a:r>
          </a:p>
        </p:txBody>
      </p:sp>
    </p:spTree>
  </p:cSld>
  <p:clrMapOvr>
    <a:masterClrMapping/>
  </p:clrMapOvr>
  <p:transition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250825" y="188913"/>
            <a:ext cx="8713788" cy="5032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Čeština po roce 1989</a:t>
            </a:r>
          </a:p>
        </p:txBody>
      </p:sp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71438" y="1189038"/>
            <a:ext cx="8893175" cy="5276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marL="257175" indent="-257175" algn="just">
              <a:lnSpc>
                <a:spcPct val="120000"/>
              </a:lnSpc>
              <a:buFont typeface="Wingdings" pitchFamily="2" charset="2"/>
              <a:buChar char="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Po pádu komunistického režimu v ČSSR dochází k dalším změnám ve vývoji českého jazyka.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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Posilují se zejména dvě hlavní vývojové tendence, a to </a:t>
            </a:r>
            <a:r>
              <a:rPr lang="cs-CZ" sz="24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tendence k intelektualizaci</a:t>
            </a: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 a </a:t>
            </a:r>
            <a:r>
              <a:rPr lang="cs-CZ" sz="24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tendence k demokratizaci</a:t>
            </a: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 jazyka. </a:t>
            </a:r>
          </a:p>
          <a:p>
            <a:pPr marL="257175" indent="-257175" algn="just">
              <a:lnSpc>
                <a:spcPct val="120000"/>
              </a:lnSpc>
              <a:buFont typeface="Wingdings" pitchFamily="2" charset="2"/>
              <a:buChar char=""/>
              <a:tabLst>
                <a:tab pos="257175" algn="l"/>
                <a:tab pos="704850" algn="l"/>
                <a:tab pos="1154113" algn="l"/>
                <a:tab pos="1603375" algn="l"/>
                <a:tab pos="2052638" algn="l"/>
                <a:tab pos="2501900" algn="l"/>
                <a:tab pos="2951163" algn="l"/>
                <a:tab pos="3400425" algn="l"/>
                <a:tab pos="3849688" algn="l"/>
                <a:tab pos="4298950" algn="l"/>
                <a:tab pos="4748213" algn="l"/>
                <a:tab pos="5197475" algn="l"/>
                <a:tab pos="5646738" algn="l"/>
                <a:tab pos="6096000" algn="l"/>
                <a:tab pos="6545263" algn="l"/>
                <a:tab pos="6994525" algn="l"/>
                <a:tab pos="7443788" algn="l"/>
                <a:tab pos="7893050" algn="l"/>
                <a:tab pos="8342313" algn="l"/>
                <a:tab pos="8791575" algn="l"/>
                <a:tab pos="9240838" algn="l"/>
              </a:tabLst>
            </a:pP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Intelektualizace se může projevovat různými způsoby. Mezi typické jevy, jimiž se tato tendence vyznačuje, patří mj. zvyšování podílu odborného jazyka v komunikaci. Dochází ke zvyšování množství termínů a zároveň některé termíny přecházejí z odborného, resp. úzce specifikovaného prostředí do jiných komunikačních sfér, zejména do publicistiky            a běžného vyjadřování většiny nositelů jazyka.</a:t>
            </a:r>
          </a:p>
        </p:txBody>
      </p:sp>
    </p:spTree>
  </p:cSld>
  <p:clrMapOvr>
    <a:masterClrMapping/>
  </p:clrMapOvr>
  <p:transition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250825" y="188913"/>
            <a:ext cx="8713788" cy="5032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Čeština po roce 1989</a:t>
            </a:r>
          </a:p>
        </p:txBody>
      </p:sp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71438" y="855663"/>
            <a:ext cx="8893175" cy="5946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marL="260350" indent="-260350" algn="just">
              <a:buFont typeface="Arial" charset="0"/>
              <a:buChar char="•"/>
              <a:tabLst>
                <a:tab pos="2603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 V rovině slovní zásoby </a:t>
            </a:r>
            <a:r>
              <a:rPr lang="pt-BR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jde o změnu tzv.</a:t>
            </a: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 klíčových slov, přehodnocení významů, opuštění jazykových stereotypů – např. </a:t>
            </a:r>
            <a:r>
              <a:rPr lang="cs-CZ" sz="2400" i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socialismus, dělnická třída, hrdina socialistické práce, masová politická práce, vedoucí úloha komunistické strany, znárodnění, společenské vlastnictví výrobních prostředků, vykořisťování </a:t>
            </a: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atd. </a:t>
            </a:r>
          </a:p>
          <a:p>
            <a:pPr marL="260350" indent="-260350" algn="just">
              <a:buFont typeface="Arial" charset="0"/>
              <a:buChar char="•"/>
              <a:tabLst>
                <a:tab pos="2603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Novými klíčovými slovy se stávají: </a:t>
            </a:r>
            <a:r>
              <a:rPr lang="cs-CZ" sz="2400" i="1">
                <a:solidFill>
                  <a:srgbClr val="0070C0"/>
                </a:solidFill>
                <a:latin typeface="Tahoma" pitchFamily="34" charset="0"/>
                <a:cs typeface="Tahoma" pitchFamily="34" charset="0"/>
              </a:rPr>
              <a:t>svoboda, demokracie, privatizace, pluralita, podnikat, debolševizace</a:t>
            </a: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 atd.</a:t>
            </a:r>
          </a:p>
          <a:p>
            <a:pPr marL="260350" indent="-260350" algn="just">
              <a:buFont typeface="Arial" charset="0"/>
              <a:buChar char="•"/>
              <a:tabLst>
                <a:tab pos="2603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Dochází k deideologizaci a ke změně významů slov – 25. únor 1948 již není </a:t>
            </a:r>
            <a:r>
              <a:rPr lang="cs-CZ" sz="2400" i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„vítězstvím čs. pracujícího lidu nad reakcí“</a:t>
            </a: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, ale </a:t>
            </a:r>
            <a:r>
              <a:rPr lang="cs-CZ" sz="2400" i="1">
                <a:solidFill>
                  <a:srgbClr val="0070C0"/>
                </a:solidFill>
                <a:latin typeface="Tahoma" pitchFamily="34" charset="0"/>
                <a:cs typeface="Tahoma" pitchFamily="34" charset="0"/>
              </a:rPr>
              <a:t>„komunistický puč“</a:t>
            </a: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, disident již není </a:t>
            </a:r>
            <a:r>
              <a:rPr lang="cs-CZ" sz="2400" i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„rozvraceč“ </a:t>
            </a: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či </a:t>
            </a:r>
            <a:r>
              <a:rPr lang="cs-CZ" sz="2400" i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„odpadlík“</a:t>
            </a: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, nýbrž </a:t>
            </a:r>
            <a:r>
              <a:rPr lang="cs-CZ" sz="2400" i="1">
                <a:solidFill>
                  <a:srgbClr val="0070C0"/>
                </a:solidFill>
                <a:latin typeface="Tahoma" pitchFamily="34" charset="0"/>
                <a:cs typeface="Tahoma" pitchFamily="34" charset="0"/>
              </a:rPr>
              <a:t>„člověk, který je v opozici proti jistému systému“</a:t>
            </a:r>
            <a:r>
              <a:rPr lang="cs-CZ" sz="2400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, </a:t>
            </a:r>
            <a:r>
              <a:rPr lang="cs-CZ" sz="2400" i="1">
                <a:solidFill>
                  <a:srgbClr val="0070C0"/>
                </a:solidFill>
                <a:latin typeface="Tahoma" pitchFamily="34" charset="0"/>
                <a:cs typeface="Tahoma" pitchFamily="34" charset="0"/>
              </a:rPr>
              <a:t>„odpůrce totality“</a:t>
            </a: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. Podobně např. </a:t>
            </a:r>
            <a:r>
              <a:rPr lang="cs-CZ" sz="2400" i="1">
                <a:solidFill>
                  <a:srgbClr val="00B050"/>
                </a:solidFill>
                <a:latin typeface="Tahoma" pitchFamily="34" charset="0"/>
                <a:cs typeface="Tahoma" pitchFamily="34" charset="0"/>
              </a:rPr>
              <a:t>„lustrace“ </a:t>
            </a: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není již jen právním pojmem </a:t>
            </a:r>
            <a:r>
              <a:rPr lang="cs-CZ" sz="2400" i="1">
                <a:solidFill>
                  <a:srgbClr val="FF0000"/>
                </a:solidFill>
                <a:latin typeface="Tahoma" pitchFamily="34" charset="0"/>
                <a:cs typeface="Tahoma" pitchFamily="34" charset="0"/>
              </a:rPr>
              <a:t>pro výpis z pozemkových knih</a:t>
            </a: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, ale  rovněž znamená </a:t>
            </a:r>
            <a:r>
              <a:rPr lang="cs-CZ" sz="2400" i="1">
                <a:solidFill>
                  <a:srgbClr val="0070C0"/>
                </a:solidFill>
                <a:latin typeface="Tahoma" pitchFamily="34" charset="0"/>
                <a:cs typeface="Tahoma" pitchFamily="34" charset="0"/>
              </a:rPr>
              <a:t>prověřování osob podle výpisu z registru spolupracovníků bývalé Státní bezpečnosti</a:t>
            </a: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Text Box 1"/>
          <p:cNvSpPr txBox="1">
            <a:spLocks noChangeArrowheads="1"/>
          </p:cNvSpPr>
          <p:nvPr/>
        </p:nvSpPr>
        <p:spPr bwMode="auto">
          <a:xfrm>
            <a:off x="250825" y="188913"/>
            <a:ext cx="8713788" cy="5032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Čeština po roce 1989</a:t>
            </a: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71438" y="982663"/>
            <a:ext cx="8893175" cy="48482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marL="260350" indent="-260350" algn="just">
              <a:buFont typeface="Arial" charset="0"/>
              <a:buChar char="•"/>
              <a:tabLst>
                <a:tab pos="2603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Jiným znakem intelektualizace jazyka je přejímání slov a sou-sloví v souvislosti s novými reáliemi, přičemž zdrojovým jazykem je angličtina: např.</a:t>
            </a:r>
            <a:r>
              <a:rPr lang="cs-CZ" sz="2400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 </a:t>
            </a:r>
            <a:r>
              <a:rPr lang="cs-CZ" sz="2400" i="1">
                <a:solidFill>
                  <a:srgbClr val="00B050"/>
                </a:solidFill>
                <a:latin typeface="Tahoma" pitchFamily="34" charset="0"/>
                <a:cs typeface="Tahoma" pitchFamily="34" charset="0"/>
              </a:rPr>
              <a:t>arteterapie, bungee jumping, e-learning, fast food, gender, hosting, last minute, leasing, off-road, snowboard, zorbing</a:t>
            </a:r>
            <a:r>
              <a:rPr lang="cs-CZ" sz="2400" b="1" i="1">
                <a:solidFill>
                  <a:srgbClr val="00B050"/>
                </a:solidFill>
                <a:latin typeface="Tahoma" pitchFamily="34" charset="0"/>
                <a:cs typeface="Tahoma" pitchFamily="34" charset="0"/>
              </a:rPr>
              <a:t> </a:t>
            </a: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 atd.</a:t>
            </a:r>
          </a:p>
          <a:p>
            <a:pPr marL="260350" indent="-260350" algn="just">
              <a:buFont typeface="Arial" charset="0"/>
              <a:buChar char="•"/>
              <a:tabLst>
                <a:tab pos="2603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S tendencí k intelektualizaci jazyka souvisí rovněž užívání výrazů a prostředků knižních a básnických. Jejich užití je vyvoláno často snahou o ozvláštnění textu, např. </a:t>
            </a:r>
            <a:r>
              <a:rPr lang="cs-CZ" sz="2400" i="1">
                <a:solidFill>
                  <a:srgbClr val="00B050"/>
                </a:solidFill>
                <a:latin typeface="Tahoma" pitchFamily="34" charset="0"/>
                <a:cs typeface="Tahoma" pitchFamily="34" charset="0"/>
              </a:rPr>
              <a:t>digitálno, intimno, počítačovno</a:t>
            </a:r>
            <a:r>
              <a:rPr lang="cs-CZ" sz="2400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.</a:t>
            </a:r>
          </a:p>
          <a:p>
            <a:pPr marL="260350" indent="-260350" algn="just">
              <a:buFont typeface="Arial" charset="0"/>
              <a:buChar char="•"/>
              <a:tabLst>
                <a:tab pos="2603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Posledním výrazným rysem intelektualizace jazyka je využívání multiverbizace (tvoření víceslovných spojení), např. </a:t>
            </a:r>
            <a:r>
              <a:rPr lang="cs-CZ" sz="2400" i="1">
                <a:solidFill>
                  <a:srgbClr val="00B050"/>
                </a:solidFill>
                <a:latin typeface="Tahoma" pitchFamily="34" charset="0"/>
                <a:cs typeface="Tahoma" pitchFamily="34" charset="0"/>
              </a:rPr>
              <a:t>adrenalinové sporty, dotovaný telefon, internetová kavárna, kabelová televize, senátorské volby </a:t>
            </a:r>
            <a:r>
              <a:rPr lang="cs-CZ" sz="24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apod.</a:t>
            </a:r>
          </a:p>
        </p:txBody>
      </p:sp>
    </p:spTree>
  </p:cSld>
  <p:clrMapOvr>
    <a:masterClrMapping/>
  </p:clrMapOvr>
  <p:transition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 Box 1"/>
          <p:cNvSpPr txBox="1">
            <a:spLocks noChangeArrowheads="1"/>
          </p:cNvSpPr>
          <p:nvPr/>
        </p:nvSpPr>
        <p:spPr bwMode="auto">
          <a:xfrm>
            <a:off x="250825" y="188913"/>
            <a:ext cx="8713788" cy="5032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Čeština po roce 1989</a:t>
            </a:r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144463" y="1120775"/>
            <a:ext cx="8893175" cy="52403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 marL="260350" indent="-260350" algn="just">
              <a:buFont typeface="Arial" charset="0"/>
              <a:buChar char="•"/>
              <a:tabLst>
                <a:tab pos="2603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cs-CZ" sz="22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Tendence k demokratizaci jazyka:</a:t>
            </a:r>
          </a:p>
          <a:p>
            <a:pPr marL="260350" indent="-260350">
              <a:spcBef>
                <a:spcPts val="638"/>
              </a:spcBef>
              <a:spcAft>
                <a:spcPts val="1425"/>
              </a:spcAft>
              <a:buClrTx/>
              <a:buFontTx/>
              <a:buNone/>
              <a:tabLst>
                <a:tab pos="2603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cs-CZ" sz="2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- pronikání </a:t>
            </a:r>
            <a:r>
              <a:rPr lang="cs-CZ" sz="22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hovorových</a:t>
            </a:r>
            <a:r>
              <a:rPr lang="cs-CZ" sz="2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 prostředků </a:t>
            </a:r>
            <a:r>
              <a:rPr lang="cs-CZ" sz="2200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(džípař, soukromňák, ranař)</a:t>
            </a:r>
          </a:p>
          <a:p>
            <a:pPr marL="260350" indent="-260350">
              <a:spcBef>
                <a:spcPts val="638"/>
              </a:spcBef>
              <a:spcAft>
                <a:spcPts val="1425"/>
              </a:spcAft>
              <a:buClrTx/>
              <a:buFontTx/>
              <a:buNone/>
              <a:tabLst>
                <a:tab pos="2603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cs-CZ" sz="2200">
                <a:solidFill>
                  <a:srgbClr val="000000"/>
                </a:solidFill>
                <a:latin typeface="Tahoma" pitchFamily="34" charset="0"/>
              </a:rPr>
              <a:t>- </a:t>
            </a:r>
            <a:r>
              <a:rPr lang="cs-CZ" sz="2200" b="1">
                <a:solidFill>
                  <a:srgbClr val="000000"/>
                </a:solidFill>
                <a:latin typeface="Tahoma" pitchFamily="34" charset="0"/>
              </a:rPr>
              <a:t>univerbizace</a:t>
            </a:r>
            <a:r>
              <a:rPr lang="cs-CZ" sz="2200">
                <a:solidFill>
                  <a:srgbClr val="000000"/>
                </a:solidFill>
                <a:latin typeface="Tahoma" pitchFamily="34" charset="0"/>
              </a:rPr>
              <a:t> = změna víceslovných pojmenování v jednoslovná </a:t>
            </a:r>
            <a:r>
              <a:rPr lang="cs-CZ" sz="2200" i="1">
                <a:solidFill>
                  <a:srgbClr val="000000"/>
                </a:solidFill>
                <a:latin typeface="Tahoma" pitchFamily="34" charset="0"/>
              </a:rPr>
              <a:t>(kabelovka, akciovka)</a:t>
            </a:r>
          </a:p>
          <a:p>
            <a:pPr marL="260350" indent="-260350">
              <a:spcBef>
                <a:spcPts val="638"/>
              </a:spcBef>
              <a:spcAft>
                <a:spcPts val="1425"/>
              </a:spcAft>
              <a:buClrTx/>
              <a:buFontTx/>
              <a:buNone/>
              <a:tabLst>
                <a:tab pos="2603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cs-CZ" sz="2200">
                <a:solidFill>
                  <a:srgbClr val="000000"/>
                </a:solidFill>
                <a:latin typeface="Tahoma" pitchFamily="34" charset="0"/>
              </a:rPr>
              <a:t>- pronikání </a:t>
            </a:r>
            <a:r>
              <a:rPr lang="cs-CZ" sz="2200" b="1">
                <a:solidFill>
                  <a:srgbClr val="000000"/>
                </a:solidFill>
                <a:latin typeface="Tahoma" pitchFamily="34" charset="0"/>
              </a:rPr>
              <a:t>slangismů</a:t>
            </a:r>
            <a:r>
              <a:rPr lang="cs-CZ" sz="2200">
                <a:solidFill>
                  <a:srgbClr val="000000"/>
                </a:solidFill>
                <a:latin typeface="Tahoma" pitchFamily="34" charset="0"/>
              </a:rPr>
              <a:t> </a:t>
            </a:r>
            <a:r>
              <a:rPr lang="cs-CZ" sz="2200" i="1">
                <a:solidFill>
                  <a:srgbClr val="000000"/>
                </a:solidFill>
                <a:latin typeface="Tahoma" pitchFamily="34" charset="0"/>
              </a:rPr>
              <a:t>(např. prkno = skateboard) </a:t>
            </a:r>
            <a:r>
              <a:rPr lang="cs-CZ" sz="2200">
                <a:solidFill>
                  <a:srgbClr val="000000"/>
                </a:solidFill>
                <a:latin typeface="Tahoma" pitchFamily="34" charset="0"/>
              </a:rPr>
              <a:t>a </a:t>
            </a:r>
            <a:r>
              <a:rPr lang="cs-CZ" sz="2200" b="1">
                <a:solidFill>
                  <a:srgbClr val="000000"/>
                </a:solidFill>
                <a:latin typeface="Tahoma" pitchFamily="34" charset="0"/>
              </a:rPr>
              <a:t>profesionalismů </a:t>
            </a:r>
            <a:r>
              <a:rPr lang="cs-CZ" sz="2200" i="1">
                <a:solidFill>
                  <a:srgbClr val="000000"/>
                </a:solidFill>
                <a:latin typeface="Tahoma" pitchFamily="34" charset="0"/>
              </a:rPr>
              <a:t>(učebnozkouška = část písemné maturitní zkoušky probíhající v jedné učebně)</a:t>
            </a:r>
          </a:p>
          <a:p>
            <a:pPr marL="260350" indent="-260350">
              <a:spcBef>
                <a:spcPts val="638"/>
              </a:spcBef>
              <a:spcAft>
                <a:spcPts val="1425"/>
              </a:spcAft>
              <a:buClrTx/>
              <a:buFontTx/>
              <a:buNone/>
              <a:tabLst>
                <a:tab pos="2603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cs-CZ" sz="2200">
                <a:solidFill>
                  <a:srgbClr val="000000"/>
                </a:solidFill>
                <a:latin typeface="Tahoma" pitchFamily="34" charset="0"/>
              </a:rPr>
              <a:t>- vznikání </a:t>
            </a:r>
            <a:r>
              <a:rPr lang="cs-CZ" sz="2200" b="1">
                <a:solidFill>
                  <a:srgbClr val="000000"/>
                </a:solidFill>
                <a:latin typeface="Tahoma" pitchFamily="34" charset="0"/>
              </a:rPr>
              <a:t>okazionalismů</a:t>
            </a:r>
            <a:r>
              <a:rPr lang="cs-CZ" sz="2200">
                <a:solidFill>
                  <a:srgbClr val="000000"/>
                </a:solidFill>
                <a:latin typeface="Tahoma" pitchFamily="34" charset="0"/>
              </a:rPr>
              <a:t> = slova originálně vytvořená jazykovou hrou pro určitou příležitost </a:t>
            </a:r>
            <a:r>
              <a:rPr lang="cs-CZ" sz="2200" i="1">
                <a:solidFill>
                  <a:srgbClr val="000000"/>
                </a:solidFill>
                <a:latin typeface="Tahoma" pitchFamily="34" charset="0"/>
              </a:rPr>
              <a:t>(pravdoláskař = člověk se sympatiemi    k  prezidentu V. Havlovi)</a:t>
            </a:r>
          </a:p>
          <a:p>
            <a:pPr marL="260350" indent="-260350">
              <a:spcBef>
                <a:spcPts val="638"/>
              </a:spcBef>
              <a:spcAft>
                <a:spcPts val="1425"/>
              </a:spcAft>
              <a:buClrTx/>
              <a:buFontTx/>
              <a:buNone/>
              <a:tabLst>
                <a:tab pos="260350" algn="l"/>
                <a:tab pos="708025" algn="l"/>
                <a:tab pos="1157288" algn="l"/>
                <a:tab pos="1606550" algn="l"/>
                <a:tab pos="2055813" algn="l"/>
                <a:tab pos="2505075" algn="l"/>
                <a:tab pos="2954338" algn="l"/>
                <a:tab pos="3403600" algn="l"/>
                <a:tab pos="3852863" algn="l"/>
                <a:tab pos="4302125" algn="l"/>
                <a:tab pos="4751388" algn="l"/>
                <a:tab pos="5200650" algn="l"/>
                <a:tab pos="5649913" algn="l"/>
                <a:tab pos="6099175" algn="l"/>
                <a:tab pos="6548438" algn="l"/>
                <a:tab pos="6997700" algn="l"/>
                <a:tab pos="7446963" algn="l"/>
                <a:tab pos="7896225" algn="l"/>
                <a:tab pos="8345488" algn="l"/>
                <a:tab pos="8794750" algn="l"/>
                <a:tab pos="9244013" algn="l"/>
              </a:tabLst>
            </a:pPr>
            <a:r>
              <a:rPr lang="cs-CZ" sz="2200">
                <a:solidFill>
                  <a:srgbClr val="000000"/>
                </a:solidFill>
                <a:latin typeface="Tahoma" pitchFamily="34" charset="0"/>
              </a:rPr>
              <a:t>- </a:t>
            </a:r>
            <a:r>
              <a:rPr lang="cs-CZ" sz="2200" b="1">
                <a:solidFill>
                  <a:srgbClr val="000000"/>
                </a:solidFill>
                <a:latin typeface="Tahoma" pitchFamily="34" charset="0"/>
              </a:rPr>
              <a:t>determinologizace</a:t>
            </a:r>
            <a:r>
              <a:rPr lang="cs-CZ" sz="2200">
                <a:solidFill>
                  <a:srgbClr val="000000"/>
                </a:solidFill>
                <a:latin typeface="Tahoma" pitchFamily="34" charset="0"/>
              </a:rPr>
              <a:t> = přesun původně odborných výrazů do neutrální vrstvy jazyka </a:t>
            </a:r>
            <a:r>
              <a:rPr lang="cs-CZ" sz="2200" i="1">
                <a:solidFill>
                  <a:srgbClr val="000000"/>
                </a:solidFill>
                <a:latin typeface="Tahoma" pitchFamily="34" charset="0"/>
              </a:rPr>
              <a:t>(mamografie, peeling)</a:t>
            </a:r>
          </a:p>
        </p:txBody>
      </p:sp>
    </p:spTree>
  </p:cSld>
  <p:clrMapOvr>
    <a:masterClrMapping/>
  </p:clrMapOvr>
  <p:transition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1"/>
          <p:cNvSpPr txBox="1">
            <a:spLocks noChangeArrowheads="1"/>
          </p:cNvSpPr>
          <p:nvPr/>
        </p:nvSpPr>
        <p:spPr bwMode="auto">
          <a:xfrm>
            <a:off x="250825" y="188913"/>
            <a:ext cx="8713788" cy="5032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Čeština po roce 1989</a:t>
            </a:r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142875" y="731838"/>
            <a:ext cx="9001125" cy="58515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>
            <a:spAutoFit/>
          </a:bodyPr>
          <a:lstStyle/>
          <a:p>
            <a:pPr>
              <a:lnSpc>
                <a:spcPct val="150000"/>
              </a:lnSpc>
              <a:buSzPct val="45000"/>
              <a:buFont typeface="Wingdings" pitchFamily="2" charset="2"/>
              <a:buChar char="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 1993 </a:t>
            </a:r>
            <a:r>
              <a:rPr lang="cs-CZ" sz="28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– nové vydání Pravidel českého pravopisu:</a:t>
            </a:r>
          </a:p>
          <a:p>
            <a:pPr>
              <a:lnSpc>
                <a:spcPct val="15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0000FF"/>
                </a:solidFill>
                <a:latin typeface="Tahoma" pitchFamily="34" charset="0"/>
                <a:cs typeface="Tahoma" pitchFamily="34" charset="0"/>
              </a:rPr>
              <a:t>- změna psaní </a:t>
            </a:r>
            <a:r>
              <a:rPr lang="cs-CZ" sz="2800" b="1">
                <a:solidFill>
                  <a:srgbClr val="0000FF"/>
                </a:solidFill>
                <a:latin typeface="Tahoma" pitchFamily="34" charset="0"/>
                <a:cs typeface="Tahoma" pitchFamily="34" charset="0"/>
              </a:rPr>
              <a:t>s</a:t>
            </a:r>
            <a:r>
              <a:rPr lang="cs-CZ" sz="2800">
                <a:solidFill>
                  <a:srgbClr val="0000FF"/>
                </a:solidFill>
                <a:latin typeface="Tahoma" pitchFamily="34" charset="0"/>
                <a:cs typeface="Tahoma" pitchFamily="34" charset="0"/>
              </a:rPr>
              <a:t> a </a:t>
            </a:r>
            <a:r>
              <a:rPr lang="cs-CZ" sz="2800" b="1">
                <a:solidFill>
                  <a:srgbClr val="0000FF"/>
                </a:solidFill>
                <a:latin typeface="Tahoma" pitchFamily="34" charset="0"/>
                <a:cs typeface="Tahoma" pitchFamily="34" charset="0"/>
              </a:rPr>
              <a:t>z </a:t>
            </a:r>
            <a:r>
              <a:rPr lang="cs-CZ" sz="2800" i="1">
                <a:solidFill>
                  <a:srgbClr val="0000FF"/>
                </a:solidFill>
                <a:latin typeface="Tahoma" pitchFamily="34" charset="0"/>
                <a:cs typeface="Tahoma" pitchFamily="34" charset="0"/>
              </a:rPr>
              <a:t>(kurz, impulz, renezance)</a:t>
            </a:r>
          </a:p>
          <a:p>
            <a:pPr>
              <a:lnSpc>
                <a:spcPct val="15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0000FF"/>
                </a:solidFill>
                <a:latin typeface="Tahoma" pitchFamily="34" charset="0"/>
                <a:cs typeface="Tahoma" pitchFamily="34" charset="0"/>
              </a:rPr>
              <a:t>- zkrácení dlouhých samohlásek v cizích slovech</a:t>
            </a:r>
            <a:r>
              <a:rPr lang="cs-CZ" sz="2800" b="1">
                <a:solidFill>
                  <a:srgbClr val="0000FF"/>
                </a:solidFill>
                <a:latin typeface="Tahoma" pitchFamily="34" charset="0"/>
                <a:cs typeface="Tahoma" pitchFamily="34" charset="0"/>
              </a:rPr>
              <a:t> </a:t>
            </a:r>
            <a:r>
              <a:rPr lang="cs-CZ" sz="2800" i="1">
                <a:solidFill>
                  <a:srgbClr val="0000FF"/>
                </a:solidFill>
                <a:latin typeface="Tahoma" pitchFamily="34" charset="0"/>
                <a:cs typeface="Tahoma" pitchFamily="34" charset="0"/>
              </a:rPr>
              <a:t>(balkon, citron, sezona, benzin, archiv))</a:t>
            </a:r>
          </a:p>
          <a:p>
            <a:pPr>
              <a:lnSpc>
                <a:spcPct val="15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0000FF"/>
                </a:solidFill>
                <a:latin typeface="Tahoma" pitchFamily="34" charset="0"/>
                <a:cs typeface="Tahoma" pitchFamily="34" charset="0"/>
              </a:rPr>
              <a:t>- změna pravopisu některých vlastních jmen </a:t>
            </a:r>
            <a:r>
              <a:rPr lang="cs-CZ" sz="2800" i="1">
                <a:solidFill>
                  <a:srgbClr val="0000FF"/>
                </a:solidFill>
                <a:latin typeface="Tahoma" pitchFamily="34" charset="0"/>
                <a:cs typeface="Tahoma" pitchFamily="34" charset="0"/>
              </a:rPr>
              <a:t>(Vánoce, Velikonoce, ulice K Letišti, náměstí Bratří Synků apod.)</a:t>
            </a:r>
          </a:p>
          <a:p>
            <a:pPr>
              <a:lnSpc>
                <a:spcPct val="150000"/>
              </a:lnSpc>
              <a:buSzPct val="45000"/>
              <a:buFont typeface="Wingdings" pitchFamily="2" charset="2"/>
              <a:buChar char="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 K těmto Pravidlům vyšel tzv. Pilipův dodatek, který povoluje dubletní tvary </a:t>
            </a:r>
            <a:r>
              <a:rPr lang="cs-CZ" sz="2800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(disku</a:t>
            </a:r>
            <a:r>
              <a:rPr lang="cs-CZ" sz="2800" b="1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z</a:t>
            </a:r>
            <a:r>
              <a:rPr lang="cs-CZ" sz="2800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e i disku</a:t>
            </a:r>
            <a:r>
              <a:rPr lang="cs-CZ" sz="2800" b="1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s</a:t>
            </a:r>
            <a:r>
              <a:rPr lang="cs-CZ" sz="2800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e, balk</a:t>
            </a:r>
            <a:r>
              <a:rPr lang="cs-CZ" sz="2800" b="1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o</a:t>
            </a:r>
            <a:r>
              <a:rPr lang="cs-CZ" sz="2800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n i balk</a:t>
            </a:r>
            <a:r>
              <a:rPr lang="cs-CZ" sz="2800" b="1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ó</a:t>
            </a:r>
            <a:r>
              <a:rPr lang="cs-CZ" sz="2800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n apod.)</a:t>
            </a:r>
          </a:p>
        </p:txBody>
      </p:sp>
    </p:spTree>
  </p:cSld>
  <p:clrMapOvr>
    <a:masterClrMapping/>
  </p:clrMapOvr>
  <p:transition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ChangeArrowheads="1"/>
          </p:cNvSpPr>
          <p:nvPr/>
        </p:nvSpPr>
        <p:spPr bwMode="auto">
          <a:xfrm>
            <a:off x="395288" y="333375"/>
            <a:ext cx="8291512" cy="7921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Otázky a úkoly</a:t>
            </a:r>
            <a:r>
              <a:rPr lang="cs-CZ" sz="44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/>
            </a:r>
            <a:br>
              <a:rPr lang="cs-CZ" sz="44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</a:br>
            <a:endParaRPr lang="cs-CZ" sz="4400" b="1">
              <a:solidFill>
                <a:srgbClr val="000000"/>
              </a:solidFill>
              <a:latin typeface="Tahoma" pitchFamily="34" charset="0"/>
              <a:cs typeface="Tahoma" pitchFamily="34" charset="0"/>
            </a:endParaRPr>
          </a:p>
        </p:txBody>
      </p:sp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71438" y="1008063"/>
            <a:ext cx="8928100" cy="2870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marL="339725" indent="-333375">
              <a:spcBef>
                <a:spcPts val="1125"/>
              </a:spcBef>
              <a:buClrTx/>
              <a:buFontTx/>
              <a:buNone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>
                <a:solidFill>
                  <a:srgbClr val="000000"/>
                </a:solidFill>
                <a:latin typeface="Tahoma" pitchFamily="34" charset="0"/>
              </a:rPr>
              <a:t>1.  Z kterého jazyka byla především přejímána slova v letech 1948-1989 ?</a:t>
            </a:r>
          </a:p>
          <a:p>
            <a:pPr marL="339725" indent="-333375">
              <a:spcBef>
                <a:spcPts val="1125"/>
              </a:spcBef>
              <a:buClrTx/>
              <a:buFontTx/>
              <a:buNone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>
                <a:solidFill>
                  <a:srgbClr val="000000"/>
                </a:solidFill>
                <a:latin typeface="Tahoma" pitchFamily="34" charset="0"/>
              </a:rPr>
              <a:t>2. </a:t>
            </a:r>
            <a:r>
              <a:rPr lang="cs-CZ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Mezi běžně užívané výrazy v komunistickém slovníku nepatřilo slovo: </a:t>
            </a:r>
          </a:p>
          <a:p>
            <a:pPr marL="339725" indent="-333375">
              <a:spcBef>
                <a:spcPts val="1125"/>
              </a:spcBef>
              <a:buClrTx/>
              <a:buFontTx/>
              <a:buNone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a) privatizace 										c) strana</a:t>
            </a:r>
          </a:p>
          <a:p>
            <a:pPr marL="339725" indent="-333375">
              <a:spcBef>
                <a:spcPts val="1125"/>
              </a:spcBef>
              <a:buClrTx/>
              <a:buFontTx/>
              <a:buNone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 i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b) soudruh											d) sjezd</a:t>
            </a:r>
          </a:p>
          <a:p>
            <a:pPr marL="339725" indent="-333375">
              <a:spcBef>
                <a:spcPts val="1125"/>
              </a:spcBef>
              <a:buClrTx/>
              <a:buFontTx/>
              <a:buNone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3. Jakou „přezdívku“ měla v 50. letech 20. století </a:t>
            </a:r>
            <a:r>
              <a:rPr lang="cs-CZ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mandelinka bramborová</a:t>
            </a:r>
            <a:r>
              <a:rPr lang="cs-CZ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?</a:t>
            </a:r>
          </a:p>
          <a:p>
            <a:pPr marL="339725" indent="-333375">
              <a:spcBef>
                <a:spcPts val="1125"/>
              </a:spcBef>
              <a:buClrTx/>
              <a:buFontTx/>
              <a:buNone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>
                <a:solidFill>
                  <a:srgbClr val="000000"/>
                </a:solidFill>
                <a:latin typeface="Tahoma" pitchFamily="34" charset="0"/>
              </a:rPr>
              <a:t>4. K jakým vývojovým tendencím dochází v češtině po roce 1989?</a:t>
            </a:r>
          </a:p>
          <a:p>
            <a:pPr marL="339725" indent="-333375">
              <a:spcBef>
                <a:spcPts val="1125"/>
              </a:spcBef>
              <a:buClrTx/>
              <a:buFontTx/>
              <a:buNone/>
              <a:tabLst>
                <a:tab pos="339725" algn="l"/>
                <a:tab pos="787400" algn="l"/>
                <a:tab pos="1236663" algn="l"/>
                <a:tab pos="1685925" algn="l"/>
                <a:tab pos="2135188" algn="l"/>
                <a:tab pos="2584450" algn="l"/>
                <a:tab pos="3033713" algn="l"/>
                <a:tab pos="3482975" algn="l"/>
                <a:tab pos="3932238" algn="l"/>
                <a:tab pos="4381500" algn="l"/>
                <a:tab pos="4830763" algn="l"/>
                <a:tab pos="5280025" algn="l"/>
                <a:tab pos="5729288" algn="l"/>
                <a:tab pos="6178550" algn="l"/>
                <a:tab pos="6627813" algn="l"/>
                <a:tab pos="7077075" algn="l"/>
                <a:tab pos="7526338" algn="l"/>
                <a:tab pos="7975600" algn="l"/>
                <a:tab pos="8424863" algn="l"/>
                <a:tab pos="8874125" algn="l"/>
                <a:tab pos="9323388" algn="l"/>
              </a:tabLst>
            </a:pPr>
            <a:r>
              <a:rPr lang="cs-CZ">
                <a:solidFill>
                  <a:srgbClr val="000000"/>
                </a:solidFill>
                <a:latin typeface="Tahoma" pitchFamily="34" charset="0"/>
              </a:rPr>
              <a:t>5. Ze kterého roku pocházejí aktuálně platná Pravidla českého pravopisu?</a:t>
            </a: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144463" y="4027488"/>
            <a:ext cx="8856662" cy="245268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 marL="342900" indent="-333375">
              <a:spcBef>
                <a:spcPts val="1125"/>
              </a:spcBef>
              <a:buClr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b="1">
                <a:solidFill>
                  <a:srgbClr val="0000FF"/>
                </a:solidFill>
                <a:latin typeface="Tahoma" pitchFamily="34" charset="0"/>
              </a:rPr>
              <a:t>Odpovědi:</a:t>
            </a:r>
          </a:p>
          <a:p>
            <a:pPr marL="342900" indent="-333375" algn="just">
              <a:spcBef>
                <a:spcPts val="1125"/>
              </a:spcBef>
              <a:buClr>
                <a:srgbClr val="0000FF"/>
              </a:buClr>
              <a:buFont typeface="Times New Roman" pitchFamily="18" charset="0"/>
              <a:buAutoNum type="arabicPeriod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>
                <a:solidFill>
                  <a:srgbClr val="0000FF"/>
                </a:solidFill>
                <a:latin typeface="Tahoma" pitchFamily="34" charset="0"/>
              </a:rPr>
              <a:t>Z ruštiny. </a:t>
            </a:r>
          </a:p>
          <a:p>
            <a:pPr marL="342900" indent="-333375" algn="just">
              <a:spcBef>
                <a:spcPts val="1125"/>
              </a:spcBef>
              <a:buClr>
                <a:srgbClr val="0000FF"/>
              </a:buClr>
              <a:buFont typeface="Times New Roman" pitchFamily="18" charset="0"/>
              <a:buAutoNum type="arabicPeriod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>
                <a:solidFill>
                  <a:srgbClr val="0000FF"/>
                </a:solidFill>
                <a:latin typeface="Tahoma" pitchFamily="34" charset="0"/>
              </a:rPr>
              <a:t>a) privatizace</a:t>
            </a:r>
          </a:p>
          <a:p>
            <a:pPr marL="342900" indent="-333375" algn="just">
              <a:spcBef>
                <a:spcPts val="1125"/>
              </a:spcBef>
              <a:buClr>
                <a:srgbClr val="0000FF"/>
              </a:buClr>
              <a:buFont typeface="Times New Roman" pitchFamily="18" charset="0"/>
              <a:buAutoNum type="arabicPeriod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>
                <a:solidFill>
                  <a:srgbClr val="0000FF"/>
                </a:solidFill>
                <a:latin typeface="Tahoma" pitchFamily="34" charset="0"/>
              </a:rPr>
              <a:t>Americký brouk (brouk Bramborouk).</a:t>
            </a:r>
          </a:p>
          <a:p>
            <a:pPr marL="342900" indent="-333375" algn="just">
              <a:spcBef>
                <a:spcPts val="1125"/>
              </a:spcBef>
              <a:buClr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>
                <a:solidFill>
                  <a:srgbClr val="0000FF"/>
                </a:solidFill>
                <a:latin typeface="Tahoma" pitchFamily="34" charset="0"/>
                <a:cs typeface="Lucida Sans Unicode" pitchFamily="34" charset="0"/>
              </a:rPr>
              <a:t>4.  Tendence k intelektualizaci a tendence k demokratizaci.</a:t>
            </a:r>
          </a:p>
          <a:p>
            <a:pPr marL="342900" indent="-333375" algn="just">
              <a:spcBef>
                <a:spcPts val="1125"/>
              </a:spcBef>
              <a:buClr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>
                <a:solidFill>
                  <a:srgbClr val="0000FF"/>
                </a:solidFill>
                <a:latin typeface="Tahoma" pitchFamily="34" charset="0"/>
                <a:cs typeface="Lucida Sans Unicode" pitchFamily="34" charset="0"/>
              </a:rPr>
              <a:t>5.  </a:t>
            </a:r>
            <a:r>
              <a:rPr lang="cs-CZ">
                <a:solidFill>
                  <a:srgbClr val="0000FF"/>
                </a:solidFill>
                <a:latin typeface="Tahoma" pitchFamily="34" charset="0"/>
              </a:rPr>
              <a:t>1993.</a:t>
            </a:r>
          </a:p>
        </p:txBody>
      </p:sp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62688" y="3956050"/>
            <a:ext cx="2736850" cy="21637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7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2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28" dur="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3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4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>
                                          <p:val>
                                            <p:fltVal val="0"/>
                                          </p:val>
                                        </p:tav>
                                        <p:tav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5" dur="5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1"/>
          <p:cNvSpPr txBox="1">
            <a:spLocks noChangeArrowheads="1"/>
          </p:cNvSpPr>
          <p:nvPr/>
        </p:nvSpPr>
        <p:spPr bwMode="auto">
          <a:xfrm>
            <a:off x="500063" y="214313"/>
            <a:ext cx="8229600" cy="5715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b="1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Použitá literatura a další zdroje</a:t>
            </a:r>
          </a:p>
        </p:txBody>
      </p:sp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214313" y="857250"/>
            <a:ext cx="8713787" cy="57864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/>
          <a:lstStyle/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M. Čechová a kol.: Český jazyk pro 4. ročník SOŠ. SPN, Praha 2007</a:t>
            </a:r>
          </a:p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P. Fidelius: Řeč komunistické moci. Triáda, Praha 2002D. </a:t>
            </a:r>
          </a:p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Mašková: Český jazyk – přehled středoškolského učiva. Petra Velanová-vyuka.cz, Třebíč 2006</a:t>
            </a:r>
          </a:p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M. Sochrová: Český jazyk v kostce. Fragment, Praha 2011</a:t>
            </a:r>
          </a:p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V. Schmiedtová: Totalitní jazyk v bývalém Československu (1948-1989). In: Totalitarismus 3, Dryada, Plzeň 2007</a:t>
            </a:r>
          </a:p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O. Sekora: O zlém brouku Bramborouku. SNDK, Praha 1950</a:t>
            </a:r>
          </a:p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http://cs.wikipedia.org/wiki/Historick%C3%BD_v%C3%BDvoj_%C4%8De%C5%A1tiny </a:t>
            </a:r>
          </a:p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http://cs.wikipedia.org/wiki/Pravidla_%C4%8Desk%C3%A9ho_pravopisu</a:t>
            </a:r>
          </a:p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http://kcjl.upol.cz/zshml2008/vyvoj.pdf</a:t>
            </a:r>
          </a:p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http://nase-rec.ujc.cas.cz/archiv.php?art=5408</a:t>
            </a:r>
            <a:endParaRPr lang="cs-CZ" sz="1200">
              <a:solidFill>
                <a:schemeClr val="tx1"/>
              </a:solidFill>
              <a:latin typeface="Tahoma" pitchFamily="34" charset="0"/>
              <a:cs typeface="Tahoma" pitchFamily="34" charset="0"/>
              <a:hlinkClick r:id="rId4"/>
            </a:endParaRPr>
          </a:p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http://nase-rec.ujc.cas.cz/archiv.php?lang=en&amp;art=7120</a:t>
            </a:r>
            <a:endParaRPr lang="cs-CZ" sz="1200">
              <a:solidFill>
                <a:schemeClr val="tx1"/>
              </a:solidFill>
              <a:latin typeface="Tahoma" pitchFamily="34" charset="0"/>
              <a:cs typeface="Tahoma" pitchFamily="34" charset="0"/>
              <a:hlinkClick r:id="rId5"/>
            </a:endParaRPr>
          </a:p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http://nase-rec.ujc.cas.cz/archiv.php?art=7932</a:t>
            </a:r>
          </a:p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http://knihovna.nkp.cz/Nkkr0304/0304212.html </a:t>
            </a:r>
          </a:p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http://www.sorela.cz/web/articles.aspx?id=93</a:t>
            </a:r>
          </a:p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www.tomasvana.cz/attachments/article/140/Jazyk a totalitarismus.doc</a:t>
            </a:r>
          </a:p>
          <a:p>
            <a:pPr marL="331788" indent="-331788">
              <a:spcBef>
                <a:spcPts val="300"/>
              </a:spcBef>
              <a:buFont typeface="Wingdings" pitchFamily="2" charset="2"/>
              <a:buChar char=""/>
              <a:tabLst>
                <a:tab pos="331788" algn="l"/>
                <a:tab pos="779463" algn="l"/>
                <a:tab pos="1228725" algn="l"/>
                <a:tab pos="1677988" algn="l"/>
                <a:tab pos="2127250" algn="l"/>
                <a:tab pos="2576513" algn="l"/>
                <a:tab pos="3025775" algn="l"/>
                <a:tab pos="3475038" algn="l"/>
                <a:tab pos="3924300" algn="l"/>
                <a:tab pos="4373563" algn="l"/>
                <a:tab pos="4822825" algn="l"/>
                <a:tab pos="5272088" algn="l"/>
                <a:tab pos="5721350" algn="l"/>
                <a:tab pos="6170613" algn="l"/>
                <a:tab pos="6619875" algn="l"/>
                <a:tab pos="7069138" algn="l"/>
                <a:tab pos="7518400" algn="l"/>
                <a:tab pos="7967663" algn="l"/>
                <a:tab pos="8416925" algn="l"/>
                <a:tab pos="8866188" algn="l"/>
                <a:tab pos="9315450" algn="l"/>
              </a:tabLst>
            </a:pPr>
            <a:r>
              <a:rPr lang="cs-CZ" sz="1200">
                <a:solidFill>
                  <a:srgbClr val="000000"/>
                </a:solidFill>
                <a:latin typeface="Tahoma" pitchFamily="34" charset="0"/>
                <a:cs typeface="Tahoma" pitchFamily="34" charset="0"/>
              </a:rPr>
              <a:t>http://www.ucl.cas.cz/edicee/data/sborniky/1996/NOR/23.pdf</a:t>
            </a:r>
          </a:p>
        </p:txBody>
      </p:sp>
    </p:spTree>
  </p:cSld>
  <p:clrMapOvr>
    <a:masterClrMapping/>
  </p:clrMapOvr>
  <p:transition>
    <p:sndAc>
      <p:stSnd>
        <p:snd r:embed="rId3" name="drumroll.wav"/>
      </p:stSnd>
    </p:sndAc>
  </p:transition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699</TotalTime>
  <Words>1171</Words>
  <Application>Microsoft Office PowerPoint</Application>
  <PresentationFormat>Předvádění na obrazovce (4:3)</PresentationFormat>
  <Paragraphs>129</Paragraphs>
  <Slides>13</Slides>
  <Notes>13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20" baseType="lpstr">
      <vt:lpstr>Arial</vt:lpstr>
      <vt:lpstr>Times New Roman</vt:lpstr>
      <vt:lpstr>Tahoma</vt:lpstr>
      <vt:lpstr>Lucida Sans Unicode</vt:lpstr>
      <vt:lpstr>Wingdings</vt:lpstr>
      <vt:lpstr>Calibri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SSOS</dc:creator>
  <cp:lastModifiedBy>Dum</cp:lastModifiedBy>
  <cp:revision>64</cp:revision>
  <cp:lastPrinted>1601-01-01T00:00:00Z</cp:lastPrinted>
  <dcterms:created xsi:type="dcterms:W3CDTF">2013-07-03T08:36:00Z</dcterms:created>
  <dcterms:modified xsi:type="dcterms:W3CDTF">2014-10-07T11:39:41Z</dcterms:modified>
</cp:coreProperties>
</file>