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</p:sldMasterIdLst>
  <p:sldIdLst>
    <p:sldId id="271" r:id="rId7"/>
    <p:sldId id="257" r:id="rId8"/>
    <p:sldId id="258" r:id="rId9"/>
    <p:sldId id="266" r:id="rId10"/>
    <p:sldId id="259" r:id="rId11"/>
    <p:sldId id="267" r:id="rId12"/>
    <p:sldId id="261" r:id="rId13"/>
    <p:sldId id="268" r:id="rId14"/>
    <p:sldId id="262" r:id="rId15"/>
    <p:sldId id="264" r:id="rId16"/>
    <p:sldId id="270" r:id="rId17"/>
    <p:sldId id="269" r:id="rId1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3366CC"/>
    <a:srgbClr val="3366FF"/>
    <a:srgbClr val="66FF99"/>
    <a:srgbClr val="00FF00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8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10" Type="http://schemas.openxmlformats.org/officeDocument/2006/relationships/slide" Target="slides/slide4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E9B2F-3E98-4F1E-93A9-9F6F8C9B098F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60F1-3B79-4368-B6C0-AB76BBFFF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290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E9B2F-3E98-4F1E-93A9-9F6F8C9B098F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60F1-3B79-4368-B6C0-AB76BBFFF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494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E9B2F-3E98-4F1E-93A9-9F6F8C9B098F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60F1-3B79-4368-B6C0-AB76BBFFF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69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E9B2F-3E98-4F1E-93A9-9F6F8C9B098F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60F1-3B79-4368-B6C0-AB76BBFFF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11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E9B2F-3E98-4F1E-93A9-9F6F8C9B098F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60F1-3B79-4368-B6C0-AB76BBFFF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455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E9B2F-3E98-4F1E-93A9-9F6F8C9B098F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60F1-3B79-4368-B6C0-AB76BBFFF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6600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E9B2F-3E98-4F1E-93A9-9F6F8C9B098F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60F1-3B79-4368-B6C0-AB76BBFFF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1982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E9B2F-3E98-4F1E-93A9-9F6F8C9B098F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60F1-3B79-4368-B6C0-AB76BBFFF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333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E9B2F-3E98-4F1E-93A9-9F6F8C9B098F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60F1-3B79-4368-B6C0-AB76BBFFF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698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E9B2F-3E98-4F1E-93A9-9F6F8C9B098F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60F1-3B79-4368-B6C0-AB76BBFFF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670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EE9B2F-3E98-4F1E-93A9-9F6F8C9B098F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860F1-3B79-4368-B6C0-AB76BBFFF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3931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45923" y="3307356"/>
            <a:ext cx="9489573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5923" y="4777380"/>
            <a:ext cx="9489573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0484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985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3308581"/>
            <a:ext cx="9489571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4777381"/>
            <a:ext cx="948957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1875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675725"/>
            <a:ext cx="949744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45924" y="1809750"/>
            <a:ext cx="4628369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708" y="1809749"/>
            <a:ext cx="4625656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76178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7192" y="1812927"/>
            <a:ext cx="419709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5924" y="2389190"/>
            <a:ext cx="4628369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56088" y="1812927"/>
            <a:ext cx="418998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7" y="2389190"/>
            <a:ext cx="462836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4981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425684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950725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3" y="446088"/>
            <a:ext cx="3547533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6873" y="446088"/>
            <a:ext cx="5706492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3" y="1631950"/>
            <a:ext cx="3547533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0541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1387058"/>
            <a:ext cx="4641849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4" y="2500312"/>
            <a:ext cx="4641849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6291682" y="993076"/>
            <a:ext cx="2462851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6502400" y="1600200"/>
            <a:ext cx="4572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6576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4" y="1807361"/>
            <a:ext cx="949744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2016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79415" y="675723"/>
            <a:ext cx="1963949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3" y="675724"/>
            <a:ext cx="7290076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0908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45923" y="3307356"/>
            <a:ext cx="9489573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5923" y="4777380"/>
            <a:ext cx="9489573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73665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26415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3308581"/>
            <a:ext cx="9489571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4777381"/>
            <a:ext cx="948957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00785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675725"/>
            <a:ext cx="949744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45924" y="1809750"/>
            <a:ext cx="4628369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708" y="1809749"/>
            <a:ext cx="4625656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97576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7192" y="1812927"/>
            <a:ext cx="419709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5924" y="2389190"/>
            <a:ext cx="4628369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56088" y="1812927"/>
            <a:ext cx="418998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7" y="2389190"/>
            <a:ext cx="462836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2503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509926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6055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3" y="446088"/>
            <a:ext cx="3547533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6873" y="446088"/>
            <a:ext cx="5706492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3" y="1631950"/>
            <a:ext cx="3547533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86139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1387058"/>
            <a:ext cx="4641849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4" y="2500312"/>
            <a:ext cx="4641849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6291682" y="993076"/>
            <a:ext cx="2462851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6502400" y="1600200"/>
            <a:ext cx="4572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6368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4" y="1807361"/>
            <a:ext cx="949744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24450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79415" y="675723"/>
            <a:ext cx="1963949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3" y="675724"/>
            <a:ext cx="7290076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62492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45923" y="3307356"/>
            <a:ext cx="9489573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5923" y="4777380"/>
            <a:ext cx="9489573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589339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164869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3308581"/>
            <a:ext cx="9489571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4777381"/>
            <a:ext cx="948957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57803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675725"/>
            <a:ext cx="949744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45924" y="1809750"/>
            <a:ext cx="4628369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708" y="1809749"/>
            <a:ext cx="4625656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82191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7192" y="1812927"/>
            <a:ext cx="419709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5924" y="2389190"/>
            <a:ext cx="4628369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56088" y="1812927"/>
            <a:ext cx="418998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7" y="2389190"/>
            <a:ext cx="462836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0082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0371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88436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3" y="446088"/>
            <a:ext cx="3547533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6873" y="446088"/>
            <a:ext cx="5706492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3" y="1631950"/>
            <a:ext cx="3547533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344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1387058"/>
            <a:ext cx="4641849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4" y="2500312"/>
            <a:ext cx="4641849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6291682" y="993076"/>
            <a:ext cx="2462851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6502400" y="1600200"/>
            <a:ext cx="4572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02080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4" y="1807361"/>
            <a:ext cx="949744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1089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79415" y="675723"/>
            <a:ext cx="1963949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3" y="675724"/>
            <a:ext cx="7290076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39398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45923" y="3307356"/>
            <a:ext cx="9489573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5923" y="4777380"/>
            <a:ext cx="9489573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091916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975128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3308581"/>
            <a:ext cx="9489571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4777381"/>
            <a:ext cx="948957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646870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675725"/>
            <a:ext cx="949744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45924" y="1809750"/>
            <a:ext cx="4628369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708" y="1809749"/>
            <a:ext cx="4625656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66598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7192" y="1812927"/>
            <a:ext cx="419709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5924" y="2389190"/>
            <a:ext cx="4628369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56088" y="1812927"/>
            <a:ext cx="418998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7" y="2389190"/>
            <a:ext cx="462836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100792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313221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57670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3" y="446088"/>
            <a:ext cx="3547533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6873" y="446088"/>
            <a:ext cx="5706492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3" y="1631950"/>
            <a:ext cx="3547533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19911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1387058"/>
            <a:ext cx="4641849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4" y="2500312"/>
            <a:ext cx="4641849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6291682" y="993076"/>
            <a:ext cx="2462851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6502400" y="1600200"/>
            <a:ext cx="4572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15974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4" y="1807361"/>
            <a:ext cx="949744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38268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79415" y="675723"/>
            <a:ext cx="1963949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3" y="675724"/>
            <a:ext cx="7290076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480317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45923" y="3307356"/>
            <a:ext cx="9489573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5923" y="4777380"/>
            <a:ext cx="9489573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518849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82544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3308581"/>
            <a:ext cx="9489571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4777381"/>
            <a:ext cx="948957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413560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675725"/>
            <a:ext cx="949744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45924" y="1809750"/>
            <a:ext cx="4628369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708" y="1809749"/>
            <a:ext cx="4625656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944430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7192" y="1812927"/>
            <a:ext cx="419709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5924" y="2389190"/>
            <a:ext cx="4628369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56088" y="1812927"/>
            <a:ext cx="418998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7" y="2389190"/>
            <a:ext cx="462836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680600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177150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657725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3" y="446088"/>
            <a:ext cx="3547533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6873" y="446088"/>
            <a:ext cx="5706492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3" y="1631950"/>
            <a:ext cx="3547533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17458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5924" y="1387058"/>
            <a:ext cx="4641849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5924" y="2500312"/>
            <a:ext cx="4641849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6291682" y="993076"/>
            <a:ext cx="2462851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6502400" y="1600200"/>
            <a:ext cx="4572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32569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4" y="1807361"/>
            <a:ext cx="949744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71049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79415" y="675723"/>
            <a:ext cx="1963949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45923" y="675724"/>
            <a:ext cx="7290076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346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EE9B2F-3E98-4F1E-93A9-9F6F8C9B098F}" type="datetimeFigureOut">
              <a:rPr lang="cs-CZ" smtClean="0"/>
              <a:t>11. 3. 2014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C860F1-3B79-4368-B6C0-AB76BBFFFC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515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12" y="-16"/>
            <a:ext cx="12336461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45923" y="675725"/>
            <a:ext cx="9500151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1807361"/>
            <a:ext cx="9500149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3125" y="595181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74594" y="5951811"/>
            <a:ext cx="700853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3545" y="5951811"/>
            <a:ext cx="81104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596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12" y="-16"/>
            <a:ext cx="12336461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45923" y="675725"/>
            <a:ext cx="9500151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1807361"/>
            <a:ext cx="9500149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3125" y="595181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74594" y="5951811"/>
            <a:ext cx="700853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3545" y="5951811"/>
            <a:ext cx="81104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822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12" y="-16"/>
            <a:ext cx="12336461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45923" y="675725"/>
            <a:ext cx="9500151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1807361"/>
            <a:ext cx="9500149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3125" y="595181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74594" y="5951811"/>
            <a:ext cx="700853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3545" y="5951811"/>
            <a:ext cx="81104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0984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12" y="-16"/>
            <a:ext cx="12336461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45923" y="675725"/>
            <a:ext cx="9500151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1807361"/>
            <a:ext cx="9500149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3125" y="595181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74594" y="5951811"/>
            <a:ext cx="700853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3545" y="5951811"/>
            <a:ext cx="81104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6303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12" y="-16"/>
            <a:ext cx="12336461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defTabSz="457200"/>
                  <a:endParaRPr lang="en-US">
                    <a:solidFill>
                      <a:prstClr val="black"/>
                    </a:solidFill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45923" y="675725"/>
            <a:ext cx="9500151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5924" y="1807361"/>
            <a:ext cx="9500149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3125" y="595181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6A0372E-AAA2-45E9-9817-5AA1ADE6CB08}" type="datetimeFigureOut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11. 3. 2014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74594" y="5951811"/>
            <a:ext cx="700853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3545" y="5951811"/>
            <a:ext cx="81104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DA27682-D6D9-4234-853C-9B31DE9DBB3A}" type="slidenum">
              <a:rPr lang="cs-CZ" smtClean="0">
                <a:solidFill>
                  <a:prstClr val="black">
                    <a:lumMod val="75000"/>
                    <a:lumOff val="2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75000"/>
                  <a:lumOff val="2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5330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file:///C:\Users\SBR2\Desktop\ad&#225;mkov&#225;\images%20(16).jpg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all.alphacoders.com/" TargetMode="External"/><Relationship Id="rId3" Type="http://schemas.openxmlformats.org/officeDocument/2006/relationships/hyperlink" Target="http://www.helpforenglish/" TargetMode="External"/><Relationship Id="rId7" Type="http://schemas.openxmlformats.org/officeDocument/2006/relationships/hyperlink" Target="http://www.st-patricks-day.com/" TargetMode="External"/><Relationship Id="rId2" Type="http://schemas.openxmlformats.org/officeDocument/2006/relationships/hyperlink" Target="http://www.bridge-online.cz/" TargetMode="External"/><Relationship Id="rId1" Type="http://schemas.openxmlformats.org/officeDocument/2006/relationships/slideLayout" Target="../slideLayouts/slideLayout45.xml"/><Relationship Id="rId6" Type="http://schemas.openxmlformats.org/officeDocument/2006/relationships/hyperlink" Target="http://www.dotcomgiftshop.com/" TargetMode="External"/><Relationship Id="rId5" Type="http://schemas.openxmlformats.org/officeDocument/2006/relationships/hyperlink" Target="http://gcaptain.com/" TargetMode="External"/><Relationship Id="rId4" Type="http://schemas.openxmlformats.org/officeDocument/2006/relationships/hyperlink" Target="http://www.google.com/pictur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01 DUM Kvadratická funkce.ppt"/>
          <p:cNvSpPr>
            <a:spLocks noChangeAspect="1" noChangeArrowheads="1"/>
          </p:cNvSpPr>
          <p:nvPr/>
        </p:nvSpPr>
        <p:spPr bwMode="auto">
          <a:xfrm>
            <a:off x="4423568" y="49482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9172008"/>
              </p:ext>
            </p:extLst>
          </p:nvPr>
        </p:nvGraphicFramePr>
        <p:xfrm>
          <a:off x="850900" y="1368423"/>
          <a:ext cx="9982199" cy="5269372"/>
        </p:xfrm>
        <a:graphic>
          <a:graphicData uri="http://schemas.openxmlformats.org/drawingml/2006/table">
            <a:tbl>
              <a:tblPr/>
              <a:tblGrid>
                <a:gridCol w="2282101"/>
                <a:gridCol w="57124"/>
                <a:gridCol w="1713911"/>
                <a:gridCol w="580063"/>
                <a:gridCol w="546613"/>
                <a:gridCol w="4802387"/>
              </a:tblGrid>
              <a:tr h="594214">
                <a:tc grid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Název projektu: Digitalizace výuky oboru Kosmetické služby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Číslo projektu: </a:t>
                      </a: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9938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Škola: </a:t>
                      </a: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536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Předmět: Anglický jazyk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Ročník:</a:t>
                      </a:r>
                      <a:endParaRPr lang="cs-CZ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3.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9938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Téma: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Americké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svátky a tradice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157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Tematický okruh: Svátky a tradice</a:t>
                      </a:r>
                      <a:endParaRPr lang="cs-CZ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3473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Jméno autora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Jana Adámková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Datum tvorby: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25.2.2014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9471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Kód materiálu: OPVK_1.5_DUM_III/2_ANJ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02 </a:t>
                      </a: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Soubor: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VYSTUPY</a:t>
                      </a:r>
                      <a:r>
                        <a:rPr lang="en-US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/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VY_32_inovace_ANJ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02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5508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Anotace: výukový materiál je určen k osvojení teoretických znalostí o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amerických </a:t>
                      </a: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svátcích a tradicích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25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3200" y="374687"/>
            <a:ext cx="990557" cy="993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07287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95400" y="4051299"/>
            <a:ext cx="99877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American</a:t>
            </a:r>
            <a:r>
              <a:rPr lang="cs-CZ" sz="54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</a:t>
            </a:r>
            <a:r>
              <a:rPr lang="cs-CZ" sz="54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Holidays</a:t>
            </a:r>
            <a:r>
              <a:rPr lang="cs-CZ" sz="54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and </a:t>
            </a:r>
            <a:r>
              <a:rPr lang="cs-CZ" sz="5400" b="1" dirty="0" err="1">
                <a:solidFill>
                  <a:schemeClr val="bg1"/>
                </a:solidFill>
                <a:latin typeface="Colonna MT" panose="04020805060202030203" pitchFamily="82" charset="0"/>
              </a:rPr>
              <a:t>T</a:t>
            </a:r>
            <a:r>
              <a:rPr lang="cs-CZ" sz="54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raditions</a:t>
            </a:r>
            <a:endParaRPr lang="cs-CZ" sz="5400" b="1" dirty="0">
              <a:solidFill>
                <a:schemeClr val="bg1"/>
              </a:solidFill>
              <a:latin typeface="Colonna MT" panose="0402080506020203020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64628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FF">
            <a:alpha val="2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57867" y="1456267"/>
            <a:ext cx="4816703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b="1" dirty="0" smtClean="0">
                <a:latin typeface="Colonna MT" panose="04020805060202030203" pitchFamily="82" charset="0"/>
              </a:rPr>
              <a:t>St. </a:t>
            </a:r>
            <a:r>
              <a:rPr lang="cs-CZ" sz="4000" b="1" dirty="0" err="1" smtClean="0">
                <a:latin typeface="Colonna MT" panose="04020805060202030203" pitchFamily="82" charset="0"/>
              </a:rPr>
              <a:t>Valentines</a:t>
            </a:r>
            <a:r>
              <a:rPr lang="cs-CZ" sz="4000" b="1" dirty="0" smtClean="0">
                <a:latin typeface="Colonna MT" panose="04020805060202030203" pitchFamily="82" charset="0"/>
              </a:rPr>
              <a:t> </a:t>
            </a:r>
            <a:r>
              <a:rPr lang="cs-CZ" sz="4000" b="1" dirty="0" err="1" smtClean="0">
                <a:latin typeface="Colonna MT" panose="04020805060202030203" pitchFamily="82" charset="0"/>
              </a:rPr>
              <a:t>Day</a:t>
            </a:r>
            <a:endParaRPr lang="cs-CZ" sz="40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b="1" dirty="0" smtClean="0">
                <a:latin typeface="Colonna MT" panose="04020805060202030203" pitchFamily="82" charset="0"/>
              </a:rPr>
              <a:t>St. </a:t>
            </a:r>
            <a:r>
              <a:rPr lang="cs-CZ" sz="4000" b="1" dirty="0" err="1" smtClean="0">
                <a:latin typeface="Colonna MT" panose="04020805060202030203" pitchFamily="82" charset="0"/>
              </a:rPr>
              <a:t>Patrick‘s</a:t>
            </a:r>
            <a:r>
              <a:rPr lang="cs-CZ" sz="4000" b="1" dirty="0" smtClean="0">
                <a:latin typeface="Colonna MT" panose="04020805060202030203" pitchFamily="82" charset="0"/>
              </a:rPr>
              <a:t> </a:t>
            </a:r>
            <a:r>
              <a:rPr lang="cs-CZ" sz="4000" b="1" dirty="0" err="1" smtClean="0">
                <a:latin typeface="Colonna MT" panose="04020805060202030203" pitchFamily="82" charset="0"/>
              </a:rPr>
              <a:t>Day</a:t>
            </a:r>
            <a:endParaRPr lang="cs-CZ" sz="40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b="1" dirty="0" err="1" smtClean="0">
                <a:latin typeface="Colonna MT" panose="04020805060202030203" pitchFamily="82" charset="0"/>
              </a:rPr>
              <a:t>Easter</a:t>
            </a:r>
            <a:endParaRPr lang="cs-CZ" sz="4000" b="1" dirty="0" smtClean="0">
              <a:latin typeface="Colonna MT" panose="04020805060202030203" pitchFamily="8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4000" b="1" dirty="0" smtClean="0">
                <a:latin typeface="Colonna MT" panose="04020805060202030203" pitchFamily="82" charset="0"/>
              </a:rPr>
              <a:t>  </a:t>
            </a:r>
            <a:r>
              <a:rPr lang="cs-CZ" sz="4000" b="1" dirty="0" err="1" smtClean="0">
                <a:latin typeface="Colonna MT" panose="04020805060202030203" pitchFamily="82" charset="0"/>
              </a:rPr>
              <a:t>Independence</a:t>
            </a:r>
            <a:r>
              <a:rPr lang="cs-CZ" sz="4000" b="1" dirty="0" smtClean="0">
                <a:latin typeface="Colonna MT" panose="04020805060202030203" pitchFamily="82" charset="0"/>
              </a:rPr>
              <a:t> </a:t>
            </a:r>
            <a:r>
              <a:rPr lang="cs-CZ" sz="4000" b="1" dirty="0" err="1" smtClean="0">
                <a:latin typeface="Colonna MT" panose="04020805060202030203" pitchFamily="82" charset="0"/>
              </a:rPr>
              <a:t>Day</a:t>
            </a:r>
            <a:endParaRPr lang="cs-CZ" sz="4000" b="1" dirty="0" smtClean="0">
              <a:latin typeface="Colonna MT" panose="04020805060202030203" pitchFamily="8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4000" b="1" dirty="0" smtClean="0">
                <a:latin typeface="Colonna MT" panose="04020805060202030203" pitchFamily="82" charset="0"/>
              </a:rPr>
              <a:t>  Halloween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4000" b="1" dirty="0" smtClean="0">
                <a:latin typeface="Colonna MT" panose="04020805060202030203" pitchFamily="82" charset="0"/>
              </a:rPr>
              <a:t>  </a:t>
            </a:r>
            <a:r>
              <a:rPr lang="cs-CZ" sz="4000" b="1" dirty="0" err="1" smtClean="0">
                <a:latin typeface="Colonna MT" panose="04020805060202030203" pitchFamily="82" charset="0"/>
              </a:rPr>
              <a:t>Thanksgiving</a:t>
            </a:r>
            <a:endParaRPr lang="cs-CZ" sz="4000" b="1" dirty="0" smtClean="0">
              <a:latin typeface="Colonna MT" panose="04020805060202030203" pitchFamily="8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4000" b="1" dirty="0" smtClean="0">
                <a:latin typeface="Colonna MT" panose="04020805060202030203" pitchFamily="82" charset="0"/>
              </a:rPr>
              <a:t>  </a:t>
            </a:r>
            <a:r>
              <a:rPr lang="cs-CZ" sz="4000" b="1" dirty="0" err="1" smtClean="0">
                <a:latin typeface="Colonna MT" panose="04020805060202030203" pitchFamily="82" charset="0"/>
              </a:rPr>
              <a:t>Christmas</a:t>
            </a:r>
            <a:endParaRPr lang="cs-CZ" sz="4000" b="1" dirty="0">
              <a:latin typeface="Colonna MT" panose="0402080506020203020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059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pct40">
          <a:fgClr>
            <a:schemeClr val="accent5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1400" y="1651000"/>
            <a:ext cx="10853677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St. </a:t>
            </a:r>
            <a:r>
              <a:rPr lang="cs-CZ" sz="3600" b="1" u="sng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Valentine‘s</a:t>
            </a:r>
            <a:r>
              <a:rPr lang="cs-CZ" sz="3600" b="1" u="sng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3600" b="1" u="sng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Day</a:t>
            </a:r>
            <a:endParaRPr lang="cs-CZ" sz="3600" b="1" u="sng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endParaRPr lang="cs-CZ" sz="2800" b="1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celebrated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on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14th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February</a:t>
            </a:r>
            <a:endParaRPr lang="cs-CZ" sz="2800" b="1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day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of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romance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people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exchange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cards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,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flowers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,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candies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or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gifts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with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their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‘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valentine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‘</a:t>
            </a:r>
            <a:endParaRPr lang="cs-CZ" sz="2800" b="1" dirty="0">
              <a:solidFill>
                <a:prstClr val="black"/>
              </a:solidFill>
              <a:latin typeface="Colonna MT" panose="04020805060202030203" pitchFamily="82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2100" y="0"/>
            <a:ext cx="3009900" cy="311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8462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iagBrick">
          <a:fgClr>
            <a:schemeClr val="bg1"/>
          </a:fgClr>
          <a:bgClr>
            <a:srgbClr val="99FF66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22070"/>
            <a:ext cx="8362226" cy="72943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latin typeface="Colonna MT" panose="04020805060202030203" pitchFamily="82" charset="0"/>
              </a:rPr>
              <a:t>St. </a:t>
            </a:r>
            <a:r>
              <a:rPr lang="cs-CZ" sz="3600" b="1" u="sng" dirty="0" err="1" smtClean="0">
                <a:latin typeface="Colonna MT" panose="04020805060202030203" pitchFamily="82" charset="0"/>
              </a:rPr>
              <a:t>Patrick‘s</a:t>
            </a:r>
            <a:r>
              <a:rPr lang="cs-CZ" sz="3600" b="1" u="sng" dirty="0" smtClean="0">
                <a:latin typeface="Colonna MT" panose="04020805060202030203" pitchFamily="82" charset="0"/>
              </a:rPr>
              <a:t> </a:t>
            </a:r>
            <a:r>
              <a:rPr lang="cs-CZ" sz="3600" b="1" u="sng" dirty="0" err="1" smtClean="0">
                <a:latin typeface="Colonna MT" panose="04020805060202030203" pitchFamily="82" charset="0"/>
              </a:rPr>
              <a:t>Day</a:t>
            </a:r>
            <a:endParaRPr lang="cs-CZ" sz="3600" b="1" u="sng" dirty="0" smtClean="0">
              <a:latin typeface="Colonna MT" panose="04020805060202030203" pitchFamily="8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s-CZ" sz="24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lonna MT" panose="04020805060202030203" pitchFamily="82" charset="0"/>
              </a:rPr>
              <a:t>Celebrated</a:t>
            </a:r>
            <a:r>
              <a:rPr lang="cs-CZ" sz="2800" b="1" dirty="0" smtClean="0">
                <a:latin typeface="Colonna MT" panose="04020805060202030203" pitchFamily="82" charset="0"/>
              </a:rPr>
              <a:t> on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latin typeface="Colonna MT" panose="04020805060202030203" pitchFamily="82" charset="0"/>
              </a:rPr>
              <a:t> 17th </a:t>
            </a:r>
            <a:r>
              <a:rPr lang="cs-CZ" sz="2800" b="1" dirty="0" err="1" smtClean="0">
                <a:latin typeface="Colonna MT" panose="04020805060202030203" pitchFamily="82" charset="0"/>
              </a:rPr>
              <a:t>March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Colonna MT" panose="04020805060202030203" pitchFamily="82" charset="0"/>
              </a:rPr>
              <a:t>Saint Patrick is the patron saint of Ireland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lonna MT" panose="04020805060202030203" pitchFamily="82" charset="0"/>
              </a:rPr>
              <a:t>Celebration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for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people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of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Irish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descent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2800" b="1" dirty="0" smtClean="0">
                <a:latin typeface="Colonna MT" panose="04020805060202030203" pitchFamily="82" charset="0"/>
              </a:rPr>
              <a:t>A big </a:t>
            </a:r>
            <a:r>
              <a:rPr lang="cs-CZ" sz="2800" b="1" dirty="0" err="1" smtClean="0">
                <a:latin typeface="Colonna MT" panose="04020805060202030203" pitchFamily="82" charset="0"/>
              </a:rPr>
              <a:t>parade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is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held</a:t>
            </a:r>
            <a:r>
              <a:rPr lang="cs-CZ" sz="2800" b="1" dirty="0" smtClean="0">
                <a:latin typeface="Colonna MT" panose="04020805060202030203" pitchFamily="82" charset="0"/>
              </a:rPr>
              <a:t>  in New York City</a:t>
            </a:r>
          </a:p>
          <a:p>
            <a:r>
              <a:rPr lang="cs-CZ" sz="2800" b="1" dirty="0">
                <a:latin typeface="Colonna MT" panose="04020805060202030203" pitchFamily="82" charset="0"/>
              </a:rPr>
              <a:t> </a:t>
            </a:r>
            <a:r>
              <a:rPr lang="cs-CZ" sz="2800" b="1" dirty="0" smtClean="0">
                <a:latin typeface="Colonna MT" panose="04020805060202030203" pitchFamily="82" charset="0"/>
              </a:rPr>
              <a:t>    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800" b="1" dirty="0" smtClean="0">
                <a:latin typeface="Colonna MT" panose="04020805060202030203" pitchFamily="82" charset="0"/>
              </a:rPr>
              <a:t>  </a:t>
            </a:r>
            <a:r>
              <a:rPr lang="en-US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>
                <a:latin typeface="Colonna MT" panose="04020805060202030203" pitchFamily="82" charset="0"/>
              </a:rPr>
              <a:t>P</a:t>
            </a:r>
            <a:r>
              <a:rPr lang="en-US" sz="2800" b="1" dirty="0" err="1" smtClean="0">
                <a:latin typeface="Colonna MT" panose="04020805060202030203" pitchFamily="82" charset="0"/>
              </a:rPr>
              <a:t>eople</a:t>
            </a:r>
            <a:r>
              <a:rPr lang="en-US" sz="2800" b="1" dirty="0" smtClean="0">
                <a:latin typeface="Colonna MT" panose="04020805060202030203" pitchFamily="82" charset="0"/>
              </a:rPr>
              <a:t> wear an item of green clothing  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b="1" dirty="0" smtClean="0">
                <a:latin typeface="Colonna MT" panose="04020805060202030203" pitchFamily="82" charset="0"/>
              </a:rPr>
              <a:t>Irish food and drinks are dyed in green food </a:t>
            </a:r>
            <a:r>
              <a:rPr lang="en-US" sz="2800" b="1" dirty="0" err="1" smtClean="0">
                <a:latin typeface="Colonna MT" panose="04020805060202030203" pitchFamily="82" charset="0"/>
              </a:rPr>
              <a:t>colo</a:t>
            </a:r>
            <a:r>
              <a:rPr lang="cs-CZ" sz="2800" b="1" dirty="0" smtClean="0">
                <a:latin typeface="Colonna MT" panose="04020805060202030203" pitchFamily="82" charset="0"/>
              </a:rPr>
              <a:t>u</a:t>
            </a:r>
            <a:r>
              <a:rPr lang="en-US" sz="2800" b="1" dirty="0" smtClean="0">
                <a:latin typeface="Colonna MT" panose="04020805060202030203" pitchFamily="82" charset="0"/>
              </a:rPr>
              <a:t>r</a:t>
            </a:r>
            <a:endParaRPr lang="cs-CZ" sz="2800" b="1" dirty="0">
              <a:latin typeface="Colonna MT" panose="04020805060202030203" pitchFamily="82" charset="0"/>
            </a:endParaRPr>
          </a:p>
          <a:p>
            <a:r>
              <a:rPr lang="en-US" sz="2400" b="1" dirty="0" smtClean="0">
                <a:latin typeface="Colonna MT" panose="04020805060202030203" pitchFamily="82" charset="0"/>
              </a:rPr>
              <a:t> </a:t>
            </a:r>
            <a:endParaRPr lang="cs-CZ" sz="24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2800" b="1" dirty="0" smtClean="0">
                <a:latin typeface="Colonna MT" panose="04020805060202030203" pitchFamily="82" charset="0"/>
              </a:rPr>
              <a:t>T</a:t>
            </a:r>
            <a:r>
              <a:rPr lang="en-US" sz="2800" b="1" dirty="0" smtClean="0">
                <a:latin typeface="Colonna MT" panose="04020805060202030203" pitchFamily="82" charset="0"/>
              </a:rPr>
              <a:t>he shamrock </a:t>
            </a:r>
            <a:r>
              <a:rPr lang="cs-CZ" sz="2800" b="1" dirty="0" err="1" smtClean="0">
                <a:latin typeface="Colonna MT" panose="04020805060202030203" pitchFamily="82" charset="0"/>
              </a:rPr>
              <a:t>is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latin typeface="Colonna MT" panose="04020805060202030203" pitchFamily="82" charset="0"/>
              </a:rPr>
              <a:t> most </a:t>
            </a:r>
            <a:r>
              <a:rPr lang="cs-CZ" sz="2800" b="1" dirty="0" err="1" smtClean="0">
                <a:latin typeface="Colonna MT" panose="04020805060202030203" pitchFamily="82" charset="0"/>
              </a:rPr>
              <a:t>common</a:t>
            </a:r>
            <a:r>
              <a:rPr lang="cs-CZ" sz="2800" b="1" dirty="0" smtClean="0">
                <a:latin typeface="Colonna MT" panose="04020805060202030203" pitchFamily="82" charset="0"/>
              </a:rPr>
              <a:t> symbol</a:t>
            </a:r>
          </a:p>
          <a:p>
            <a:r>
              <a:rPr lang="cs-CZ" sz="2400" b="1" dirty="0">
                <a:latin typeface="Colonna MT" panose="04020805060202030203" pitchFamily="82" charset="0"/>
              </a:rPr>
              <a:t> </a:t>
            </a:r>
            <a:r>
              <a:rPr lang="cs-CZ" sz="2400" b="1" dirty="0" smtClean="0">
                <a:latin typeface="Colonna MT" panose="04020805060202030203" pitchFamily="82" charset="0"/>
              </a:rPr>
              <a:t> </a:t>
            </a:r>
            <a:endParaRPr lang="en-US" sz="2400" b="1" dirty="0" smtClean="0">
              <a:latin typeface="Colonna MT" panose="04020805060202030203" pitchFamily="82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s-CZ" sz="2400" b="1" dirty="0">
              <a:latin typeface="Colonna MT" panose="04020805060202030203" pitchFamily="82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2226" y="0"/>
            <a:ext cx="3829773" cy="387667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2226" y="3876674"/>
            <a:ext cx="3829773" cy="2981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4670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pct80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3400" y="795867"/>
            <a:ext cx="11380360" cy="5632311"/>
          </a:xfrm>
          <a:prstGeom prst="rect">
            <a:avLst/>
          </a:prstGeom>
          <a:pattFill prst="pct80">
            <a:fgClr>
              <a:schemeClr val="accent1"/>
            </a:fgClr>
            <a:bgClr>
              <a:schemeClr val="bg1"/>
            </a:bgClr>
          </a:pattFill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4000" b="1" u="sng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Easter</a:t>
            </a:r>
            <a:endParaRPr lang="cs-CZ" sz="4000" b="1" u="sng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b="1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Celebrated</a:t>
            </a:r>
            <a:r>
              <a:rPr lang="cs-CZ" sz="32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in </a:t>
            </a:r>
            <a:r>
              <a:rPr lang="cs-CZ" sz="32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March</a:t>
            </a:r>
            <a:r>
              <a:rPr lang="cs-CZ" sz="32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or</a:t>
            </a:r>
            <a:r>
              <a:rPr lang="cs-CZ" sz="32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in </a:t>
            </a:r>
            <a:r>
              <a:rPr lang="cs-CZ" sz="32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April</a:t>
            </a:r>
            <a:endParaRPr lang="cs-CZ" sz="3200" b="1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b="1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b="1" dirty="0">
                <a:solidFill>
                  <a:prstClr val="black"/>
                </a:solidFill>
                <a:latin typeface="Colonna MT" panose="04020805060202030203" pitchFamily="82" charset="0"/>
              </a:rPr>
              <a:t>P</a:t>
            </a:r>
            <a:r>
              <a:rPr lang="en-US" sz="32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eople</a:t>
            </a:r>
            <a:r>
              <a:rPr lang="en-US" sz="32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en-US" sz="3200" b="1" dirty="0">
                <a:solidFill>
                  <a:prstClr val="black"/>
                </a:solidFill>
                <a:latin typeface="Colonna MT" panose="04020805060202030203" pitchFamily="82" charset="0"/>
              </a:rPr>
              <a:t>decorate Easter eggs </a:t>
            </a:r>
            <a:endParaRPr lang="cs-CZ" sz="3200" b="1" dirty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b="1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b="1" dirty="0">
                <a:solidFill>
                  <a:prstClr val="black"/>
                </a:solidFill>
                <a:latin typeface="Colonna MT" panose="04020805060202030203" pitchFamily="82" charset="0"/>
              </a:rPr>
              <a:t>T</a:t>
            </a:r>
            <a:r>
              <a:rPr lang="en-US" sz="32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he </a:t>
            </a:r>
            <a:r>
              <a:rPr lang="en-US" sz="3200" b="1" dirty="0">
                <a:solidFill>
                  <a:prstClr val="black"/>
                </a:solidFill>
                <a:latin typeface="Colonna MT" panose="04020805060202030203" pitchFamily="82" charset="0"/>
              </a:rPr>
              <a:t>Easter rabbit brings the eggs and hides them in the </a:t>
            </a:r>
            <a:r>
              <a:rPr lang="en-US" sz="32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garden</a:t>
            </a:r>
            <a:endParaRPr lang="cs-CZ" sz="3200" b="1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b="1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Egg</a:t>
            </a:r>
            <a:r>
              <a:rPr lang="cs-CZ" sz="32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Hunt-th</a:t>
            </a:r>
            <a:r>
              <a:rPr lang="en-US" sz="32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e kids </a:t>
            </a:r>
            <a:r>
              <a:rPr lang="en-US" sz="3200" b="1" dirty="0">
                <a:solidFill>
                  <a:prstClr val="black"/>
                </a:solidFill>
                <a:latin typeface="Colonna MT" panose="04020805060202030203" pitchFamily="82" charset="0"/>
              </a:rPr>
              <a:t>have to run around the garden with </a:t>
            </a:r>
            <a:r>
              <a:rPr lang="en-US" sz="32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baskets</a:t>
            </a:r>
            <a:endParaRPr lang="cs-CZ" sz="3200" b="1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r>
              <a:rPr lang="cs-CZ" sz="32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  </a:t>
            </a:r>
            <a:r>
              <a:rPr lang="en-US" sz="32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en-US" sz="3200" b="1" dirty="0">
                <a:solidFill>
                  <a:prstClr val="black"/>
                </a:solidFill>
                <a:latin typeface="Colonna MT" panose="04020805060202030203" pitchFamily="82" charset="0"/>
              </a:rPr>
              <a:t>looking for these </a:t>
            </a:r>
            <a:r>
              <a:rPr lang="en-US" sz="32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egg</a:t>
            </a:r>
            <a:r>
              <a:rPr lang="cs-CZ" sz="32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b="1" dirty="0">
              <a:solidFill>
                <a:prstClr val="black"/>
              </a:solidFill>
              <a:latin typeface="Colonna MT" panose="04020805060202030203" pitchFamily="82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8900" y="0"/>
            <a:ext cx="3213101" cy="245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838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>
            <a:alpha val="8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0000" y="4605867"/>
            <a:ext cx="3302000" cy="225213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0001" y="-1"/>
            <a:ext cx="3302000" cy="257386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70933" y="338666"/>
            <a:ext cx="10687478" cy="58785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Independence</a:t>
            </a:r>
            <a:r>
              <a:rPr lang="cs-CZ" sz="4000" b="1" u="sng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</a:t>
            </a:r>
            <a:r>
              <a:rPr lang="cs-CZ" sz="4000" b="1" u="sng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Day</a:t>
            </a:r>
            <a:endParaRPr lang="cs-CZ" sz="4000" b="1" u="sng" dirty="0" smtClean="0">
              <a:solidFill>
                <a:schemeClr val="bg1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solidFill>
                <a:schemeClr val="bg1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Celebrated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on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4th July</a:t>
            </a:r>
          </a:p>
          <a:p>
            <a:r>
              <a:rPr lang="en-US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</a:t>
            </a:r>
            <a:endParaRPr lang="cs-CZ" sz="2800" b="1" dirty="0" smtClean="0">
              <a:solidFill>
                <a:schemeClr val="bg1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birthday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of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US as a free independent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nation</a:t>
            </a:r>
            <a:endParaRPr lang="cs-CZ" sz="2800" b="1" dirty="0" smtClean="0">
              <a:solidFill>
                <a:schemeClr val="bg1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solidFill>
                <a:schemeClr val="bg1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T</a:t>
            </a:r>
            <a:r>
              <a:rPr lang="en-US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he country announced its independence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</a:t>
            </a:r>
            <a:r>
              <a:rPr lang="en-US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from Great Britain in 1776</a:t>
            </a:r>
            <a:endParaRPr lang="cs-CZ" sz="2800" b="1" dirty="0" smtClean="0">
              <a:solidFill>
                <a:schemeClr val="bg1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solidFill>
                <a:schemeClr val="bg1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Picnicks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with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patriotic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speeches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and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parades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are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held</a:t>
            </a:r>
            <a:endParaRPr lang="cs-CZ" sz="2800" b="1" dirty="0" smtClean="0">
              <a:solidFill>
                <a:schemeClr val="bg1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solidFill>
                <a:schemeClr val="bg1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Fireworks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displays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fill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skies</a:t>
            </a:r>
            <a:endParaRPr lang="cs-CZ" sz="2800" b="1" dirty="0" smtClean="0">
              <a:solidFill>
                <a:schemeClr val="bg1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solidFill>
                <a:schemeClr val="bg1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flying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of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flag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is</a:t>
            </a:r>
            <a:r>
              <a:rPr lang="cs-CZ" sz="2800" b="1" dirty="0" smtClean="0">
                <a:solidFill>
                  <a:schemeClr val="bg1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latin typeface="Colonna MT" panose="04020805060202030203" pitchFamily="82" charset="0"/>
              </a:rPr>
              <a:t>common</a:t>
            </a:r>
            <a:endParaRPr lang="cs-CZ" sz="2800" b="1" dirty="0">
              <a:solidFill>
                <a:schemeClr val="bg1"/>
              </a:solidFill>
              <a:latin typeface="Colonna MT" panose="0402080506020203020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1376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6800" y="3640667"/>
            <a:ext cx="2235200" cy="30734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03201" y="302359"/>
            <a:ext cx="11089574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4000" b="1" u="sng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Halloween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solidFill>
                <a:srgbClr val="FF6600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Celebrated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on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the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31st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October</a:t>
            </a:r>
            <a:endParaRPr lang="cs-CZ" sz="3200" b="1" dirty="0" smtClean="0">
              <a:solidFill>
                <a:srgbClr val="FF6600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b="1" dirty="0" smtClean="0">
              <a:solidFill>
                <a:srgbClr val="FF6600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Children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wear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scary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costumes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and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masks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,</a:t>
            </a:r>
          </a:p>
          <a:p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   </a:t>
            </a:r>
          </a:p>
          <a:p>
            <a:r>
              <a:rPr lang="cs-CZ" sz="3200" b="1" dirty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   </a:t>
            </a:r>
            <a:r>
              <a:rPr lang="cs-CZ" sz="3200" b="1" dirty="0">
                <a:solidFill>
                  <a:srgbClr val="FF6600"/>
                </a:solidFill>
                <a:latin typeface="Colonna MT" panose="04020805060202030203" pitchFamily="82" charset="0"/>
              </a:rPr>
              <a:t>s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uch as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witches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,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ghosts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,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pirates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,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or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vampires</a:t>
            </a:r>
            <a:endParaRPr lang="cs-CZ" sz="3200" b="1" dirty="0" smtClean="0">
              <a:solidFill>
                <a:srgbClr val="FF6600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b="1" dirty="0" smtClean="0">
              <a:solidFill>
                <a:srgbClr val="FF6600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They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go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around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their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neirborhood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and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shout</a:t>
            </a:r>
            <a:r>
              <a:rPr lang="cs-CZ" sz="3200" b="1" dirty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‘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trick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or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tr</a:t>
            </a:r>
            <a:r>
              <a:rPr lang="cs-CZ" sz="3200" b="1" dirty="0" err="1" smtClean="0">
                <a:latin typeface="Colonna MT" panose="04020805060202030203" pitchFamily="82" charset="0"/>
              </a:rPr>
              <a:t>eat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? ‘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3200" b="1" dirty="0">
              <a:solidFill>
                <a:srgbClr val="FF6600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b="1" dirty="0" err="1">
                <a:solidFill>
                  <a:srgbClr val="FF6600"/>
                </a:solidFill>
                <a:latin typeface="Colonna MT" panose="04020805060202030203" pitchFamily="82" charset="0"/>
              </a:rPr>
              <a:t>T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hey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get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sweets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or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candy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, ‘a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treat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‘ </a:t>
            </a:r>
          </a:p>
          <a:p>
            <a:endParaRPr lang="cs-CZ" sz="3200" b="1" dirty="0" smtClean="0">
              <a:solidFill>
                <a:srgbClr val="FF6600"/>
              </a:solidFill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3200" b="1" dirty="0" err="1">
                <a:solidFill>
                  <a:srgbClr val="FF6600"/>
                </a:solidFill>
                <a:latin typeface="Colonna MT" panose="04020805060202030203" pitchFamily="82" charset="0"/>
              </a:rPr>
              <a:t>I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f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they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don‘t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get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any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,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they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may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play  a </a:t>
            </a:r>
            <a:r>
              <a:rPr lang="cs-CZ" sz="3200" b="1" dirty="0" err="1" smtClean="0">
                <a:solidFill>
                  <a:srgbClr val="FF6600"/>
                </a:solidFill>
                <a:latin typeface="Colonna MT" panose="04020805060202030203" pitchFamily="82" charset="0"/>
              </a:rPr>
              <a:t>trick</a:t>
            </a:r>
            <a:r>
              <a:rPr lang="cs-CZ" sz="3200" b="1" dirty="0" smtClean="0">
                <a:solidFill>
                  <a:srgbClr val="FF6600"/>
                </a:solidFill>
                <a:latin typeface="Colonna MT" panose="04020805060202030203" pitchFamily="82" charset="0"/>
              </a:rPr>
              <a:t> ‘</a:t>
            </a:r>
            <a:endParaRPr lang="cs-CZ" sz="3200" b="1" dirty="0">
              <a:solidFill>
                <a:srgbClr val="FF6600"/>
              </a:solidFill>
              <a:latin typeface="Colonna MT" panose="04020805060202030203" pitchFamily="82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4667" y="-1"/>
            <a:ext cx="3217333" cy="2624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3704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6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3200" y="372534"/>
            <a:ext cx="12270218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err="1" smtClean="0">
                <a:latin typeface="Colonna MT" panose="04020805060202030203" pitchFamily="82" charset="0"/>
              </a:rPr>
              <a:t>Thanksgiving</a:t>
            </a:r>
            <a:r>
              <a:rPr lang="cs-CZ" sz="3200" b="1" u="sng" dirty="0" smtClean="0">
                <a:latin typeface="Colonna MT" panose="04020805060202030203" pitchFamily="82" charset="0"/>
              </a:rPr>
              <a:t> </a:t>
            </a:r>
            <a:r>
              <a:rPr lang="cs-CZ" sz="3200" b="1" u="sng" dirty="0" err="1" smtClean="0">
                <a:latin typeface="Colonna MT" panose="04020805060202030203" pitchFamily="82" charset="0"/>
              </a:rPr>
              <a:t>Day</a:t>
            </a:r>
            <a:endParaRPr lang="cs-CZ" sz="3200" b="1" u="sng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lonna MT" panose="04020805060202030203" pitchFamily="82" charset="0"/>
              </a:rPr>
              <a:t>Celebrated</a:t>
            </a:r>
            <a:r>
              <a:rPr lang="cs-CZ" sz="2800" b="1" dirty="0" smtClean="0">
                <a:latin typeface="Colonna MT" panose="04020805060202030203" pitchFamily="82" charset="0"/>
              </a:rPr>
              <a:t> on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fourth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Thursday</a:t>
            </a:r>
            <a:r>
              <a:rPr lang="cs-CZ" sz="2800" b="1" dirty="0" smtClean="0">
                <a:latin typeface="Colonna MT" panose="04020805060202030203" pitchFamily="82" charset="0"/>
              </a:rPr>
              <a:t> in </a:t>
            </a:r>
            <a:r>
              <a:rPr lang="cs-CZ" sz="2800" b="1" dirty="0" err="1" smtClean="0">
                <a:latin typeface="Colonna MT" panose="04020805060202030203" pitchFamily="82" charset="0"/>
              </a:rPr>
              <a:t>November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lonna MT" panose="04020805060202030203" pitchFamily="82" charset="0"/>
              </a:rPr>
              <a:t>Pilgrims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Fathers</a:t>
            </a:r>
            <a:r>
              <a:rPr lang="cs-CZ" sz="2800" b="1" dirty="0" smtClean="0">
                <a:latin typeface="Colonna MT" panose="04020805060202030203" pitchFamily="82" charset="0"/>
              </a:rPr>
              <a:t> (</a:t>
            </a:r>
            <a:r>
              <a:rPr lang="cs-CZ" sz="2800" b="1" dirty="0" err="1" smtClean="0"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first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English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settlers</a:t>
            </a:r>
            <a:r>
              <a:rPr lang="cs-CZ" sz="2800" b="1" dirty="0" smtClean="0">
                <a:latin typeface="Colonna MT" panose="04020805060202030203" pitchFamily="82" charset="0"/>
              </a:rPr>
              <a:t>) </a:t>
            </a:r>
            <a:r>
              <a:rPr lang="cs-CZ" sz="2800" b="1" dirty="0" err="1" smtClean="0">
                <a:latin typeface="Colonna MT" panose="04020805060202030203" pitchFamily="82" charset="0"/>
              </a:rPr>
              <a:t>celebrated</a:t>
            </a:r>
            <a:r>
              <a:rPr lang="cs-CZ" sz="2800" b="1" dirty="0" smtClean="0">
                <a:latin typeface="Colonna MT" panose="04020805060202030203" pitchFamily="82" charset="0"/>
              </a:rPr>
              <a:t> 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succesful</a:t>
            </a:r>
            <a:r>
              <a:rPr lang="cs-CZ" sz="2800" b="1" dirty="0" smtClean="0">
                <a:latin typeface="Colonna MT" panose="04020805060202030203" pitchFamily="82" charset="0"/>
              </a:rPr>
              <a:t>  </a:t>
            </a:r>
            <a:r>
              <a:rPr lang="cs-CZ" sz="2800" b="1" dirty="0" err="1" smtClean="0">
                <a:latin typeface="Colonna MT" panose="04020805060202030203" pitchFamily="82" charset="0"/>
              </a:rPr>
              <a:t>harvest</a:t>
            </a:r>
            <a:r>
              <a:rPr lang="cs-CZ" sz="2800" b="1" dirty="0" smtClean="0">
                <a:latin typeface="Colonna MT" panose="04020805060202030203" pitchFamily="82" charset="0"/>
              </a:rPr>
              <a:t>  </a:t>
            </a:r>
          </a:p>
          <a:p>
            <a:r>
              <a:rPr lang="cs-CZ" sz="2800" b="1" dirty="0">
                <a:latin typeface="Colonna MT" panose="04020805060202030203" pitchFamily="82" charset="0"/>
              </a:rPr>
              <a:t> </a:t>
            </a:r>
            <a:r>
              <a:rPr lang="cs-CZ" sz="2800" b="1" dirty="0" smtClean="0">
                <a:latin typeface="Colonna MT" panose="04020805060202030203" pitchFamily="82" charset="0"/>
              </a:rPr>
              <a:t>    </a:t>
            </a:r>
            <a:endParaRPr lang="cs-CZ" sz="2800" b="1" dirty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lonna MT" panose="04020805060202030203" pitchFamily="82" charset="0"/>
              </a:rPr>
              <a:t>Americans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give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thanks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God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for</a:t>
            </a:r>
            <a:r>
              <a:rPr lang="cs-CZ" sz="2800" b="1" dirty="0" smtClean="0">
                <a:latin typeface="Colonna MT" panose="04020805060202030203" pitchFamily="82" charset="0"/>
              </a:rPr>
              <a:t> a </a:t>
            </a:r>
            <a:r>
              <a:rPr lang="cs-CZ" sz="2800" b="1" dirty="0" err="1" smtClean="0">
                <a:latin typeface="Colonna MT" panose="04020805060202030203" pitchFamily="82" charset="0"/>
              </a:rPr>
              <a:t>good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harvest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b="1" dirty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lonna MT" panose="04020805060202030203" pitchFamily="82" charset="0"/>
              </a:rPr>
              <a:t>An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important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family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holiday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endParaRPr lang="cs-CZ" sz="2800" b="1" dirty="0" smtClean="0">
              <a:latin typeface="Colonna MT" panose="04020805060202030203" pitchFamily="8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atin typeface="Colonna MT" panose="04020805060202030203" pitchFamily="82" charset="0"/>
              </a:rPr>
              <a:t>Roast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turkey</a:t>
            </a:r>
            <a:r>
              <a:rPr lang="cs-CZ" sz="2800" b="1" dirty="0" smtClean="0">
                <a:latin typeface="Colonna MT" panose="04020805060202030203" pitchFamily="82" charset="0"/>
              </a:rPr>
              <a:t> and </a:t>
            </a:r>
            <a:r>
              <a:rPr lang="cs-CZ" sz="2800" b="1" dirty="0" err="1" smtClean="0">
                <a:latin typeface="Colonna MT" panose="04020805060202030203" pitchFamily="82" charset="0"/>
              </a:rPr>
              <a:t>pumpkin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pie</a:t>
            </a:r>
            <a:r>
              <a:rPr lang="cs-CZ" sz="2800" b="1" dirty="0" smtClean="0">
                <a:latin typeface="Colonna MT" panose="04020805060202030203" pitchFamily="82" charset="0"/>
              </a:rPr>
              <a:t> are </a:t>
            </a:r>
            <a:r>
              <a:rPr lang="cs-CZ" sz="2800" b="1" dirty="0" err="1" smtClean="0">
                <a:latin typeface="Colonna MT" panose="04020805060202030203" pitchFamily="82" charset="0"/>
              </a:rPr>
              <a:t>eaten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for</a:t>
            </a:r>
            <a:r>
              <a:rPr lang="cs-CZ" sz="2800" b="1" dirty="0" smtClean="0">
                <a:latin typeface="Colonna MT" panose="04020805060202030203" pitchFamily="82" charset="0"/>
              </a:rPr>
              <a:t> a </a:t>
            </a:r>
            <a:r>
              <a:rPr lang="cs-CZ" sz="2800" b="1" dirty="0" err="1" smtClean="0">
                <a:latin typeface="Colonna MT" panose="04020805060202030203" pitchFamily="82" charset="0"/>
              </a:rPr>
              <a:t>dinner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0400" y="-1"/>
            <a:ext cx="3911600" cy="235373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3600" y="4182533"/>
            <a:ext cx="3708400" cy="2675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3978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4300"/>
            <a:ext cx="12192000" cy="69723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00897" y="527526"/>
            <a:ext cx="9319218" cy="66479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5400" b="1" u="sng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Christmas</a:t>
            </a:r>
            <a:endParaRPr lang="cs-CZ" sz="5400" b="1" u="sng" dirty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571500" lvl="0" indent="-571500">
              <a:buFont typeface="Arial" panose="020B0604020202020204" pitchFamily="34" charset="0"/>
              <a:buChar char="•"/>
            </a:pPr>
            <a:endParaRPr lang="cs-CZ" sz="3600" b="1" dirty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Celebrated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on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25th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December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(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Christmas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Day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)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cs-CZ" sz="2800" b="1" dirty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Families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eat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huge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roast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turkey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with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cranberry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sauce</a:t>
            </a:r>
            <a:endParaRPr lang="cs-CZ" sz="2800" b="1" dirty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cs-CZ" sz="2800" b="1" dirty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Presents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are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given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by 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Santa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Claus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when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everyone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is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asleep</a:t>
            </a:r>
            <a:endParaRPr lang="cs-CZ" sz="2800" b="1" dirty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cs-CZ" sz="2800" b="1" dirty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Children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open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their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presents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in </a:t>
            </a:r>
            <a:r>
              <a:rPr lang="cs-CZ" sz="2800" b="1" dirty="0" err="1">
                <a:solidFill>
                  <a:prstClr val="black"/>
                </a:solidFill>
                <a:latin typeface="Colonna MT" panose="04020805060202030203" pitchFamily="82" charset="0"/>
              </a:rPr>
              <a:t>the</a:t>
            </a:r>
            <a:r>
              <a:rPr lang="cs-CZ" sz="2800" b="1" dirty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morning</a:t>
            </a:r>
            <a:endParaRPr lang="cs-CZ" sz="2800" b="1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cs-CZ" sz="2800" b="1" dirty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Hauses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are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decorated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richly</a:t>
            </a:r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 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cs-CZ" sz="2800" b="1" dirty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cs-CZ" sz="2800" b="1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</a:pPr>
            <a:endParaRPr lang="cs-CZ" sz="2800" b="1" dirty="0">
              <a:solidFill>
                <a:prstClr val="black"/>
              </a:solidFill>
              <a:latin typeface="Colonna MT" panose="04020805060202030203" pitchFamily="82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2100" y="4267200"/>
            <a:ext cx="4277593" cy="25908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6501" y="-114300"/>
            <a:ext cx="3365500" cy="222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06435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FF">
            <a:alpha val="3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734" y="626533"/>
            <a:ext cx="8954631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Colonna MT" panose="04020805060202030203" pitchFamily="82" charset="0"/>
              </a:rPr>
              <a:t>Answer</a:t>
            </a:r>
            <a:r>
              <a:rPr lang="cs-CZ" sz="2800" b="1" dirty="0" smtClean="0">
                <a:latin typeface="Colonna MT" panose="04020805060202030203" pitchFamily="82" charset="0"/>
              </a:rPr>
              <a:t> these </a:t>
            </a:r>
            <a:r>
              <a:rPr lang="cs-CZ" sz="2800" b="1" dirty="0" err="1" smtClean="0">
                <a:latin typeface="Colonna MT" panose="04020805060202030203" pitchFamily="82" charset="0"/>
              </a:rPr>
              <a:t>questions</a:t>
            </a:r>
            <a:r>
              <a:rPr lang="cs-CZ" sz="2800" b="1" dirty="0" smtClean="0">
                <a:latin typeface="Colonna MT" panose="04020805060202030203" pitchFamily="82" charset="0"/>
              </a:rPr>
              <a:t>.</a:t>
            </a:r>
          </a:p>
          <a:p>
            <a:pPr marL="514350" indent="-514350">
              <a:buAutoNum type="arabicPeriod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What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day</a:t>
            </a:r>
            <a:r>
              <a:rPr lang="cs-CZ" sz="2800" b="1" dirty="0" smtClean="0">
                <a:latin typeface="Colonna MT" panose="04020805060202030203" pitchFamily="82" charset="0"/>
              </a:rPr>
              <a:t> do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latin typeface="Colonna MT" panose="04020805060202030203" pitchFamily="82" charset="0"/>
              </a:rPr>
              <a:t>  </a:t>
            </a:r>
            <a:r>
              <a:rPr lang="cs-CZ" sz="2800" b="1" dirty="0" err="1" smtClean="0">
                <a:latin typeface="Colonna MT" panose="04020805060202030203" pitchFamily="82" charset="0"/>
              </a:rPr>
              <a:t>American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children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get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their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presents</a:t>
            </a:r>
            <a:r>
              <a:rPr lang="cs-CZ" sz="2800" b="1" dirty="0" smtClean="0">
                <a:latin typeface="Colonna MT" panose="04020805060202030203" pitchFamily="82" charset="0"/>
              </a:rPr>
              <a:t>?</a:t>
            </a:r>
          </a:p>
          <a:p>
            <a:pPr marL="514350" indent="-514350">
              <a:buAutoNum type="arabicPeriod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What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colour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is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typical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for</a:t>
            </a:r>
            <a:r>
              <a:rPr lang="cs-CZ" sz="2800" b="1" dirty="0" smtClean="0">
                <a:latin typeface="Colonna MT" panose="04020805060202030203" pitchFamily="82" charset="0"/>
              </a:rPr>
              <a:t> St. </a:t>
            </a:r>
            <a:r>
              <a:rPr lang="cs-CZ" sz="2800" b="1" dirty="0" err="1" smtClean="0">
                <a:latin typeface="Colonna MT" panose="04020805060202030203" pitchFamily="82" charset="0"/>
              </a:rPr>
              <a:t>Patrick‘s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Day</a:t>
            </a:r>
            <a:r>
              <a:rPr lang="cs-CZ" sz="2800" b="1" dirty="0" smtClean="0">
                <a:latin typeface="Colonna MT" panose="04020805060202030203" pitchFamily="82" charset="0"/>
              </a:rPr>
              <a:t>?</a:t>
            </a:r>
          </a:p>
          <a:p>
            <a:pPr marL="514350" indent="-514350">
              <a:buAutoNum type="arabicPeriod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When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is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Independence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Day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celebrated</a:t>
            </a:r>
            <a:r>
              <a:rPr lang="cs-CZ" sz="2800" b="1" dirty="0" smtClean="0">
                <a:latin typeface="Colonna MT" panose="04020805060202030203" pitchFamily="82" charset="0"/>
              </a:rPr>
              <a:t>?</a:t>
            </a:r>
          </a:p>
          <a:p>
            <a:pPr marL="514350" indent="-514350">
              <a:buAutoNum type="arabicPeriod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What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is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eaten</a:t>
            </a:r>
            <a:r>
              <a:rPr lang="cs-CZ" sz="2800" b="1" dirty="0" smtClean="0">
                <a:latin typeface="Colonna MT" panose="04020805060202030203" pitchFamily="82" charset="0"/>
              </a:rPr>
              <a:t> on </a:t>
            </a:r>
            <a:r>
              <a:rPr lang="cs-CZ" sz="2800" b="1" dirty="0" err="1" smtClean="0">
                <a:latin typeface="Colonna MT" panose="04020805060202030203" pitchFamily="82" charset="0"/>
              </a:rPr>
              <a:t>Thanksgiving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Day</a:t>
            </a:r>
            <a:r>
              <a:rPr lang="cs-CZ" sz="2800" b="1" dirty="0" smtClean="0">
                <a:latin typeface="Colonna MT" panose="04020805060202030203" pitchFamily="82" charset="0"/>
              </a:rPr>
              <a:t>?</a:t>
            </a:r>
          </a:p>
          <a:p>
            <a:pPr marL="514350" indent="-514350">
              <a:buAutoNum type="arabicPeriod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What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costumes</a:t>
            </a:r>
            <a:r>
              <a:rPr lang="cs-CZ" sz="2800" b="1" dirty="0" smtClean="0">
                <a:latin typeface="Colonna MT" panose="04020805060202030203" pitchFamily="82" charset="0"/>
              </a:rPr>
              <a:t> do </a:t>
            </a:r>
            <a:r>
              <a:rPr lang="cs-CZ" sz="2800" b="1" dirty="0" err="1" smtClean="0">
                <a:latin typeface="Colonna MT" panose="04020805060202030203" pitchFamily="82" charset="0"/>
              </a:rPr>
              <a:t>children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wear</a:t>
            </a:r>
            <a:r>
              <a:rPr lang="cs-CZ" sz="2800" b="1" dirty="0" smtClean="0">
                <a:latin typeface="Colonna MT" panose="04020805060202030203" pitchFamily="82" charset="0"/>
              </a:rPr>
              <a:t> on Halloween?</a:t>
            </a:r>
          </a:p>
          <a:p>
            <a:pPr marL="514350" indent="-514350">
              <a:buAutoNum type="arabicPeriod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endParaRPr lang="cs-CZ" sz="2800" b="1" dirty="0">
              <a:latin typeface="Colonna MT" panose="0402080506020203020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59064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00FFFF">
            <a:alpha val="2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123" y="3198799"/>
            <a:ext cx="9489573" cy="1470025"/>
          </a:xfrm>
        </p:spPr>
        <p:txBody>
          <a:bodyPr/>
          <a:lstStyle/>
          <a:p>
            <a:r>
              <a:rPr lang="cs-CZ" dirty="0" smtClean="0">
                <a:latin typeface="Comic Sans MS" panose="030F0702030302020204" pitchFamily="66" charset="0"/>
              </a:rPr>
              <a:t> </a:t>
            </a:r>
            <a:endParaRPr lang="cs-CZ" dirty="0">
              <a:latin typeface="Comic Sans MS" panose="030F0702030302020204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7779" y="3560334"/>
            <a:ext cx="9489573" cy="86142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078756" y="2280314"/>
            <a:ext cx="32044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2989" y="1203096"/>
            <a:ext cx="11285975" cy="47705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Zdroje:</a:t>
            </a:r>
          </a:p>
          <a:p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  <a:hlinkClick r:id="rId2"/>
              </a:rPr>
              <a:t>www.bridge-online.cz</a:t>
            </a:r>
            <a:endParaRPr lang="cs-CZ" sz="2800" b="1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  <a:hlinkClick r:id="rId3"/>
              </a:rPr>
              <a:t>www.helpforenglish</a:t>
            </a:r>
            <a:endParaRPr lang="cs-CZ" sz="2800" b="1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r>
              <a:rPr lang="cs-CZ" sz="2800" b="1" dirty="0" smtClean="0">
                <a:solidFill>
                  <a:prstClr val="black"/>
                </a:solidFill>
                <a:latin typeface="Colonna MT" panose="04020805060202030203" pitchFamily="82" charset="0"/>
                <a:hlinkClick r:id="rId4"/>
              </a:rPr>
              <a:t>www.google.com/pictures</a:t>
            </a:r>
            <a:endParaRPr lang="cs-CZ" sz="2800" b="1" dirty="0" smtClean="0">
              <a:solidFill>
                <a:prstClr val="black"/>
              </a:solidFill>
              <a:latin typeface="Colonna MT" panose="04020805060202030203" pitchFamily="82" charset="0"/>
            </a:endParaRPr>
          </a:p>
          <a:p>
            <a:r>
              <a:rPr lang="cs-CZ" sz="2800" b="1" dirty="0">
                <a:latin typeface="Colonna MT" panose="04020805060202030203" pitchFamily="82" charset="0"/>
                <a:hlinkClick r:id="rId5"/>
              </a:rPr>
              <a:t>http://gcaptain.com</a:t>
            </a:r>
            <a:r>
              <a:rPr lang="cs-CZ" sz="2800" b="1" dirty="0" smtClean="0">
                <a:latin typeface="Colonna MT" panose="04020805060202030203" pitchFamily="82" charset="0"/>
                <a:hlinkClick r:id="rId5"/>
              </a:rPr>
              <a:t>/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r>
              <a:rPr lang="cs-CZ" sz="2800" b="1" dirty="0">
                <a:latin typeface="Colonna MT" panose="04020805060202030203" pitchFamily="82" charset="0"/>
                <a:hlinkClick r:id="rId6"/>
              </a:rPr>
              <a:t>http://</a:t>
            </a:r>
            <a:r>
              <a:rPr lang="cs-CZ" sz="2800" b="1" dirty="0" smtClean="0">
                <a:latin typeface="Colonna MT" panose="04020805060202030203" pitchFamily="82" charset="0"/>
                <a:hlinkClick r:id="rId6"/>
              </a:rPr>
              <a:t>www.dotcomgiftshop.com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r>
              <a:rPr lang="cs-CZ" sz="2800" b="1" dirty="0">
                <a:latin typeface="Colonna MT" panose="04020805060202030203" pitchFamily="82" charset="0"/>
                <a:hlinkClick r:id="rId7"/>
              </a:rPr>
              <a:t>http://www.st-patricks-day.com/</a:t>
            </a:r>
            <a:endParaRPr lang="cs-CZ" sz="2800" b="1" dirty="0">
              <a:latin typeface="Colonna MT" panose="04020805060202030203" pitchFamily="82" charset="0"/>
            </a:endParaRPr>
          </a:p>
          <a:p>
            <a:r>
              <a:rPr lang="cs-CZ" sz="2800" b="1" dirty="0">
                <a:latin typeface="Colonna MT" panose="04020805060202030203" pitchFamily="82" charset="0"/>
                <a:hlinkClick r:id="rId8"/>
              </a:rPr>
              <a:t>http://wall.alphacoders.com</a:t>
            </a:r>
            <a:r>
              <a:rPr lang="cs-CZ" sz="2800" b="1" dirty="0" smtClean="0">
                <a:latin typeface="Colonna MT" panose="04020805060202030203" pitchFamily="82" charset="0"/>
                <a:hlinkClick r:id="rId8"/>
              </a:rPr>
              <a:t>/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endParaRPr lang="cs-CZ" sz="2800" b="1" dirty="0" smtClean="0">
              <a:latin typeface="Colonna MT" panose="04020805060202030203" pitchFamily="82" charset="0"/>
            </a:endParaRPr>
          </a:p>
          <a:p>
            <a:r>
              <a:rPr lang="cs-CZ" sz="24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ADVANCED CONVERSATION PRACTICE, Jarmila </a:t>
            </a:r>
            <a:r>
              <a:rPr lang="cs-CZ" sz="24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Fictumová</a:t>
            </a:r>
            <a:r>
              <a:rPr lang="cs-CZ" sz="24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, John </a:t>
            </a:r>
            <a:r>
              <a:rPr lang="cs-CZ" sz="2400" b="1" dirty="0" err="1" smtClean="0">
                <a:solidFill>
                  <a:prstClr val="black"/>
                </a:solidFill>
                <a:latin typeface="Colonna MT" panose="04020805060202030203" pitchFamily="82" charset="0"/>
              </a:rPr>
              <a:t>Cccarelli</a:t>
            </a:r>
            <a:r>
              <a:rPr lang="cs-CZ" sz="2400" b="1" dirty="0" smtClean="0">
                <a:solidFill>
                  <a:prstClr val="black"/>
                </a:solidFill>
                <a:latin typeface="Colonna MT" panose="04020805060202030203" pitchFamily="82" charset="0"/>
              </a:rPr>
              <a:t>, Tony Long</a:t>
            </a:r>
          </a:p>
          <a:p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73096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</TotalTime>
  <Words>499</Words>
  <Application>Microsoft Office PowerPoint</Application>
  <PresentationFormat>Širokoúhlá obrazovka</PresentationFormat>
  <Paragraphs>135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10</vt:i4>
      </vt:variant>
      <vt:variant>
        <vt:lpstr>Motiv</vt:lpstr>
      </vt:variant>
      <vt:variant>
        <vt:i4>6</vt:i4>
      </vt:variant>
      <vt:variant>
        <vt:lpstr>Nadpisy snímků</vt:lpstr>
      </vt:variant>
      <vt:variant>
        <vt:i4>12</vt:i4>
      </vt:variant>
    </vt:vector>
  </HeadingPairs>
  <TitlesOfParts>
    <vt:vector size="28" baseType="lpstr">
      <vt:lpstr>Arial</vt:lpstr>
      <vt:lpstr>Calibri</vt:lpstr>
      <vt:lpstr>Calibri Light</vt:lpstr>
      <vt:lpstr>Colonna MT</vt:lpstr>
      <vt:lpstr>Comic Sans MS</vt:lpstr>
      <vt:lpstr>Courier New</vt:lpstr>
      <vt:lpstr>Times New Roman</vt:lpstr>
      <vt:lpstr>Trebuchet MS</vt:lpstr>
      <vt:lpstr>Verdana</vt:lpstr>
      <vt:lpstr>Wingdings 2</vt:lpstr>
      <vt:lpstr>Motiv Office</vt:lpstr>
      <vt:lpstr>Spring</vt:lpstr>
      <vt:lpstr>1_Spring</vt:lpstr>
      <vt:lpstr>2_Spring</vt:lpstr>
      <vt:lpstr>3_Spring</vt:lpstr>
      <vt:lpstr>4_Spring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SBR2</dc:creator>
  <cp:lastModifiedBy>ucitel</cp:lastModifiedBy>
  <cp:revision>26</cp:revision>
  <dcterms:created xsi:type="dcterms:W3CDTF">2014-02-25T10:22:03Z</dcterms:created>
  <dcterms:modified xsi:type="dcterms:W3CDTF">2014-03-11T11:42:18Z</dcterms:modified>
</cp:coreProperties>
</file>