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9" r:id="rId3"/>
    <p:sldId id="262" r:id="rId4"/>
    <p:sldId id="264" r:id="rId5"/>
    <p:sldId id="265" r:id="rId6"/>
    <p:sldId id="266" r:id="rId7"/>
    <p:sldId id="267" r:id="rId8"/>
    <p:sldId id="268" r:id="rId9"/>
    <p:sldId id="270" r:id="rId10"/>
    <p:sldId id="271" r:id="rId11"/>
    <p:sldId id="256" r:id="rId12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66FF"/>
    <a:srgbClr val="FF00FF"/>
    <a:srgbClr val="FF0066"/>
    <a:srgbClr val="FF0000"/>
    <a:srgbClr val="FF6600"/>
    <a:srgbClr val="F2BCEE"/>
    <a:srgbClr val="000000"/>
    <a:srgbClr val="00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58" autoAdjust="0"/>
    <p:restoredTop sz="96552" autoAdjust="0"/>
  </p:normalViewPr>
  <p:slideViewPr>
    <p:cSldViewPr snapToGrid="0">
      <p:cViewPr varScale="1">
        <p:scale>
          <a:sx n="76" d="100"/>
          <a:sy n="76" d="100"/>
        </p:scale>
        <p:origin x="132" y="9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45923" y="3307356"/>
            <a:ext cx="9489573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45923" y="4777380"/>
            <a:ext cx="9489573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/>
              <a:t>13. 3. 2014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54931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/>
              <a:t>13. 3. 2014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021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4" y="3308581"/>
            <a:ext cx="9489571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5924" y="4777381"/>
            <a:ext cx="948957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/>
              <a:t>13. 3. 2014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32593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4" y="675725"/>
            <a:ext cx="949744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45924" y="1809750"/>
            <a:ext cx="4628369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708" y="1809749"/>
            <a:ext cx="4625656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/>
              <a:t>13. 3. 2014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91333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7192" y="1812927"/>
            <a:ext cx="419709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5924" y="2389190"/>
            <a:ext cx="4628369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56088" y="1812927"/>
            <a:ext cx="418998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7" y="2389190"/>
            <a:ext cx="462836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/>
              <a:t>13. 3. 2014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7238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/>
              <a:t>13. 3. 2014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119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/>
              <a:t>13. 3. 2014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12962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3" y="446088"/>
            <a:ext cx="3547533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6873" y="446088"/>
            <a:ext cx="5706492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5923" y="1631950"/>
            <a:ext cx="3547533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/>
              <a:t>13. 3. 2014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1959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4" y="1387058"/>
            <a:ext cx="4641849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5924" y="2500312"/>
            <a:ext cx="4641849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/>
              <a:t>13. 3. 2014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6291682" y="993076"/>
            <a:ext cx="2462851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800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6502400" y="1600200"/>
            <a:ext cx="4572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1382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45924" y="1807361"/>
            <a:ext cx="949744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/>
              <a:t>13. 3. 2014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0941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79415" y="675723"/>
            <a:ext cx="1963949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45923" y="675724"/>
            <a:ext cx="7290076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/>
              <a:t>13. 3. 2014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141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12" y="-16"/>
            <a:ext cx="12336461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sz="1800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sz="1800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45923" y="675725"/>
            <a:ext cx="9500151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5924" y="1807361"/>
            <a:ext cx="9500149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3125" y="595181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6A0372E-AAA2-45E9-9817-5AA1ADE6CB08}" type="datetimeFigureOut">
              <a:rPr lang="cs-CZ" smtClean="0"/>
              <a:t>13. 3. 2014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74594" y="5951811"/>
            <a:ext cx="700853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3545" y="5951811"/>
            <a:ext cx="81104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DA27682-D6D9-4234-853C-9B31DE9DBB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8211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hdwallpapercorner.com/" TargetMode="External"/><Relationship Id="rId3" Type="http://schemas.openxmlformats.org/officeDocument/2006/relationships/hyperlink" Target="http://www.helpforenglish/" TargetMode="External"/><Relationship Id="rId7" Type="http://schemas.openxmlformats.org/officeDocument/2006/relationships/hyperlink" Target="http://www.guy-sports.com/" TargetMode="External"/><Relationship Id="rId2" Type="http://schemas.openxmlformats.org/officeDocument/2006/relationships/hyperlink" Target="http://www.bridge-online.cz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skiddle.com/" TargetMode="External"/><Relationship Id="rId5" Type="http://schemas.openxmlformats.org/officeDocument/2006/relationships/hyperlink" Target="http://www.skooknews.com/" TargetMode="External"/><Relationship Id="rId4" Type="http://schemas.openxmlformats.org/officeDocument/2006/relationships/hyperlink" Target="http://www.google.com/pictur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CCE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01 DUM Kvadratická funkce.ppt"/>
          <p:cNvSpPr>
            <a:spLocks noChangeAspect="1" noChangeArrowheads="1"/>
          </p:cNvSpPr>
          <p:nvPr/>
        </p:nvSpPr>
        <p:spPr bwMode="auto">
          <a:xfrm>
            <a:off x="4423568" y="49482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1969618"/>
              </p:ext>
            </p:extLst>
          </p:nvPr>
        </p:nvGraphicFramePr>
        <p:xfrm>
          <a:off x="1092199" y="1562100"/>
          <a:ext cx="9740900" cy="5018648"/>
        </p:xfrm>
        <a:graphic>
          <a:graphicData uri="http://schemas.openxmlformats.org/drawingml/2006/table">
            <a:tbl>
              <a:tblPr/>
              <a:tblGrid>
                <a:gridCol w="2226936"/>
                <a:gridCol w="55743"/>
                <a:gridCol w="1672481"/>
                <a:gridCol w="566041"/>
                <a:gridCol w="533400"/>
                <a:gridCol w="4686299"/>
              </a:tblGrid>
              <a:tr h="572135">
                <a:tc gridSpan="4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Název projektu: Digitalizace výuky oboru Kosmetické služby</a:t>
                      </a:r>
                      <a:endParaRPr lang="cs-CZ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Číslo projektu: </a:t>
                      </a:r>
                      <a:r>
                        <a:rPr lang="cs-CZ" sz="12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CZ.1.07/1.5.00/34.0535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22255">
                <a:tc gridSpan="6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Škola: </a:t>
                      </a:r>
                      <a:r>
                        <a:rPr lang="cs-CZ" sz="12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Soukromá střední odborná škola Břeclav, s.r.o., Mládežnická 3, 690 02 Břeclav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175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Předmět: Anglický jazyk</a:t>
                      </a:r>
                      <a:endParaRPr lang="cs-CZ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Ročník:</a:t>
                      </a:r>
                      <a:endParaRPr lang="cs-CZ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3.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7804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Téma: Britské svátky a tradice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5608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Tematický okruh: Svátky a tradice</a:t>
                      </a:r>
                      <a:endParaRPr lang="cs-CZ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51695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  <a:endParaRPr lang="cs-CZ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Jméno autora: Jana Adámková</a:t>
                      </a:r>
                      <a:endParaRPr lang="cs-CZ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Datum tvorby: 14.2.2014</a:t>
                      </a:r>
                      <a:endParaRPr lang="cs-CZ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86825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Kód materiálu: OPVK_1.5_DUM_III/2_ANJ 01 AD</a:t>
                      </a:r>
                      <a:endParaRPr lang="cs-CZ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Soubor: </a:t>
                      </a:r>
                      <a:r>
                        <a:rPr lang="cs-CZ" sz="12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VYSTUPY</a:t>
                      </a:r>
                      <a:r>
                        <a:rPr lang="en-US" sz="12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/</a:t>
                      </a:r>
                      <a:r>
                        <a:rPr lang="cs-CZ" sz="12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VY_32_inovace_ANJ 01 AD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4867">
                <a:tc gridSpan="6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Anotace: výukový materiál je určen k osvojení teoretických znalostí o britských svátcích a tradicích</a:t>
                      </a:r>
                      <a:endParaRPr lang="cs-CZ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Obrázek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9600" y="327091"/>
            <a:ext cx="1287405" cy="1031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79413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36600" y="2193925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Comic Sans MS" panose="030F0702030302020204" pitchFamily="66" charset="0"/>
              </a:rPr>
              <a:t>British</a:t>
            </a:r>
            <a:r>
              <a:rPr lang="cs-CZ" sz="60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cs-CZ" sz="60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Comic Sans MS" panose="030F0702030302020204" pitchFamily="66" charset="0"/>
              </a:rPr>
              <a:t>Holidays</a:t>
            </a:r>
            <a:r>
              <a:rPr lang="cs-CZ" sz="60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omic Sans MS" panose="030F0702030302020204" pitchFamily="66" charset="0"/>
              </a:rPr>
              <a:t/>
            </a:r>
            <a:br>
              <a:rPr lang="cs-CZ" sz="60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omic Sans MS" panose="030F0702030302020204" pitchFamily="66" charset="0"/>
              </a:rPr>
            </a:br>
            <a:r>
              <a:rPr lang="cs-CZ" sz="60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omic Sans MS" panose="030F0702030302020204" pitchFamily="66" charset="0"/>
              </a:rPr>
              <a:t>and</a:t>
            </a:r>
            <a:br>
              <a:rPr lang="cs-CZ" sz="600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Comic Sans MS" panose="030F0702030302020204" pitchFamily="66" charset="0"/>
              </a:rPr>
            </a:br>
            <a:r>
              <a:rPr lang="cs-CZ" sz="6000" dirty="0" err="1" smtClean="0">
                <a:solidFill>
                  <a:schemeClr val="tx1">
                    <a:lumMod val="85000"/>
                    <a:lumOff val="15000"/>
                  </a:schemeClr>
                </a:solidFill>
                <a:latin typeface="Comic Sans MS" panose="030F0702030302020204" pitchFamily="66" charset="0"/>
              </a:rPr>
              <a:t>Festivals</a:t>
            </a:r>
            <a:endParaRPr lang="cs-CZ" sz="6000" dirty="0">
              <a:solidFill>
                <a:schemeClr val="tx1">
                  <a:lumMod val="85000"/>
                  <a:lumOff val="15000"/>
                </a:schemeClr>
              </a:solidFill>
              <a:latin typeface="Comic Sans MS" panose="030F0702030302020204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041441" y="3130534"/>
            <a:ext cx="1006897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chemeClr val="bg1">
                    <a:lumMod val="95000"/>
                  </a:schemeClr>
                </a:solidFill>
                <a:latin typeface="Colonna MT" panose="04020805060202030203" pitchFamily="82" charset="0"/>
              </a:rPr>
              <a:t>British</a:t>
            </a:r>
            <a:r>
              <a:rPr lang="cs-CZ" sz="6000" b="1" dirty="0" smtClean="0">
                <a:solidFill>
                  <a:schemeClr val="bg1">
                    <a:lumMod val="95000"/>
                  </a:schemeClr>
                </a:solidFill>
                <a:latin typeface="Colonna MT" panose="04020805060202030203" pitchFamily="82" charset="0"/>
              </a:rPr>
              <a:t> </a:t>
            </a:r>
            <a:r>
              <a:rPr lang="cs-CZ" sz="6000" b="1" dirty="0" err="1" smtClean="0">
                <a:solidFill>
                  <a:schemeClr val="bg1">
                    <a:lumMod val="95000"/>
                  </a:schemeClr>
                </a:solidFill>
                <a:latin typeface="Colonna MT" panose="04020805060202030203" pitchFamily="82" charset="0"/>
              </a:rPr>
              <a:t>Holidays</a:t>
            </a:r>
            <a:r>
              <a:rPr lang="cs-CZ" sz="6000" b="1" dirty="0" smtClean="0">
                <a:solidFill>
                  <a:schemeClr val="bg1">
                    <a:lumMod val="95000"/>
                  </a:schemeClr>
                </a:solidFill>
                <a:latin typeface="Colonna MT" panose="04020805060202030203" pitchFamily="82" charset="0"/>
              </a:rPr>
              <a:t> and </a:t>
            </a:r>
            <a:r>
              <a:rPr lang="cs-CZ" sz="6000" b="1" dirty="0" err="1">
                <a:solidFill>
                  <a:schemeClr val="bg1">
                    <a:lumMod val="95000"/>
                  </a:schemeClr>
                </a:solidFill>
                <a:latin typeface="Colonna MT" panose="04020805060202030203" pitchFamily="82" charset="0"/>
              </a:rPr>
              <a:t>T</a:t>
            </a:r>
            <a:r>
              <a:rPr lang="cs-CZ" sz="6000" b="1" dirty="0" err="1" smtClean="0">
                <a:solidFill>
                  <a:schemeClr val="bg1">
                    <a:lumMod val="95000"/>
                  </a:schemeClr>
                </a:solidFill>
                <a:latin typeface="Colonna MT" panose="04020805060202030203" pitchFamily="82" charset="0"/>
              </a:rPr>
              <a:t>raditions</a:t>
            </a:r>
            <a:endParaRPr lang="cs-CZ" sz="6000" b="1" dirty="0">
              <a:solidFill>
                <a:schemeClr val="bg1">
                  <a:lumMod val="95000"/>
                </a:schemeClr>
              </a:solidFill>
              <a:latin typeface="Colonna MT" panose="04020805060202030203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32644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435100" y="18923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latin typeface="Colonna MT" panose="04020805060202030203" pitchFamily="82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7733" y="0"/>
            <a:ext cx="12192000" cy="685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901838" y="1422400"/>
            <a:ext cx="5435462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800" b="1" dirty="0" err="1" smtClean="0">
                <a:latin typeface="Colonna MT" panose="04020805060202030203" pitchFamily="82" charset="0"/>
              </a:rPr>
              <a:t>Christmas</a:t>
            </a:r>
            <a:endParaRPr lang="cs-CZ" sz="4800" b="1" dirty="0" smtClean="0">
              <a:latin typeface="Colonna MT" panose="04020805060202030203" pitchFamily="82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800" b="1" dirty="0" smtClean="0">
                <a:latin typeface="Colonna MT" panose="04020805060202030203" pitchFamily="82" charset="0"/>
              </a:rPr>
              <a:t>St. </a:t>
            </a:r>
            <a:r>
              <a:rPr lang="cs-CZ" sz="4800" b="1" dirty="0" err="1" smtClean="0">
                <a:latin typeface="Colonna MT" panose="04020805060202030203" pitchFamily="82" charset="0"/>
              </a:rPr>
              <a:t>Valentine‘s</a:t>
            </a:r>
            <a:r>
              <a:rPr lang="cs-CZ" sz="4800" b="1" dirty="0" smtClean="0">
                <a:latin typeface="Colonna MT" panose="04020805060202030203" pitchFamily="82" charset="0"/>
              </a:rPr>
              <a:t> </a:t>
            </a:r>
            <a:r>
              <a:rPr lang="cs-CZ" sz="4800" b="1" dirty="0" err="1" smtClean="0">
                <a:latin typeface="Colonna MT" panose="04020805060202030203" pitchFamily="82" charset="0"/>
              </a:rPr>
              <a:t>Day</a:t>
            </a:r>
            <a:endParaRPr lang="cs-CZ" sz="4800" b="1" dirty="0" smtClean="0">
              <a:latin typeface="Colonna MT" panose="04020805060202030203" pitchFamily="82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800" b="1" dirty="0" err="1" smtClean="0">
                <a:latin typeface="Colonna MT" panose="04020805060202030203" pitchFamily="82" charset="0"/>
              </a:rPr>
              <a:t>Easter</a:t>
            </a:r>
            <a:endParaRPr lang="cs-CZ" sz="4800" b="1" dirty="0" smtClean="0">
              <a:latin typeface="Colonna MT" panose="04020805060202030203" pitchFamily="82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800" b="1" dirty="0" smtClean="0">
                <a:latin typeface="Colonna MT" panose="04020805060202030203" pitchFamily="82" charset="0"/>
              </a:rPr>
              <a:t>Halloween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800" b="1" dirty="0" err="1" smtClean="0">
                <a:latin typeface="Colonna MT" panose="04020805060202030203" pitchFamily="82" charset="0"/>
              </a:rPr>
              <a:t>Guy</a:t>
            </a:r>
            <a:r>
              <a:rPr lang="cs-CZ" sz="4800" b="1" dirty="0" smtClean="0">
                <a:latin typeface="Colonna MT" panose="04020805060202030203" pitchFamily="82" charset="0"/>
              </a:rPr>
              <a:t> </a:t>
            </a:r>
            <a:r>
              <a:rPr lang="cs-CZ" sz="4800" b="1" dirty="0" err="1" smtClean="0">
                <a:latin typeface="Colonna MT" panose="04020805060202030203" pitchFamily="82" charset="0"/>
              </a:rPr>
              <a:t>Fawkes</a:t>
            </a:r>
            <a:r>
              <a:rPr lang="cs-CZ" sz="4800" b="1" dirty="0" smtClean="0">
                <a:latin typeface="Colonna MT" panose="04020805060202030203" pitchFamily="82" charset="0"/>
              </a:rPr>
              <a:t> </a:t>
            </a:r>
            <a:r>
              <a:rPr lang="cs-CZ" sz="4800" b="1" dirty="0" smtClean="0">
                <a:latin typeface="Colonna MT" panose="04020805060202030203" pitchFamily="82" charset="0"/>
              </a:rPr>
              <a:t>Night</a:t>
            </a:r>
            <a:endParaRPr lang="cs-CZ" sz="4800" b="1" dirty="0" smtClean="0">
              <a:latin typeface="Colonna MT" panose="04020805060202030203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8688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4300"/>
            <a:ext cx="12192000" cy="69723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00897" y="527526"/>
            <a:ext cx="10200869" cy="66479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5400" b="1" u="sng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Christmas</a:t>
            </a:r>
            <a:endParaRPr lang="cs-CZ" sz="5400" b="1" u="sng" dirty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571500" lvl="0" indent="-571500">
              <a:buFont typeface="Arial" panose="020B0604020202020204" pitchFamily="34" charset="0"/>
              <a:buChar char="•"/>
            </a:pPr>
            <a:endParaRPr lang="cs-CZ" sz="3600" b="1" dirty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c</a:t>
            </a: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elebrated</a:t>
            </a:r>
            <a:r>
              <a:rPr lang="cs-CZ" sz="28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on </a:t>
            </a: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the</a:t>
            </a:r>
            <a:r>
              <a:rPr lang="cs-CZ" sz="28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 25th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December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(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Christmas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Day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)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cs-CZ" sz="2800" b="1" dirty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f</a:t>
            </a: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amilies</a:t>
            </a:r>
            <a:r>
              <a:rPr lang="cs-CZ" sz="28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eat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huge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roast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turkey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with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some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vegetables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for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dinner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cs-CZ" sz="2800" b="1" dirty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c</a:t>
            </a: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hristmas</a:t>
            </a:r>
            <a:r>
              <a:rPr lang="cs-CZ" sz="28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pudding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is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served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for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a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dessert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cs-CZ" sz="2800" b="1" dirty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p</a:t>
            </a: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resents</a:t>
            </a:r>
            <a:r>
              <a:rPr lang="cs-CZ" sz="28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are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given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by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Father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Christmas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when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everyone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is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asleep</a:t>
            </a:r>
            <a:endParaRPr lang="cs-CZ" sz="2800" b="1" dirty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cs-CZ" sz="2800" b="1" dirty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c</a:t>
            </a: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hildren</a:t>
            </a:r>
            <a:r>
              <a:rPr lang="cs-CZ" sz="28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open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their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presents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in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the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morning</a:t>
            </a:r>
            <a:endParaRPr lang="cs-CZ" sz="2800" b="1" dirty="0" smtClean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cs-CZ" sz="2800" b="1" dirty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cs-CZ" sz="2800" b="1" dirty="0" smtClean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cs-CZ" sz="2800" b="1" dirty="0">
              <a:solidFill>
                <a:prstClr val="black"/>
              </a:solidFill>
              <a:latin typeface="Colonna MT" panose="04020805060202030203" pitchFamily="82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1301" y="-114300"/>
            <a:ext cx="3060700" cy="240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50490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85900" y="2438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003300" y="1130300"/>
            <a:ext cx="7801431" cy="46474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err="1" smtClean="0">
                <a:latin typeface="Colonna MT" panose="04020805060202030203" pitchFamily="82" charset="0"/>
              </a:rPr>
              <a:t>Christmas</a:t>
            </a:r>
            <a:r>
              <a:rPr lang="cs-CZ" sz="3600" b="1" u="sng" dirty="0" smtClean="0">
                <a:latin typeface="Colonna MT" panose="04020805060202030203" pitchFamily="82" charset="0"/>
              </a:rPr>
              <a:t> </a:t>
            </a:r>
            <a:r>
              <a:rPr lang="cs-CZ" sz="3600" b="1" u="sng" dirty="0" err="1" smtClean="0">
                <a:latin typeface="Colonna MT" panose="04020805060202030203" pitchFamily="82" charset="0"/>
              </a:rPr>
              <a:t>crackers</a:t>
            </a:r>
            <a:r>
              <a:rPr lang="cs-CZ" sz="3600" b="1" u="sng" dirty="0" smtClean="0">
                <a:latin typeface="Colonna MT" panose="04020805060202030203" pitchFamily="82" charset="0"/>
              </a:rPr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latin typeface="Colonna MT" panose="04020805060202030203" pitchFamily="82" charset="0"/>
              </a:rPr>
              <a:t>typical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British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decoration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latin typeface="Colonna MT" panose="04020805060202030203" pitchFamily="82" charset="0"/>
              </a:rPr>
              <a:t>paper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tubes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that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look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like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sweets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latin typeface="Colonna MT" panose="04020805060202030203" pitchFamily="82" charset="0"/>
              </a:rPr>
              <a:t>must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be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pulled</a:t>
            </a:r>
            <a:r>
              <a:rPr lang="cs-CZ" sz="2800" b="1" dirty="0" smtClean="0">
                <a:latin typeface="Colonna MT" panose="04020805060202030203" pitchFamily="82" charset="0"/>
              </a:rPr>
              <a:t> by a person on </a:t>
            </a:r>
            <a:r>
              <a:rPr lang="cs-CZ" sz="2800" b="1" dirty="0" err="1" smtClean="0">
                <a:latin typeface="Colonna MT" panose="04020805060202030203" pitchFamily="82" charset="0"/>
              </a:rPr>
              <a:t>each</a:t>
            </a:r>
            <a:r>
              <a:rPr lang="cs-CZ" sz="2800" b="1" dirty="0" smtClean="0">
                <a:latin typeface="Colonna MT" panose="04020805060202030203" pitchFamily="82" charset="0"/>
              </a:rPr>
              <a:t> end to open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latin typeface="Colonna MT" panose="04020805060202030203" pitchFamily="82" charset="0"/>
              </a:rPr>
              <a:t>contain</a:t>
            </a:r>
            <a:r>
              <a:rPr lang="cs-CZ" sz="2800" b="1" dirty="0" smtClean="0">
                <a:latin typeface="Colonna MT" panose="04020805060202030203" pitchFamily="82" charset="0"/>
              </a:rPr>
              <a:t> a </a:t>
            </a:r>
            <a:r>
              <a:rPr lang="cs-CZ" sz="2800" b="1" dirty="0" err="1" smtClean="0">
                <a:latin typeface="Colonna MT" panose="04020805060202030203" pitchFamily="82" charset="0"/>
              </a:rPr>
              <a:t>paper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crown</a:t>
            </a:r>
            <a:r>
              <a:rPr lang="cs-CZ" sz="2800" b="1" dirty="0" smtClean="0">
                <a:latin typeface="Colonna MT" panose="04020805060202030203" pitchFamily="82" charset="0"/>
              </a:rPr>
              <a:t>, a </a:t>
            </a:r>
            <a:r>
              <a:rPr lang="cs-CZ" sz="2800" b="1" dirty="0" err="1" smtClean="0">
                <a:latin typeface="Colonna MT" panose="04020805060202030203" pitchFamily="82" charset="0"/>
              </a:rPr>
              <a:t>joke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or</a:t>
            </a:r>
            <a:r>
              <a:rPr lang="cs-CZ" sz="2800" b="1" dirty="0" smtClean="0">
                <a:latin typeface="Colonna MT" panose="04020805060202030203" pitchFamily="82" charset="0"/>
              </a:rPr>
              <a:t> a </a:t>
            </a:r>
            <a:r>
              <a:rPr lang="cs-CZ" sz="2800" b="1" dirty="0" err="1" smtClean="0">
                <a:latin typeface="Colonna MT" panose="04020805060202030203" pitchFamily="82" charset="0"/>
              </a:rPr>
              <a:t>little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souvenir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endParaRPr lang="cs-CZ" dirty="0"/>
          </a:p>
          <a:p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8031" y="0"/>
            <a:ext cx="2383969" cy="35814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5450" y="5267325"/>
            <a:ext cx="2876550" cy="1590675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716697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pattFill prst="pct40">
          <a:fgClr>
            <a:schemeClr val="accent5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1400" y="1651000"/>
            <a:ext cx="10853677" cy="32316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latin typeface="Colonna MT" panose="04020805060202030203" pitchFamily="82" charset="0"/>
              </a:rPr>
              <a:t>St. </a:t>
            </a:r>
            <a:r>
              <a:rPr lang="cs-CZ" sz="3600" b="1" u="sng" dirty="0" err="1" smtClean="0">
                <a:latin typeface="Colonna MT" panose="04020805060202030203" pitchFamily="82" charset="0"/>
              </a:rPr>
              <a:t>Valentine‘s</a:t>
            </a:r>
            <a:r>
              <a:rPr lang="cs-CZ" sz="3600" b="1" u="sng" dirty="0" smtClean="0">
                <a:latin typeface="Colonna MT" panose="04020805060202030203" pitchFamily="82" charset="0"/>
              </a:rPr>
              <a:t> </a:t>
            </a:r>
            <a:r>
              <a:rPr lang="cs-CZ" sz="3600" b="1" u="sng" dirty="0" err="1" smtClean="0">
                <a:latin typeface="Colonna MT" panose="04020805060202030203" pitchFamily="82" charset="0"/>
              </a:rPr>
              <a:t>Day</a:t>
            </a:r>
            <a:endParaRPr lang="cs-CZ" sz="3600" b="1" u="sng" dirty="0" smtClean="0">
              <a:latin typeface="Colonna MT" panose="04020805060202030203" pitchFamily="82" charset="0"/>
            </a:endParaRPr>
          </a:p>
          <a:p>
            <a:endParaRPr lang="cs-CZ" sz="2800" b="1" dirty="0" smtClean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latin typeface="Colonna MT" panose="04020805060202030203" pitchFamily="82" charset="0"/>
              </a:rPr>
              <a:t>celebrated</a:t>
            </a:r>
            <a:r>
              <a:rPr lang="cs-CZ" sz="2800" b="1" dirty="0" smtClean="0">
                <a:latin typeface="Colonna MT" panose="04020805060202030203" pitchFamily="82" charset="0"/>
              </a:rPr>
              <a:t> on </a:t>
            </a:r>
            <a:r>
              <a:rPr lang="cs-CZ" sz="2800" b="1" dirty="0" err="1" smtClean="0">
                <a:latin typeface="Colonna MT" panose="04020805060202030203" pitchFamily="82" charset="0"/>
              </a:rPr>
              <a:t>the</a:t>
            </a:r>
            <a:r>
              <a:rPr lang="cs-CZ" sz="2800" b="1" dirty="0" smtClean="0">
                <a:latin typeface="Colonna MT" panose="04020805060202030203" pitchFamily="82" charset="0"/>
              </a:rPr>
              <a:t> 14th </a:t>
            </a:r>
            <a:r>
              <a:rPr lang="cs-CZ" sz="2800" b="1" dirty="0" err="1" smtClean="0">
                <a:latin typeface="Colonna MT" panose="04020805060202030203" pitchFamily="82" charset="0"/>
              </a:rPr>
              <a:t>February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latin typeface="Colonna MT" panose="04020805060202030203" pitchFamily="82" charset="0"/>
              </a:rPr>
              <a:t>the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day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of</a:t>
            </a:r>
            <a:r>
              <a:rPr lang="cs-CZ" sz="2800" b="1" dirty="0" smtClean="0">
                <a:latin typeface="Colonna MT" panose="04020805060202030203" pitchFamily="82" charset="0"/>
              </a:rPr>
              <a:t> romance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latin typeface="Colonna MT" panose="04020805060202030203" pitchFamily="82" charset="0"/>
              </a:rPr>
              <a:t>people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exchange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cards</a:t>
            </a:r>
            <a:r>
              <a:rPr lang="cs-CZ" sz="2800" b="1" dirty="0" smtClean="0">
                <a:latin typeface="Colonna MT" panose="04020805060202030203" pitchFamily="82" charset="0"/>
              </a:rPr>
              <a:t>, </a:t>
            </a:r>
            <a:r>
              <a:rPr lang="cs-CZ" sz="2800" b="1" dirty="0" err="1" smtClean="0">
                <a:latin typeface="Colonna MT" panose="04020805060202030203" pitchFamily="82" charset="0"/>
              </a:rPr>
              <a:t>flowers</a:t>
            </a:r>
            <a:r>
              <a:rPr lang="cs-CZ" sz="2800" b="1" dirty="0" smtClean="0">
                <a:latin typeface="Colonna MT" panose="04020805060202030203" pitchFamily="82" charset="0"/>
              </a:rPr>
              <a:t>, </a:t>
            </a:r>
            <a:r>
              <a:rPr lang="cs-CZ" sz="2800" b="1" dirty="0" err="1" smtClean="0">
                <a:latin typeface="Colonna MT" panose="04020805060202030203" pitchFamily="82" charset="0"/>
              </a:rPr>
              <a:t>candies</a:t>
            </a:r>
            <a:r>
              <a:rPr lang="cs-CZ" sz="2800" b="1" dirty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or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gifts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with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their</a:t>
            </a:r>
            <a:r>
              <a:rPr lang="cs-CZ" sz="2800" b="1" dirty="0">
                <a:latin typeface="Colonna MT" panose="04020805060202030203" pitchFamily="82" charset="0"/>
              </a:rPr>
              <a:t> </a:t>
            </a:r>
            <a:r>
              <a:rPr lang="cs-CZ" sz="2800" b="1" dirty="0" smtClean="0">
                <a:latin typeface="Colonna MT" panose="04020805060202030203" pitchFamily="82" charset="0"/>
              </a:rPr>
              <a:t>‘</a:t>
            </a:r>
            <a:r>
              <a:rPr lang="cs-CZ" sz="2800" b="1" dirty="0" err="1" smtClean="0">
                <a:latin typeface="Colonna MT" panose="04020805060202030203" pitchFamily="82" charset="0"/>
              </a:rPr>
              <a:t>valentine</a:t>
            </a:r>
            <a:r>
              <a:rPr lang="cs-CZ" sz="2800" b="1" dirty="0" smtClean="0">
                <a:latin typeface="Colonna MT" panose="04020805060202030203" pitchFamily="82" charset="0"/>
              </a:rPr>
              <a:t>‘</a:t>
            </a:r>
            <a:endParaRPr lang="cs-CZ" sz="2800" b="1" dirty="0">
              <a:latin typeface="Colonna MT" panose="04020805060202030203" pitchFamily="82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2100" y="0"/>
            <a:ext cx="3009900" cy="311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3304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pattFill prst="pct80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3400" y="795867"/>
            <a:ext cx="11380360" cy="5632311"/>
          </a:xfrm>
          <a:prstGeom prst="rect">
            <a:avLst/>
          </a:prstGeom>
          <a:pattFill prst="pct80">
            <a:fgClr>
              <a:schemeClr val="accent1"/>
            </a:fgClr>
            <a:bgClr>
              <a:schemeClr val="bg1"/>
            </a:bgClr>
          </a:pattFill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4000" b="1" u="sng" dirty="0" err="1" smtClean="0">
                <a:latin typeface="Colonna MT" panose="04020805060202030203" pitchFamily="82" charset="0"/>
              </a:rPr>
              <a:t>Easter</a:t>
            </a:r>
            <a:endParaRPr lang="cs-CZ" sz="4000" b="1" u="sng" dirty="0" smtClean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3200" b="1" dirty="0" smtClean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3200" b="1" dirty="0">
                <a:latin typeface="Colonna MT" panose="04020805060202030203" pitchFamily="82" charset="0"/>
              </a:rPr>
              <a:t>i</a:t>
            </a:r>
            <a:r>
              <a:rPr lang="cs-CZ" sz="3200" b="1" dirty="0" smtClean="0">
                <a:latin typeface="Colonna MT" panose="04020805060202030203" pitchFamily="82" charset="0"/>
              </a:rPr>
              <a:t>n </a:t>
            </a:r>
            <a:r>
              <a:rPr lang="cs-CZ" sz="3200" b="1" dirty="0" err="1" smtClean="0">
                <a:latin typeface="Colonna MT" panose="04020805060202030203" pitchFamily="82" charset="0"/>
              </a:rPr>
              <a:t>March</a:t>
            </a:r>
            <a:r>
              <a:rPr lang="cs-CZ" sz="3200" b="1" dirty="0" smtClean="0"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latin typeface="Colonna MT" panose="04020805060202030203" pitchFamily="82" charset="0"/>
              </a:rPr>
              <a:t>or</a:t>
            </a:r>
            <a:r>
              <a:rPr lang="cs-CZ" sz="3200" b="1" dirty="0" smtClean="0">
                <a:latin typeface="Colonna MT" panose="04020805060202030203" pitchFamily="82" charset="0"/>
              </a:rPr>
              <a:t> in </a:t>
            </a:r>
            <a:r>
              <a:rPr lang="cs-CZ" sz="3200" b="1" dirty="0" err="1" smtClean="0">
                <a:latin typeface="Colonna MT" panose="04020805060202030203" pitchFamily="82" charset="0"/>
              </a:rPr>
              <a:t>April</a:t>
            </a:r>
            <a:endParaRPr lang="cs-CZ" sz="3200" b="1" dirty="0" smtClean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3200" b="1" dirty="0" smtClean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3200" b="1" dirty="0" smtClean="0">
                <a:latin typeface="Colonna MT" panose="04020805060202030203" pitchFamily="82" charset="0"/>
              </a:rPr>
              <a:t>p</a:t>
            </a:r>
            <a:r>
              <a:rPr lang="en-US" sz="3200" b="1" dirty="0" err="1" smtClean="0">
                <a:latin typeface="Colonna MT" panose="04020805060202030203" pitchFamily="82" charset="0"/>
              </a:rPr>
              <a:t>eople</a:t>
            </a:r>
            <a:r>
              <a:rPr lang="en-US" sz="3200" b="1" dirty="0" smtClean="0">
                <a:latin typeface="Colonna MT" panose="04020805060202030203" pitchFamily="82" charset="0"/>
              </a:rPr>
              <a:t> </a:t>
            </a:r>
            <a:r>
              <a:rPr lang="en-US" sz="3200" b="1" dirty="0">
                <a:latin typeface="Colonna MT" panose="04020805060202030203" pitchFamily="82" charset="0"/>
              </a:rPr>
              <a:t>decorate Easter eggs </a:t>
            </a:r>
            <a:endParaRPr lang="cs-CZ" sz="3200" b="1" dirty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3200" b="1" dirty="0" smtClean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dirty="0" smtClean="0">
                <a:latin typeface="Colonna MT" panose="04020805060202030203" pitchFamily="82" charset="0"/>
              </a:rPr>
              <a:t>the </a:t>
            </a:r>
            <a:r>
              <a:rPr lang="en-US" sz="3200" b="1" dirty="0">
                <a:latin typeface="Colonna MT" panose="04020805060202030203" pitchFamily="82" charset="0"/>
              </a:rPr>
              <a:t>Easter rabbit brings the eggs and hides them in the </a:t>
            </a:r>
            <a:r>
              <a:rPr lang="en-US" sz="3200" b="1" dirty="0" smtClean="0">
                <a:latin typeface="Colonna MT" panose="04020805060202030203" pitchFamily="82" charset="0"/>
              </a:rPr>
              <a:t>garden</a:t>
            </a:r>
            <a:endParaRPr lang="cs-CZ" sz="3200" b="1" dirty="0" smtClean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3200" b="1" dirty="0" smtClean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3200" b="1" dirty="0" err="1" smtClean="0">
                <a:latin typeface="Colonna MT" panose="04020805060202030203" pitchFamily="82" charset="0"/>
              </a:rPr>
              <a:t>Egg</a:t>
            </a:r>
            <a:r>
              <a:rPr lang="cs-CZ" sz="3200" b="1" dirty="0" smtClean="0"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latin typeface="Colonna MT" panose="04020805060202030203" pitchFamily="82" charset="0"/>
              </a:rPr>
              <a:t>Hunt-th</a:t>
            </a:r>
            <a:r>
              <a:rPr lang="en-US" sz="3200" b="1" dirty="0" smtClean="0">
                <a:latin typeface="Colonna MT" panose="04020805060202030203" pitchFamily="82" charset="0"/>
              </a:rPr>
              <a:t>e kids </a:t>
            </a:r>
            <a:r>
              <a:rPr lang="en-US" sz="3200" b="1" dirty="0">
                <a:latin typeface="Colonna MT" panose="04020805060202030203" pitchFamily="82" charset="0"/>
              </a:rPr>
              <a:t>have to run around the garden with </a:t>
            </a:r>
            <a:r>
              <a:rPr lang="en-US" sz="3200" b="1" dirty="0" smtClean="0">
                <a:latin typeface="Colonna MT" panose="04020805060202030203" pitchFamily="82" charset="0"/>
              </a:rPr>
              <a:t>baskets</a:t>
            </a:r>
            <a:endParaRPr lang="cs-CZ" sz="3200" b="1" dirty="0" smtClean="0">
              <a:latin typeface="Colonna MT" panose="04020805060202030203" pitchFamily="82" charset="0"/>
            </a:endParaRPr>
          </a:p>
          <a:p>
            <a:r>
              <a:rPr lang="cs-CZ" sz="3200" b="1" dirty="0">
                <a:latin typeface="Colonna MT" panose="04020805060202030203" pitchFamily="82" charset="0"/>
              </a:rPr>
              <a:t> </a:t>
            </a:r>
            <a:r>
              <a:rPr lang="cs-CZ" sz="3200" b="1" dirty="0" smtClean="0">
                <a:latin typeface="Colonna MT" panose="04020805060202030203" pitchFamily="82" charset="0"/>
              </a:rPr>
              <a:t>   </a:t>
            </a:r>
            <a:r>
              <a:rPr lang="en-US" sz="3200" b="1" dirty="0" smtClean="0">
                <a:latin typeface="Colonna MT" panose="04020805060202030203" pitchFamily="82" charset="0"/>
              </a:rPr>
              <a:t> </a:t>
            </a:r>
            <a:r>
              <a:rPr lang="en-US" sz="3200" b="1" dirty="0">
                <a:latin typeface="Colonna MT" panose="04020805060202030203" pitchFamily="82" charset="0"/>
              </a:rPr>
              <a:t>looking for these </a:t>
            </a:r>
            <a:r>
              <a:rPr lang="en-US" sz="3200" b="1" dirty="0" smtClean="0">
                <a:latin typeface="Colonna MT" panose="04020805060202030203" pitchFamily="82" charset="0"/>
              </a:rPr>
              <a:t>egg</a:t>
            </a:r>
            <a:r>
              <a:rPr lang="cs-CZ" sz="3200" b="1" dirty="0" smtClean="0">
                <a:latin typeface="Colonna MT" panose="04020805060202030203" pitchFamily="82" charset="0"/>
              </a:rPr>
              <a:t>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3200" b="1" dirty="0">
              <a:latin typeface="Colonna MT" panose="04020805060202030203" pitchFamily="82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8900" y="0"/>
            <a:ext cx="3213101" cy="245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70859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3201" y="302359"/>
            <a:ext cx="10992368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4000" b="1" u="sng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Halloween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solidFill>
                <a:srgbClr val="FF6600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3200" b="1" dirty="0" err="1">
                <a:solidFill>
                  <a:srgbClr val="FF6600"/>
                </a:solidFill>
                <a:latin typeface="Colonna MT" panose="04020805060202030203" pitchFamily="82" charset="0"/>
              </a:rPr>
              <a:t>c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elebrated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on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the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31st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October</a:t>
            </a:r>
            <a:endParaRPr lang="cs-CZ" sz="3200" b="1" dirty="0" smtClean="0">
              <a:solidFill>
                <a:srgbClr val="FF6600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3200" b="1" dirty="0" smtClean="0">
              <a:solidFill>
                <a:srgbClr val="FF6600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3200" b="1" dirty="0" err="1">
                <a:solidFill>
                  <a:srgbClr val="FF6600"/>
                </a:solidFill>
                <a:latin typeface="Colonna MT" panose="04020805060202030203" pitchFamily="82" charset="0"/>
              </a:rPr>
              <a:t>c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hildren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wear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scary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costumes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and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masks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,</a:t>
            </a:r>
          </a:p>
          <a:p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   </a:t>
            </a:r>
          </a:p>
          <a:p>
            <a:r>
              <a:rPr lang="cs-CZ" sz="3200" b="1" dirty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    such as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witches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,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ghosts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,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pirates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,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or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vampires</a:t>
            </a:r>
            <a:endParaRPr lang="cs-CZ" sz="3200" b="1" dirty="0" smtClean="0">
              <a:solidFill>
                <a:srgbClr val="FF6600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3200" b="1" dirty="0" smtClean="0">
              <a:solidFill>
                <a:srgbClr val="FF6600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3200" b="1" dirty="0" err="1">
                <a:solidFill>
                  <a:srgbClr val="FF6600"/>
                </a:solidFill>
                <a:latin typeface="Colonna MT" panose="04020805060202030203" pitchFamily="82" charset="0"/>
              </a:rPr>
              <a:t>t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hey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go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around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their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neirborhood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and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shout</a:t>
            </a:r>
            <a:r>
              <a:rPr lang="cs-CZ" sz="3200" b="1" dirty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‘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trick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or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treat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? ‘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3200" b="1" dirty="0">
              <a:solidFill>
                <a:srgbClr val="FF6600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they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get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sweets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or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candy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, ‘a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treat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‘ </a:t>
            </a:r>
            <a:endParaRPr lang="cs-CZ" sz="3200" b="1" dirty="0">
              <a:solidFill>
                <a:srgbClr val="FF6600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3200" b="1" dirty="0" smtClean="0">
              <a:solidFill>
                <a:srgbClr val="FF6600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if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they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don‘t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get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any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,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they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may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play  a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trick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‘</a:t>
            </a:r>
            <a:endParaRPr lang="cs-CZ" sz="3200" b="1" dirty="0">
              <a:solidFill>
                <a:srgbClr val="FF6600"/>
              </a:solidFill>
              <a:latin typeface="Colonna MT" panose="04020805060202030203" pitchFamily="82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8933" y="3640667"/>
            <a:ext cx="2523067" cy="30734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4667" y="-1"/>
            <a:ext cx="3217333" cy="2624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79548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100000">
              <a:schemeClr val="accent6">
                <a:lumMod val="60000"/>
                <a:lumOff val="40000"/>
              </a:schemeClr>
            </a:gs>
          </a:gsLst>
          <a:lin ang="108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TextovéPole 1"/>
          <p:cNvSpPr txBox="1"/>
          <p:nvPr/>
        </p:nvSpPr>
        <p:spPr>
          <a:xfrm>
            <a:off x="325967" y="512234"/>
            <a:ext cx="11450379" cy="5170646"/>
          </a:xfrm>
          <a:prstGeom prst="rect">
            <a:avLst/>
          </a:prstGeom>
        </p:spPr>
        <p:txBody>
          <a:bodyPr wrap="none" rtlCol="0">
            <a:spAutoFit/>
          </a:bodyPr>
          <a:lstStyle/>
          <a:p>
            <a:r>
              <a:rPr lang="cs-CZ" sz="3200" b="1" u="sng" dirty="0" err="1" smtClean="0"/>
              <a:t>Guy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Fawkes</a:t>
            </a:r>
            <a:r>
              <a:rPr lang="cs-CZ" sz="3200" b="1" u="sng" dirty="0" smtClean="0"/>
              <a:t> Night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latin typeface="Colonna MT" panose="04020805060202030203" pitchFamily="82" charset="0"/>
              </a:rPr>
              <a:t>celebrated</a:t>
            </a:r>
            <a:r>
              <a:rPr lang="cs-CZ" sz="2800" b="1" dirty="0" smtClean="0">
                <a:latin typeface="Colonna MT" panose="04020805060202030203" pitchFamily="82" charset="0"/>
              </a:rPr>
              <a:t> on </a:t>
            </a:r>
            <a:r>
              <a:rPr lang="cs-CZ" sz="2800" b="1" dirty="0" err="1" smtClean="0">
                <a:latin typeface="Colonna MT" panose="04020805060202030203" pitchFamily="82" charset="0"/>
              </a:rPr>
              <a:t>the</a:t>
            </a:r>
            <a:r>
              <a:rPr lang="cs-CZ" sz="2800" b="1" dirty="0" smtClean="0">
                <a:latin typeface="Colonna MT" panose="04020805060202030203" pitchFamily="82" charset="0"/>
              </a:rPr>
              <a:t> 5th </a:t>
            </a:r>
            <a:r>
              <a:rPr lang="cs-CZ" sz="2800" b="1" dirty="0" err="1" smtClean="0">
                <a:latin typeface="Colonna MT" panose="04020805060202030203" pitchFamily="82" charset="0"/>
              </a:rPr>
              <a:t>November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smtClean="0">
                <a:latin typeface="Colonna MT" panose="04020805060202030203" pitchFamily="82" charset="0"/>
              </a:rPr>
              <a:t>a </a:t>
            </a:r>
            <a:r>
              <a:rPr lang="en-US" sz="2800" b="1" dirty="0">
                <a:latin typeface="Colonna MT" panose="04020805060202030203" pitchFamily="82" charset="0"/>
              </a:rPr>
              <a:t>celebration of the </a:t>
            </a:r>
            <a:r>
              <a:rPr lang="en-US" sz="2800" b="1" dirty="0" smtClean="0">
                <a:latin typeface="Colonna MT" panose="04020805060202030203" pitchFamily="82" charset="0"/>
              </a:rPr>
              <a:t>fail</a:t>
            </a:r>
            <a:r>
              <a:rPr lang="cs-CZ" sz="2800" b="1" dirty="0" err="1" smtClean="0">
                <a:latin typeface="Colonna MT" panose="04020805060202030203" pitchFamily="82" charset="0"/>
              </a:rPr>
              <a:t>ed</a:t>
            </a:r>
            <a:r>
              <a:rPr lang="en-US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smtClean="0">
                <a:latin typeface="Colonna MT" panose="04020805060202030203" pitchFamily="82" charset="0"/>
              </a:rPr>
              <a:t> plot by </a:t>
            </a:r>
            <a:r>
              <a:rPr lang="cs-CZ" sz="2800" b="1" dirty="0" err="1" smtClean="0">
                <a:latin typeface="Colonna MT" panose="04020805060202030203" pitchFamily="82" charset="0"/>
              </a:rPr>
              <a:t>Guy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Fawkes</a:t>
            </a:r>
            <a:r>
              <a:rPr lang="cs-CZ" sz="2800" b="1" dirty="0" smtClean="0">
                <a:latin typeface="Colonna MT" panose="04020805060202030203" pitchFamily="82" charset="0"/>
              </a:rPr>
              <a:t> to </a:t>
            </a:r>
            <a:r>
              <a:rPr lang="cs-CZ" sz="2800" b="1" dirty="0" err="1" smtClean="0">
                <a:latin typeface="Colonna MT" panose="04020805060202030203" pitchFamily="82" charset="0"/>
              </a:rPr>
              <a:t>blow</a:t>
            </a:r>
            <a:r>
              <a:rPr lang="cs-CZ" sz="2800" b="1" dirty="0" smtClean="0">
                <a:latin typeface="Colonna MT" panose="04020805060202030203" pitchFamily="82" charset="0"/>
              </a:rPr>
              <a:t> up </a:t>
            </a:r>
            <a:r>
              <a:rPr lang="cs-CZ" sz="2800" b="1" dirty="0" err="1" smtClean="0">
                <a:latin typeface="Colonna MT" panose="04020805060202030203" pitchFamily="82" charset="0"/>
              </a:rPr>
              <a:t>the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parliament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r>
              <a:rPr lang="cs-CZ" sz="2800" b="1" dirty="0">
                <a:latin typeface="Colonna MT" panose="04020805060202030203" pitchFamily="82" charset="0"/>
              </a:rPr>
              <a:t> 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latin typeface="Colonna MT" panose="04020805060202030203" pitchFamily="82" charset="0"/>
              </a:rPr>
              <a:t>also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called</a:t>
            </a:r>
            <a:r>
              <a:rPr lang="cs-CZ" sz="2800" b="1" dirty="0" smtClean="0">
                <a:latin typeface="Colonna MT" panose="04020805060202030203" pitchFamily="82" charset="0"/>
              </a:rPr>
              <a:t> ‘</a:t>
            </a:r>
            <a:r>
              <a:rPr lang="cs-CZ" sz="2800" b="1" dirty="0" err="1" smtClean="0">
                <a:latin typeface="Colonna MT" panose="04020805060202030203" pitchFamily="82" charset="0"/>
              </a:rPr>
              <a:t>bonfire</a:t>
            </a:r>
            <a:r>
              <a:rPr lang="cs-CZ" sz="2800" b="1" dirty="0" smtClean="0">
                <a:latin typeface="Colonna MT" panose="04020805060202030203" pitchFamily="82" charset="0"/>
              </a:rPr>
              <a:t> night‘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latin typeface="Colonna MT" panose="04020805060202030203" pitchFamily="82" charset="0"/>
              </a:rPr>
              <a:t>people</a:t>
            </a:r>
            <a:r>
              <a:rPr lang="en-US" sz="2800" b="1" dirty="0" smtClean="0">
                <a:latin typeface="Colonna MT" panose="04020805060202030203" pitchFamily="82" charset="0"/>
              </a:rPr>
              <a:t> </a:t>
            </a:r>
            <a:r>
              <a:rPr lang="en-US" sz="2800" b="1" dirty="0">
                <a:latin typeface="Colonna MT" panose="04020805060202030203" pitchFamily="82" charset="0"/>
              </a:rPr>
              <a:t>burn fires, and send fireworks into the </a:t>
            </a:r>
            <a:r>
              <a:rPr lang="en-US" sz="2800" b="1" dirty="0" smtClean="0">
                <a:latin typeface="Colonna MT" panose="04020805060202030203" pitchFamily="82" charset="0"/>
              </a:rPr>
              <a:t>sky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smtClean="0">
                <a:latin typeface="Colonna MT" panose="04020805060202030203" pitchFamily="82" charset="0"/>
              </a:rPr>
              <a:t>bonfire </a:t>
            </a:r>
            <a:r>
              <a:rPr lang="en-US" sz="2800" b="1" dirty="0">
                <a:latin typeface="Colonna MT" panose="04020805060202030203" pitchFamily="82" charset="0"/>
              </a:rPr>
              <a:t>baked potatoes and apples covered in </a:t>
            </a:r>
            <a:r>
              <a:rPr lang="en-US" sz="2800" b="1" dirty="0" smtClean="0">
                <a:latin typeface="Colonna MT" panose="04020805060202030203" pitchFamily="82" charset="0"/>
              </a:rPr>
              <a:t>toffee</a:t>
            </a:r>
            <a:r>
              <a:rPr lang="cs-CZ" sz="2800" b="1" dirty="0" smtClean="0">
                <a:latin typeface="Colonna MT" panose="04020805060202030203" pitchFamily="82" charset="0"/>
              </a:rPr>
              <a:t> are </a:t>
            </a:r>
            <a:r>
              <a:rPr lang="cs-CZ" sz="2800" b="1" dirty="0" err="1" smtClean="0">
                <a:latin typeface="Colonna MT" panose="04020805060202030203" pitchFamily="82" charset="0"/>
              </a:rPr>
              <a:t>eaten</a:t>
            </a:r>
            <a:endParaRPr lang="cs-CZ" sz="2800" b="1" dirty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Colonna MT" panose="04020805060202030203" pitchFamily="82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75701" y="0"/>
            <a:ext cx="3416300" cy="208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31827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E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44133" y="914400"/>
            <a:ext cx="948394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atin typeface="Colonna MT" panose="04020805060202030203" pitchFamily="82" charset="0"/>
              </a:rPr>
              <a:t>Match</a:t>
            </a:r>
            <a:r>
              <a:rPr lang="cs-CZ" sz="3200" b="1" dirty="0" smtClean="0"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latin typeface="Colonna MT" panose="04020805060202030203" pitchFamily="82" charset="0"/>
              </a:rPr>
              <a:t>the</a:t>
            </a:r>
            <a:r>
              <a:rPr lang="cs-CZ" sz="3200" b="1" dirty="0" smtClean="0"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latin typeface="Colonna MT" panose="04020805060202030203" pitchFamily="82" charset="0"/>
              </a:rPr>
              <a:t>names</a:t>
            </a:r>
            <a:r>
              <a:rPr lang="cs-CZ" sz="3200" b="1" dirty="0" smtClean="0"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latin typeface="Colonna MT" panose="04020805060202030203" pitchFamily="82" charset="0"/>
              </a:rPr>
              <a:t>of</a:t>
            </a:r>
            <a:r>
              <a:rPr lang="cs-CZ" sz="3200" b="1" dirty="0" smtClean="0"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latin typeface="Colonna MT" panose="04020805060202030203" pitchFamily="82" charset="0"/>
              </a:rPr>
              <a:t>festivals</a:t>
            </a:r>
            <a:r>
              <a:rPr lang="cs-CZ" sz="3200" b="1" dirty="0" smtClean="0"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latin typeface="Colonna MT" panose="04020805060202030203" pitchFamily="82" charset="0"/>
              </a:rPr>
              <a:t>with</a:t>
            </a:r>
            <a:r>
              <a:rPr lang="cs-CZ" sz="3200" b="1" dirty="0" smtClean="0"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latin typeface="Colonna MT" panose="04020805060202030203" pitchFamily="82" charset="0"/>
              </a:rPr>
              <a:t>the</a:t>
            </a:r>
            <a:r>
              <a:rPr lang="cs-CZ" sz="3200" b="1" dirty="0" smtClean="0"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latin typeface="Colonna MT" panose="04020805060202030203" pitchFamily="82" charset="0"/>
              </a:rPr>
              <a:t>right</a:t>
            </a:r>
            <a:r>
              <a:rPr lang="cs-CZ" sz="3200" b="1" dirty="0" smtClean="0"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latin typeface="Colonna MT" panose="04020805060202030203" pitchFamily="82" charset="0"/>
              </a:rPr>
              <a:t>expresions</a:t>
            </a:r>
            <a:r>
              <a:rPr lang="cs-CZ" sz="3200" b="1" dirty="0" smtClean="0">
                <a:latin typeface="Colonna MT" panose="04020805060202030203" pitchFamily="82" charset="0"/>
              </a:rPr>
              <a:t>.</a:t>
            </a:r>
          </a:p>
          <a:p>
            <a:pPr marL="342900" indent="-342900">
              <a:buFont typeface="+mj-lt"/>
              <a:buAutoNum type="arabicPeriod"/>
            </a:pPr>
            <a:endParaRPr lang="cs-CZ" sz="3200" b="1" dirty="0" smtClean="0">
              <a:latin typeface="Colonna MT" panose="04020805060202030203" pitchFamily="82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3200" b="1" dirty="0" smtClean="0">
                <a:latin typeface="Colonna MT" panose="04020805060202030203" pitchFamily="82" charset="0"/>
              </a:rPr>
              <a:t>Halloween                                a)   </a:t>
            </a:r>
            <a:r>
              <a:rPr lang="cs-CZ" sz="3200" b="1" dirty="0" err="1" smtClean="0">
                <a:latin typeface="Colonna MT" panose="04020805060202030203" pitchFamily="82" charset="0"/>
              </a:rPr>
              <a:t>red</a:t>
            </a:r>
            <a:r>
              <a:rPr lang="cs-CZ" sz="3200" b="1" dirty="0" smtClean="0"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latin typeface="Colonna MT" panose="04020805060202030203" pitchFamily="82" charset="0"/>
              </a:rPr>
              <a:t>roses</a:t>
            </a:r>
            <a:endParaRPr lang="cs-CZ" sz="3200" b="1" dirty="0" smtClean="0">
              <a:latin typeface="Colonna MT" panose="04020805060202030203" pitchFamily="82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3200" b="1" dirty="0" err="1" smtClean="0">
                <a:latin typeface="Colonna MT" panose="04020805060202030203" pitchFamily="82" charset="0"/>
              </a:rPr>
              <a:t>Christmas</a:t>
            </a:r>
            <a:r>
              <a:rPr lang="cs-CZ" sz="3200" b="1" dirty="0" smtClean="0">
                <a:latin typeface="Colonna MT" panose="04020805060202030203" pitchFamily="82" charset="0"/>
              </a:rPr>
              <a:t>                                b)   </a:t>
            </a:r>
            <a:r>
              <a:rPr lang="cs-CZ" sz="3200" b="1" dirty="0" err="1" smtClean="0">
                <a:latin typeface="Colonna MT" panose="04020805060202030203" pitchFamily="82" charset="0"/>
              </a:rPr>
              <a:t>jack</a:t>
            </a:r>
            <a:r>
              <a:rPr lang="cs-CZ" sz="3200" b="1" dirty="0" smtClean="0">
                <a:latin typeface="Colonna MT" panose="04020805060202030203" pitchFamily="82" charset="0"/>
              </a:rPr>
              <a:t>-o-</a:t>
            </a:r>
            <a:r>
              <a:rPr lang="cs-CZ" sz="3200" b="1" dirty="0" err="1" smtClean="0">
                <a:latin typeface="Colonna MT" panose="04020805060202030203" pitchFamily="82" charset="0"/>
              </a:rPr>
              <a:t>lantern</a:t>
            </a:r>
            <a:endParaRPr lang="cs-CZ" sz="3200" b="1" dirty="0" smtClean="0">
              <a:latin typeface="Colonna MT" panose="04020805060202030203" pitchFamily="82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3200" b="1" dirty="0" err="1" smtClean="0">
                <a:latin typeface="Colonna MT" panose="04020805060202030203" pitchFamily="82" charset="0"/>
              </a:rPr>
              <a:t>St.Valentine‘s</a:t>
            </a:r>
            <a:r>
              <a:rPr lang="cs-CZ" sz="3200" b="1" dirty="0" smtClean="0"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latin typeface="Colonna MT" panose="04020805060202030203" pitchFamily="82" charset="0"/>
              </a:rPr>
              <a:t>Day</a:t>
            </a:r>
            <a:r>
              <a:rPr lang="cs-CZ" sz="3200" b="1" dirty="0" smtClean="0">
                <a:latin typeface="Colonna MT" panose="04020805060202030203" pitchFamily="82" charset="0"/>
              </a:rPr>
              <a:t>                   c)   </a:t>
            </a:r>
            <a:r>
              <a:rPr lang="cs-CZ" sz="3200" b="1" dirty="0" err="1" smtClean="0">
                <a:latin typeface="Colonna MT" panose="04020805060202030203" pitchFamily="82" charset="0"/>
              </a:rPr>
              <a:t>bonfires</a:t>
            </a:r>
            <a:endParaRPr lang="cs-CZ" sz="3200" b="1" dirty="0" smtClean="0">
              <a:latin typeface="Colonna MT" panose="04020805060202030203" pitchFamily="82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3200" b="1" dirty="0" err="1" smtClean="0">
                <a:latin typeface="Colonna MT" panose="04020805060202030203" pitchFamily="82" charset="0"/>
              </a:rPr>
              <a:t>Easter</a:t>
            </a:r>
            <a:r>
              <a:rPr lang="cs-CZ" sz="3200" b="1" dirty="0" smtClean="0">
                <a:latin typeface="Colonna MT" panose="04020805060202030203" pitchFamily="82" charset="0"/>
              </a:rPr>
              <a:t>                                      d)   hot </a:t>
            </a:r>
            <a:r>
              <a:rPr lang="cs-CZ" sz="3200" b="1" dirty="0" err="1" smtClean="0">
                <a:latin typeface="Colonna MT" panose="04020805060202030203" pitchFamily="82" charset="0"/>
              </a:rPr>
              <a:t>cross</a:t>
            </a:r>
            <a:r>
              <a:rPr lang="cs-CZ" sz="3200" b="1" dirty="0" smtClean="0"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latin typeface="Colonna MT" panose="04020805060202030203" pitchFamily="82" charset="0"/>
              </a:rPr>
              <a:t>buns</a:t>
            </a:r>
            <a:endParaRPr lang="cs-CZ" sz="3200" b="1" dirty="0" smtClean="0">
              <a:latin typeface="Colonna MT" panose="04020805060202030203" pitchFamily="82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3200" b="1" dirty="0" err="1" smtClean="0">
                <a:latin typeface="Colonna MT" panose="04020805060202030203" pitchFamily="82" charset="0"/>
              </a:rPr>
              <a:t>Guy</a:t>
            </a:r>
            <a:r>
              <a:rPr lang="cs-CZ" sz="3200" b="1" dirty="0" smtClean="0"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latin typeface="Colonna MT" panose="04020805060202030203" pitchFamily="82" charset="0"/>
              </a:rPr>
              <a:t>Fawkes</a:t>
            </a:r>
            <a:r>
              <a:rPr lang="cs-CZ" sz="3200" b="1" dirty="0" smtClean="0">
                <a:latin typeface="Colonna MT" panose="04020805060202030203" pitchFamily="82" charset="0"/>
              </a:rPr>
              <a:t> Night                  e)   </a:t>
            </a:r>
            <a:r>
              <a:rPr lang="cs-CZ" sz="3200" b="1" dirty="0" err="1" smtClean="0">
                <a:latin typeface="Colonna MT" panose="04020805060202030203" pitchFamily="82" charset="0"/>
              </a:rPr>
              <a:t>carols</a:t>
            </a:r>
            <a:endParaRPr lang="cs-CZ" sz="3200" b="1" dirty="0">
              <a:latin typeface="Colonna MT" panose="04020805060202030203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03836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CCE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123" y="3198799"/>
            <a:ext cx="9489573" cy="1470025"/>
          </a:xfrm>
        </p:spPr>
        <p:txBody>
          <a:bodyPr/>
          <a:lstStyle/>
          <a:p>
            <a:r>
              <a:rPr lang="cs-CZ" dirty="0" smtClean="0">
                <a:latin typeface="Comic Sans MS" panose="030F0702030302020204" pitchFamily="66" charset="0"/>
              </a:rPr>
              <a:t> </a:t>
            </a:r>
            <a:endParaRPr lang="cs-CZ" dirty="0">
              <a:latin typeface="Comic Sans MS" panose="030F0702030302020204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7779" y="3560334"/>
            <a:ext cx="9489573" cy="86142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078756" y="2280314"/>
            <a:ext cx="32044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2989" y="1203096"/>
            <a:ext cx="11285975" cy="55707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latin typeface="Colonna MT" panose="04020805060202030203" pitchFamily="82" charset="0"/>
              </a:rPr>
              <a:t>Zdroje:</a:t>
            </a:r>
          </a:p>
          <a:p>
            <a:r>
              <a:rPr lang="cs-CZ" sz="2800" b="1" dirty="0" smtClean="0">
                <a:latin typeface="Colonna MT" panose="04020805060202030203" pitchFamily="82" charset="0"/>
                <a:hlinkClick r:id="rId2"/>
              </a:rPr>
              <a:t>www.bridge-online.cz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r>
              <a:rPr lang="cs-CZ" sz="2800" b="1" dirty="0" smtClean="0">
                <a:latin typeface="Colonna MT" panose="04020805060202030203" pitchFamily="82" charset="0"/>
                <a:hlinkClick r:id="rId3"/>
              </a:rPr>
              <a:t>www.helpforenglish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r>
              <a:rPr lang="cs-CZ" sz="2800" b="1" dirty="0" smtClean="0">
                <a:latin typeface="Colonna MT" panose="04020805060202030203" pitchFamily="82" charset="0"/>
                <a:hlinkClick r:id="rId4"/>
              </a:rPr>
              <a:t>www.google.com/pictures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r>
              <a:rPr lang="cs-CZ" sz="2400" b="1" dirty="0">
                <a:latin typeface="Colonna MT" panose="04020805060202030203" pitchFamily="82" charset="0"/>
              </a:rPr>
              <a:t>http://</a:t>
            </a:r>
            <a:r>
              <a:rPr lang="cs-CZ" sz="2400" b="1" dirty="0" smtClean="0">
                <a:latin typeface="Colonna MT" panose="04020805060202030203" pitchFamily="82" charset="0"/>
              </a:rPr>
              <a:t>wall.alphacoders.com</a:t>
            </a:r>
            <a:endParaRPr lang="cs-CZ" sz="2400" b="1" dirty="0">
              <a:latin typeface="Colonna MT" panose="04020805060202030203" pitchFamily="82" charset="0"/>
            </a:endParaRPr>
          </a:p>
          <a:p>
            <a:r>
              <a:rPr lang="cs-CZ" sz="2400" b="1" dirty="0">
                <a:latin typeface="Colonna MT" panose="04020805060202030203" pitchFamily="82" charset="0"/>
                <a:hlinkClick r:id="rId5"/>
              </a:rPr>
              <a:t>http://www.skooknews.com</a:t>
            </a:r>
            <a:r>
              <a:rPr lang="cs-CZ" sz="2400" b="1" dirty="0" smtClean="0">
                <a:latin typeface="Colonna MT" panose="04020805060202030203" pitchFamily="82" charset="0"/>
                <a:hlinkClick r:id="rId5"/>
              </a:rPr>
              <a:t>/</a:t>
            </a:r>
            <a:endParaRPr lang="cs-CZ" sz="2400" b="1" dirty="0" smtClean="0">
              <a:latin typeface="Colonna MT" panose="04020805060202030203" pitchFamily="82" charset="0"/>
            </a:endParaRPr>
          </a:p>
          <a:p>
            <a:r>
              <a:rPr lang="cs-CZ" sz="2400" b="1" dirty="0">
                <a:latin typeface="Colonna MT" panose="04020805060202030203" pitchFamily="82" charset="0"/>
              </a:rPr>
              <a:t>http://www.tricitytribuneusa.com/</a:t>
            </a:r>
          </a:p>
          <a:p>
            <a:r>
              <a:rPr lang="cs-CZ" sz="2400" b="1" dirty="0">
                <a:latin typeface="Colonna MT" panose="04020805060202030203" pitchFamily="82" charset="0"/>
                <a:hlinkClick r:id="rId6"/>
              </a:rPr>
              <a:t>http://www.skiddle.com</a:t>
            </a:r>
            <a:r>
              <a:rPr lang="cs-CZ" sz="2400" b="1" dirty="0" smtClean="0">
                <a:latin typeface="Colonna MT" panose="04020805060202030203" pitchFamily="82" charset="0"/>
                <a:hlinkClick r:id="rId6"/>
              </a:rPr>
              <a:t>/</a:t>
            </a:r>
            <a:endParaRPr lang="cs-CZ" sz="2400" b="1" dirty="0" smtClean="0">
              <a:latin typeface="Colonna MT" panose="04020805060202030203" pitchFamily="82" charset="0"/>
            </a:endParaRPr>
          </a:p>
          <a:p>
            <a:r>
              <a:rPr lang="cs-CZ" sz="2400" b="1" dirty="0">
                <a:latin typeface="Colonna MT" panose="04020805060202030203" pitchFamily="82" charset="0"/>
              </a:rPr>
              <a:t>jcreedauthor.blogspot.com</a:t>
            </a:r>
          </a:p>
          <a:p>
            <a:r>
              <a:rPr lang="cs-CZ" sz="2400" b="1" dirty="0">
                <a:latin typeface="Colonna MT" panose="04020805060202030203" pitchFamily="82" charset="0"/>
                <a:hlinkClick r:id="rId7"/>
              </a:rPr>
              <a:t>http://www.guy-sports.com</a:t>
            </a:r>
            <a:r>
              <a:rPr lang="cs-CZ" sz="2400" b="1" dirty="0" smtClean="0">
                <a:latin typeface="Colonna MT" panose="04020805060202030203" pitchFamily="82" charset="0"/>
                <a:hlinkClick r:id="rId7"/>
              </a:rPr>
              <a:t>/</a:t>
            </a:r>
            <a:endParaRPr lang="cs-CZ" sz="2400" b="1" dirty="0" smtClean="0">
              <a:latin typeface="Colonna MT" panose="04020805060202030203" pitchFamily="82" charset="0"/>
            </a:endParaRPr>
          </a:p>
          <a:p>
            <a:r>
              <a:rPr lang="cs-CZ" sz="2400" b="1" dirty="0">
                <a:latin typeface="Colonna MT" panose="04020805060202030203" pitchFamily="82" charset="0"/>
                <a:hlinkClick r:id="rId8"/>
              </a:rPr>
              <a:t>http://hdwallpapercorner.com</a:t>
            </a:r>
            <a:r>
              <a:rPr lang="cs-CZ" sz="2400" b="1" dirty="0" smtClean="0">
                <a:latin typeface="Colonna MT" panose="04020805060202030203" pitchFamily="82" charset="0"/>
                <a:hlinkClick r:id="rId8"/>
              </a:rPr>
              <a:t>/</a:t>
            </a:r>
            <a:endParaRPr lang="cs-CZ" sz="2400" b="1" dirty="0" smtClean="0">
              <a:latin typeface="Colonna MT" panose="04020805060202030203" pitchFamily="82" charset="0"/>
            </a:endParaRPr>
          </a:p>
          <a:p>
            <a:r>
              <a:rPr lang="cs-CZ" sz="2400" b="1" dirty="0">
                <a:latin typeface="Colonna MT" panose="04020805060202030203" pitchFamily="82" charset="0"/>
              </a:rPr>
              <a:t>http://en.wikipedia.org/</a:t>
            </a:r>
            <a:endParaRPr lang="cs-CZ" sz="2400" b="1" dirty="0" smtClean="0">
              <a:latin typeface="Colonna MT" panose="04020805060202030203" pitchFamily="82" charset="0"/>
            </a:endParaRPr>
          </a:p>
          <a:p>
            <a:r>
              <a:rPr lang="cs-CZ" sz="2400" b="1" dirty="0" smtClean="0">
                <a:latin typeface="Colonna MT" panose="04020805060202030203" pitchFamily="82" charset="0"/>
              </a:rPr>
              <a:t>ADVANCED CONVERSATION PRACTICE, Jarmila </a:t>
            </a:r>
            <a:r>
              <a:rPr lang="cs-CZ" sz="2400" b="1" dirty="0" err="1" smtClean="0">
                <a:latin typeface="Colonna MT" panose="04020805060202030203" pitchFamily="82" charset="0"/>
              </a:rPr>
              <a:t>Fictumová</a:t>
            </a:r>
            <a:r>
              <a:rPr lang="cs-CZ" sz="2400" b="1" dirty="0" smtClean="0">
                <a:latin typeface="Colonna MT" panose="04020805060202030203" pitchFamily="82" charset="0"/>
              </a:rPr>
              <a:t>, John </a:t>
            </a:r>
            <a:r>
              <a:rPr lang="cs-CZ" sz="2400" b="1" dirty="0" err="1" smtClean="0">
                <a:latin typeface="Colonna MT" panose="04020805060202030203" pitchFamily="82" charset="0"/>
              </a:rPr>
              <a:t>Cccarelli</a:t>
            </a:r>
            <a:r>
              <a:rPr lang="cs-CZ" sz="2400" b="1" dirty="0" smtClean="0">
                <a:latin typeface="Colonna MT" panose="04020805060202030203" pitchFamily="82" charset="0"/>
              </a:rPr>
              <a:t>, Tony Long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094165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653</TotalTime>
  <Words>426</Words>
  <Application>Microsoft Office PowerPoint</Application>
  <PresentationFormat>Širokoúhlá obrazovka</PresentationFormat>
  <Paragraphs>108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20" baseType="lpstr">
      <vt:lpstr>Arial</vt:lpstr>
      <vt:lpstr>Colonna MT</vt:lpstr>
      <vt:lpstr>Comic Sans MS</vt:lpstr>
      <vt:lpstr>Courier New</vt:lpstr>
      <vt:lpstr>Times New Roman</vt:lpstr>
      <vt:lpstr>Trebuchet MS</vt:lpstr>
      <vt:lpstr>Verdana</vt:lpstr>
      <vt:lpstr>Wingdings 2</vt:lpstr>
      <vt:lpstr>Spring</vt:lpstr>
      <vt:lpstr>Prezentace aplikace PowerPoint</vt:lpstr>
      <vt:lpstr>British Holidays and Festivals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SBR2</dc:creator>
  <cp:lastModifiedBy>SBR2</cp:lastModifiedBy>
  <cp:revision>59</cp:revision>
  <dcterms:created xsi:type="dcterms:W3CDTF">2014-02-10T11:27:20Z</dcterms:created>
  <dcterms:modified xsi:type="dcterms:W3CDTF">2014-03-13T08:53:27Z</dcterms:modified>
</cp:coreProperties>
</file>