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4" r:id="rId6"/>
    <p:sldId id="259" r:id="rId7"/>
    <p:sldId id="261" r:id="rId8"/>
    <p:sldId id="262" r:id="rId9"/>
    <p:sldId id="263" r:id="rId10"/>
    <p:sldId id="265" r:id="rId11"/>
    <p:sldId id="260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  <a:srgbClr val="FF0066"/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090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827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966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401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441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391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503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371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763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96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060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CE6E1-B895-4A1D-87D0-DA06209C6260}" type="datetimeFigureOut">
              <a:rPr lang="cs-CZ" smtClean="0"/>
              <a:t>7. 10. 2014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1DFAF-210F-4200-85F7-9F0D2039E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456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" TargetMode="External"/><Relationship Id="rId2" Type="http://schemas.openxmlformats.org/officeDocument/2006/relationships/hyperlink" Target="http://www.ceskadivadla.cz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hdwallsource.com/" TargetMode="External"/><Relationship Id="rId4" Type="http://schemas.openxmlformats.org/officeDocument/2006/relationships/hyperlink" Target="http://oxfordprofessionalenglish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172623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Kultura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Vzdělání,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média, kulturní život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15.05..2014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08 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08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osvojení teoretických znalostí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na téma kultura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230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4566" y="524934"/>
            <a:ext cx="11519500" cy="41242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u="sng" dirty="0" err="1" smtClean="0">
                <a:ln>
                  <a:solidFill>
                    <a:srgbClr val="FFCCFF"/>
                  </a:solidFill>
                </a:ln>
                <a:latin typeface="Lucida Handwriting" panose="03010101010101010101" pitchFamily="66" charset="0"/>
              </a:rPr>
              <a:t>Culture</a:t>
            </a:r>
            <a:endParaRPr lang="cs-CZ" sz="6600" b="1" u="sng" dirty="0" smtClean="0">
              <a:ln>
                <a:solidFill>
                  <a:srgbClr val="FFCCFF"/>
                </a:solidFill>
              </a:ln>
              <a:latin typeface="Lucida Handwriting" panose="03010101010101010101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endParaRPr lang="cs-CZ" sz="28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endParaRPr lang="cs-CZ" sz="28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consits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art, style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colthing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,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language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,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eating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habits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, </a:t>
            </a:r>
          </a:p>
          <a:p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   religion,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rules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behaviour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…</a:t>
            </a:r>
          </a:p>
          <a:p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endParaRPr lang="cs-CZ" sz="28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i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t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is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also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a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kind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entertainment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, a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content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our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free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time</a:t>
            </a:r>
            <a:endParaRPr lang="cs-CZ" sz="28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71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202794" y="1280573"/>
            <a:ext cx="4992006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5400" b="0" cap="none" spc="0" dirty="0" err="1" smtClean="0">
                <a:ln w="0">
                  <a:solidFill>
                    <a:srgbClr val="9933FF"/>
                  </a:solidFill>
                </a:ln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Theatre</a:t>
            </a:r>
            <a:endParaRPr lang="cs-CZ" sz="5400" b="0" cap="none" spc="0" dirty="0" smtClean="0">
              <a:ln w="0">
                <a:solidFill>
                  <a:srgbClr val="9933FF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Handwriting" panose="03010101010101010101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5400" b="0" cap="none" spc="0" dirty="0" smtClean="0">
                <a:ln w="0">
                  <a:solidFill>
                    <a:srgbClr val="9933FF"/>
                  </a:solidFill>
                </a:ln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Film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5400" b="0" cap="none" spc="0" dirty="0" smtClean="0">
                <a:ln w="0">
                  <a:solidFill>
                    <a:srgbClr val="9933FF"/>
                  </a:solidFill>
                </a:ln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Music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5400" b="0" cap="none" spc="0" dirty="0" err="1" smtClean="0">
                <a:ln w="0">
                  <a:solidFill>
                    <a:srgbClr val="9933FF"/>
                  </a:solidFill>
                </a:ln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Books</a:t>
            </a:r>
            <a:endParaRPr lang="cs-CZ" sz="5400" b="0" cap="none" spc="0" dirty="0">
              <a:ln w="0">
                <a:solidFill>
                  <a:srgbClr val="9933FF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386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0710" y="525988"/>
            <a:ext cx="10041469" cy="10248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Theatre</a:t>
            </a:r>
            <a:endParaRPr lang="cs-CZ" sz="3600" b="1" u="sng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Handwriting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a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form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of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art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with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live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performances</a:t>
            </a: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r>
              <a:rPr lang="cs-CZ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                                     </a:t>
            </a:r>
          </a:p>
          <a:p>
            <a:r>
              <a:rPr lang="cs-CZ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                     </a:t>
            </a:r>
          </a:p>
          <a:p>
            <a:r>
              <a:rPr lang="cs-CZ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                       </a:t>
            </a:r>
          </a:p>
          <a:p>
            <a:r>
              <a:rPr lang="cs-CZ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                  </a:t>
            </a:r>
            <a:r>
              <a:rPr lang="cs-CZ" sz="2400" b="1" u="sng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Types</a:t>
            </a:r>
            <a:r>
              <a:rPr lang="cs-CZ" sz="2400" b="1" u="sng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u="sng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of</a:t>
            </a:r>
            <a:r>
              <a:rPr lang="cs-CZ" sz="2400" b="1" u="sng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u="sng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p</a:t>
            </a:r>
            <a:r>
              <a:rPr lang="cs-CZ" sz="2400" b="1" u="sng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Bright" panose="02040602050505020304" pitchFamily="18" charset="0"/>
              </a:rPr>
              <a:t>erformances</a:t>
            </a:r>
            <a:endParaRPr lang="cs-CZ" sz="2400" b="1" u="sng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Bright" panose="02040602050505020304" pitchFamily="18" charset="0"/>
            </a:endParaRPr>
          </a:p>
          <a:p>
            <a:endParaRPr lang="cs-CZ" sz="3600" u="sng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Handwriting" panose="03010101010101010101" pitchFamily="66" charset="0"/>
            </a:endParaRPr>
          </a:p>
          <a:p>
            <a:endParaRPr lang="cs-CZ" sz="3600" u="sng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Handwriting" panose="03010101010101010101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04900" y="4400034"/>
            <a:ext cx="1333500" cy="914400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Lucida Bright" panose="02040602050505020304" pitchFamily="18" charset="0"/>
              </a:rPr>
              <a:t>drama</a:t>
            </a:r>
            <a:endParaRPr lang="cs-CZ" sz="2400" b="1" dirty="0">
              <a:solidFill>
                <a:schemeClr val="tx1"/>
              </a:solidFill>
              <a:latin typeface="Lucida Bright" panose="020406020505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1900" y="4400034"/>
            <a:ext cx="1295400" cy="914400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Lucida Bright" panose="02040602050505020304" pitchFamily="18" charset="0"/>
              </a:rPr>
              <a:t>opera</a:t>
            </a:r>
            <a:endParaRPr lang="cs-CZ" sz="2400" b="1" dirty="0">
              <a:solidFill>
                <a:schemeClr val="tx1"/>
              </a:solidFill>
              <a:latin typeface="Lucida Bright" panose="02040602050505020304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00800" y="4400034"/>
            <a:ext cx="1279789" cy="914400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Lucida Bright" panose="02040602050505020304" pitchFamily="18" charset="0"/>
              </a:rPr>
              <a:t>ballet</a:t>
            </a:r>
            <a:endParaRPr lang="cs-CZ" sz="2400" b="1" dirty="0">
              <a:solidFill>
                <a:schemeClr val="tx1"/>
              </a:solidFill>
              <a:latin typeface="Lucida Bright" panose="02040602050505020304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788400" y="4400034"/>
            <a:ext cx="1371600" cy="914400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Lucida Bright" panose="02040602050505020304" pitchFamily="18" charset="0"/>
              </a:rPr>
              <a:t>musical</a:t>
            </a:r>
            <a:endParaRPr lang="cs-CZ" sz="2400" b="1" dirty="0">
              <a:solidFill>
                <a:schemeClr val="tx1"/>
              </a:solidFill>
              <a:latin typeface="Lucida Bright" panose="02040602050505020304" pitchFamily="18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2044700" y="3683000"/>
            <a:ext cx="2273300" cy="71703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318000" y="3683000"/>
            <a:ext cx="0" cy="71703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318000" y="3683000"/>
            <a:ext cx="2565400" cy="71703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318000" y="3683000"/>
            <a:ext cx="4813300" cy="71703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385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8652" y="308024"/>
            <a:ext cx="11946848" cy="12464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Handwriting" panose="03010101010101010101" pitchFamily="66" charset="0"/>
              </a:rPr>
              <a:t>Theatre</a:t>
            </a:r>
            <a:endParaRPr lang="cs-CZ" sz="3600" b="1" u="sng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Handwriting" panose="03010101010101010101" pitchFamily="66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a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specific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building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of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performances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is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also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called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‚</a:t>
            </a:r>
            <a:r>
              <a:rPr lang="cs-CZ" sz="2400" b="1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theatre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‘</a:t>
            </a:r>
          </a:p>
          <a:p>
            <a:pPr marL="342900" lvl="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i</a:t>
            </a:r>
            <a:r>
              <a:rPr lang="cs-CZ" sz="2400" b="1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t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i</a:t>
            </a:r>
            <a:r>
              <a:rPr lang="cs-CZ" sz="2400" b="1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s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found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in </a:t>
            </a:r>
            <a:r>
              <a:rPr lang="cs-CZ" sz="2400" b="1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bigger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cities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- </a:t>
            </a:r>
            <a:r>
              <a:rPr lang="cs-CZ" sz="2400" b="1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National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Theatre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in Prague</a:t>
            </a:r>
          </a:p>
          <a:p>
            <a:pPr lvl="0"/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                                            - Městské divadlo in Brno</a:t>
            </a:r>
          </a:p>
          <a:p>
            <a:pPr lvl="0"/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smtClean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                                            - Broadway in New York City</a:t>
            </a:r>
          </a:p>
          <a:p>
            <a:pPr marL="342900" lvl="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visitors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wear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formal</a:t>
            </a:r>
            <a:r>
              <a:rPr lang="cs-CZ" sz="2400" b="1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 </a:t>
            </a:r>
            <a:r>
              <a:rPr lang="cs-CZ" sz="2400" b="1" dirty="0" err="1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Lucida Bright" panose="02040602050505020304" pitchFamily="18" charset="0"/>
              </a:rPr>
              <a:t>clothes</a:t>
            </a: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lvl="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Handwriting" panose="03010101010101010101" pitchFamily="66" charset="0"/>
            </a:endParaRPr>
          </a:p>
          <a:p>
            <a:endParaRPr lang="cs-CZ" sz="3600" b="1" u="sng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Handwriting" panose="03010101010101010101" pitchFamily="66" charset="0"/>
            </a:endParaRPr>
          </a:p>
          <a:p>
            <a:endParaRPr lang="cs-CZ" sz="3600" b="1" u="sng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Handwriting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b="1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2400" dirty="0" smtClean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Bright" panose="02040602050505020304" pitchFamily="18" charset="0"/>
            </a:endParaRPr>
          </a:p>
          <a:p>
            <a:endParaRPr lang="cs-CZ" sz="3600" u="sng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Handwriting" panose="03010101010101010101" pitchFamily="66" charset="0"/>
            </a:endParaRPr>
          </a:p>
          <a:p>
            <a:endParaRPr lang="cs-CZ" sz="3600" u="sng" dirty="0">
              <a:ln w="0"/>
              <a:solidFill>
                <a:prstClr val="black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Lucida Handwriting" panose="03010101010101010101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5500" y="3962400"/>
            <a:ext cx="4327525" cy="2825193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 flipV="1">
            <a:off x="6759047" y="3984863"/>
            <a:ext cx="2527300" cy="102870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9245600" y="3777734"/>
            <a:ext cx="1395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prstClr val="black"/>
                </a:solidFill>
                <a:latin typeface="Lucida Bright" panose="02040602050505020304" pitchFamily="18" charset="0"/>
              </a:rPr>
              <a:t>curtain</a:t>
            </a:r>
            <a:endParaRPr lang="cs-CZ" b="1" dirty="0">
              <a:solidFill>
                <a:prstClr val="black"/>
              </a:solidFill>
              <a:latin typeface="Lucida Bright" panose="02040602050505020304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5842000" y="5854700"/>
            <a:ext cx="3236382" cy="22860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9078382" y="5612368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prstClr val="black"/>
                </a:solidFill>
                <a:latin typeface="Lucida Bright" panose="02040602050505020304" pitchFamily="18" charset="0"/>
              </a:rPr>
              <a:t>stage</a:t>
            </a:r>
            <a:endParaRPr lang="cs-CZ" b="1" dirty="0">
              <a:solidFill>
                <a:prstClr val="black"/>
              </a:solidFill>
              <a:latin typeface="Lucida Bright" panose="02040602050505020304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2082800" y="6540500"/>
            <a:ext cx="1943101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63600" y="6355834"/>
            <a:ext cx="1333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Lucida Bright" panose="02040602050505020304" pitchFamily="18" charset="0"/>
              </a:rPr>
              <a:t>audience</a:t>
            </a:r>
            <a:endParaRPr lang="cs-CZ" b="1" dirty="0">
              <a:solidFill>
                <a:prstClr val="black"/>
              </a:solidFill>
              <a:latin typeface="Lucida Bright" panose="02040602050505020304" pitchFamily="18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 flipV="1">
            <a:off x="2197100" y="4572000"/>
            <a:ext cx="1333500" cy="1270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474180" y="440003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Lucida Bright" panose="02040602050505020304" pitchFamily="18" charset="0"/>
              </a:rPr>
              <a:t>box</a:t>
            </a:r>
            <a:endParaRPr lang="cs-CZ" b="1" dirty="0">
              <a:solidFill>
                <a:prstClr val="black"/>
              </a:solidFill>
              <a:latin typeface="Lucida Bright" panose="02040602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088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734" y="117693"/>
            <a:ext cx="11683999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latin typeface="Lucida Handwriting" panose="03010101010101010101" pitchFamily="66" charset="0"/>
              </a:rPr>
              <a:t>Film</a:t>
            </a:r>
            <a:endParaRPr lang="cs-CZ" sz="2800" b="1" u="sng" dirty="0" smtClean="0">
              <a:latin typeface="Lucida Handwriting" panose="03010101010101010101" pitchFamily="66" charset="0"/>
            </a:endParaRPr>
          </a:p>
          <a:p>
            <a:pPr marL="514350" indent="-514350">
              <a:buFont typeface="Wingdings" panose="05000000000000000000" pitchFamily="2" charset="2"/>
              <a:buChar char="§"/>
            </a:pPr>
            <a:r>
              <a:rPr lang="cs-CZ" sz="2800" b="1" dirty="0" err="1">
                <a:latin typeface="Lucida Bright" panose="02040602050505020304" pitchFamily="18" charset="0"/>
              </a:rPr>
              <a:t>a</a:t>
            </a:r>
            <a:r>
              <a:rPr lang="cs-CZ" sz="2800" b="1" dirty="0" err="1" smtClean="0">
                <a:latin typeface="Lucida Bright" panose="02040602050505020304" pitchFamily="18" charset="0"/>
              </a:rPr>
              <a:t>lso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called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movie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or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motion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picture</a:t>
            </a:r>
            <a:endParaRPr lang="cs-CZ" sz="2800" b="1" dirty="0" smtClean="0">
              <a:latin typeface="Lucida Bright" panose="02040602050505020304" pitchFamily="18" charset="0"/>
            </a:endParaRPr>
          </a:p>
          <a:p>
            <a:pPr marL="514350" indent="-514350">
              <a:buFont typeface="Wingdings" panose="05000000000000000000" pitchFamily="2" charset="2"/>
              <a:buChar char="§"/>
            </a:pPr>
            <a:endParaRPr lang="cs-CZ" sz="2800" b="1" dirty="0" smtClean="0">
              <a:latin typeface="Lucida Bright" panose="02040602050505020304" pitchFamily="18" charset="0"/>
            </a:endParaRPr>
          </a:p>
          <a:p>
            <a:pPr marL="514350" indent="-514350">
              <a:buFont typeface="Wingdings" panose="05000000000000000000" pitchFamily="2" charset="2"/>
              <a:buChar char="§"/>
            </a:pPr>
            <a:r>
              <a:rPr lang="cs-CZ" sz="2800" b="1" dirty="0" err="1">
                <a:latin typeface="Lucida Bright" panose="02040602050505020304" pitchFamily="18" charset="0"/>
              </a:rPr>
              <a:t>s</a:t>
            </a:r>
            <a:r>
              <a:rPr lang="cs-CZ" sz="2800" b="1" dirty="0" err="1" smtClean="0">
                <a:latin typeface="Lucida Bright" panose="02040602050505020304" pitchFamily="18" charset="0"/>
              </a:rPr>
              <a:t>erries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images</a:t>
            </a:r>
            <a:r>
              <a:rPr lang="cs-CZ" sz="2800" b="1" dirty="0" smtClean="0">
                <a:latin typeface="Lucida Bright" panose="02040602050505020304" pitchFamily="18" charset="0"/>
              </a:rPr>
              <a:t> 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which</a:t>
            </a:r>
            <a:r>
              <a:rPr lang="cs-CZ" sz="2800" b="1" dirty="0" smtClean="0">
                <a:latin typeface="Lucida Bright" panose="02040602050505020304" pitchFamily="18" charset="0"/>
              </a:rPr>
              <a:t> are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shown</a:t>
            </a:r>
            <a:r>
              <a:rPr lang="cs-CZ" sz="2800" b="1" dirty="0" smtClean="0">
                <a:latin typeface="Lucida Bright" panose="02040602050505020304" pitchFamily="18" charset="0"/>
              </a:rPr>
              <a:t> on a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screen</a:t>
            </a:r>
            <a:endParaRPr lang="cs-CZ" sz="2800" b="1" dirty="0" smtClean="0">
              <a:latin typeface="Lucida Bright" panose="02040602050505020304" pitchFamily="18" charset="0"/>
            </a:endParaRPr>
          </a:p>
          <a:p>
            <a:pPr marL="514350" indent="-514350">
              <a:buFont typeface="Wingdings" panose="05000000000000000000" pitchFamily="2" charset="2"/>
              <a:buChar char="§"/>
            </a:pPr>
            <a:endParaRPr lang="cs-CZ" sz="2800" b="1" dirty="0" smtClean="0">
              <a:latin typeface="Lucida Bright" panose="02040602050505020304" pitchFamily="18" charset="0"/>
            </a:endParaRPr>
          </a:p>
          <a:p>
            <a:pPr marL="514350" indent="-514350">
              <a:buFont typeface="Wingdings" panose="05000000000000000000" pitchFamily="2" charset="2"/>
              <a:buChar char="§"/>
            </a:pPr>
            <a:r>
              <a:rPr lang="cs-CZ" sz="2800" b="1" dirty="0">
                <a:latin typeface="Lucida Bright" panose="02040602050505020304" pitchFamily="18" charset="0"/>
              </a:rPr>
              <a:t>m</a:t>
            </a:r>
            <a:r>
              <a:rPr lang="cs-CZ" sz="2800" b="1" dirty="0" smtClean="0">
                <a:latin typeface="Lucida Bright" panose="02040602050505020304" pitchFamily="18" charset="0"/>
              </a:rPr>
              <a:t>any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different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types</a:t>
            </a:r>
            <a:r>
              <a:rPr lang="cs-CZ" sz="2800" b="1" dirty="0" smtClean="0">
                <a:latin typeface="Lucida Bright" panose="02040602050505020304" pitchFamily="18" charset="0"/>
              </a:rPr>
              <a:t> 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comedy</a:t>
            </a:r>
            <a:endParaRPr lang="cs-CZ" sz="2800" b="1" dirty="0" smtClean="0">
              <a:latin typeface="Lucida Bright" panose="02040602050505020304" pitchFamily="18" charset="0"/>
            </a:endParaRP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                                   western</a:t>
            </a: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                                   thriller</a:t>
            </a: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                                   sci-fi film</a:t>
            </a: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                                   romance</a:t>
            </a: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                                   horror</a:t>
            </a: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                                  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animated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films</a:t>
            </a:r>
            <a:r>
              <a:rPr lang="cs-CZ" sz="2800" b="1" dirty="0" smtClean="0">
                <a:latin typeface="Lucida Bright" panose="02040602050505020304" pitchFamily="18" charset="0"/>
              </a:rPr>
              <a:t> (</a:t>
            </a:r>
            <a:r>
              <a:rPr lang="cs-CZ" sz="2800" b="1" dirty="0" err="1" smtClean="0">
                <a:latin typeface="Lucida Bright" panose="02040602050505020304" pitchFamily="18" charset="0"/>
              </a:rPr>
              <a:t>cartoons</a:t>
            </a:r>
            <a:r>
              <a:rPr lang="cs-CZ" sz="2800" b="1" dirty="0" smtClean="0">
                <a:latin typeface="Lucida Bright" panose="02040602050505020304" pitchFamily="18" charset="0"/>
              </a:rPr>
              <a:t>)</a:t>
            </a:r>
          </a:p>
          <a:p>
            <a:endParaRPr lang="cs-CZ" sz="3200" b="1" dirty="0">
              <a:latin typeface="Lucida Bright" panose="02040602050505020304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162" y="4409241"/>
            <a:ext cx="2581275" cy="17716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228248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11665"/>
            <a:ext cx="1187450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Lucida Handwriting" panose="03010101010101010101" pitchFamily="66" charset="0"/>
              </a:rPr>
              <a:t>                    </a:t>
            </a:r>
            <a:r>
              <a:rPr lang="cs-CZ" sz="3600" b="1" u="sng" dirty="0" smtClean="0">
                <a:latin typeface="Lucida Handwriting" panose="03010101010101010101" pitchFamily="66" charset="0"/>
              </a:rPr>
              <a:t>WATCHING FILMS</a:t>
            </a:r>
          </a:p>
          <a:p>
            <a:r>
              <a:rPr lang="cs-CZ" sz="3600" b="1" dirty="0" smtClean="0">
                <a:latin typeface="Lucida Handwriting" panose="03010101010101010101" pitchFamily="66" charset="0"/>
              </a:rPr>
              <a:t>            At </a:t>
            </a:r>
            <a:r>
              <a:rPr lang="cs-CZ" sz="3600" b="1" dirty="0" err="1" smtClean="0">
                <a:latin typeface="Lucida Handwriting" panose="03010101010101010101" pitchFamily="66" charset="0"/>
              </a:rPr>
              <a:t>home</a:t>
            </a:r>
            <a:r>
              <a:rPr lang="cs-CZ" sz="3600" b="1" dirty="0" smtClean="0">
                <a:latin typeface="Lucida Handwriting" panose="03010101010101010101" pitchFamily="66" charset="0"/>
              </a:rPr>
              <a:t> </a:t>
            </a:r>
            <a:r>
              <a:rPr lang="cs-CZ" sz="3600" b="1" dirty="0" err="1" smtClean="0">
                <a:latin typeface="Lucida Handwriting" panose="03010101010101010101" pitchFamily="66" charset="0"/>
              </a:rPr>
              <a:t>or</a:t>
            </a:r>
            <a:r>
              <a:rPr lang="cs-CZ" sz="3600" b="1" dirty="0" smtClean="0">
                <a:latin typeface="Lucida Handwriting" panose="03010101010101010101" pitchFamily="66" charset="0"/>
              </a:rPr>
              <a:t> in </a:t>
            </a:r>
            <a:r>
              <a:rPr lang="cs-CZ" sz="3600" b="1" dirty="0" err="1" smtClean="0">
                <a:latin typeface="Lucida Handwriting" panose="03010101010101010101" pitchFamily="66" charset="0"/>
              </a:rPr>
              <a:t>the</a:t>
            </a:r>
            <a:r>
              <a:rPr lang="cs-CZ" sz="3600" b="1" dirty="0" smtClean="0">
                <a:latin typeface="Lucida Handwriting" panose="03010101010101010101" pitchFamily="66" charset="0"/>
              </a:rPr>
              <a:t> </a:t>
            </a:r>
            <a:r>
              <a:rPr lang="cs-CZ" sz="3600" b="1" dirty="0" err="1" smtClean="0">
                <a:latin typeface="Lucida Handwriting" panose="03010101010101010101" pitchFamily="66" charset="0"/>
              </a:rPr>
              <a:t>cinema</a:t>
            </a:r>
            <a:r>
              <a:rPr lang="cs-CZ" sz="3600" b="1" dirty="0" smtClean="0">
                <a:latin typeface="Lucida Handwriting" panose="03010101010101010101" pitchFamily="66" charset="0"/>
              </a:rPr>
              <a:t>???</a:t>
            </a:r>
          </a:p>
          <a:p>
            <a:r>
              <a:rPr lang="cs-CZ" sz="3600" b="1" dirty="0" smtClean="0">
                <a:latin typeface="Lucida Bright" panose="02040602050505020304" pitchFamily="18" charset="0"/>
              </a:rPr>
              <a:t> </a:t>
            </a:r>
            <a:endParaRPr lang="cs-CZ" sz="24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b="1" u="sng" dirty="0" err="1" smtClean="0">
                <a:latin typeface="Lucida Bright" panose="02040602050505020304" pitchFamily="18" charset="0"/>
              </a:rPr>
              <a:t>cinema</a:t>
            </a:r>
            <a:r>
              <a:rPr lang="cs-CZ" sz="3200" b="1" u="sng" dirty="0" smtClean="0">
                <a:latin typeface="Lucida Bright" panose="02040602050505020304" pitchFamily="18" charset="0"/>
              </a:rPr>
              <a:t> </a:t>
            </a:r>
            <a:r>
              <a:rPr lang="cs-CZ" sz="3200" b="1" dirty="0" smtClean="0">
                <a:latin typeface="Lucida Bright" panose="02040602050505020304" pitchFamily="18" charset="0"/>
              </a:rPr>
              <a:t>             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watching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premiere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of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the</a:t>
            </a:r>
            <a:r>
              <a:rPr lang="cs-CZ" sz="2400" b="1" dirty="0" smtClean="0">
                <a:latin typeface="Lucida Bright" panose="02040602050505020304" pitchFamily="18" charset="0"/>
              </a:rPr>
              <a:t> film    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we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pay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for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the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tickets</a:t>
            </a:r>
            <a:endParaRPr lang="cs-CZ" sz="2400" b="1" dirty="0">
              <a:latin typeface="Lucida Bright" panose="020406020505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Lucida Bright" panose="02040602050505020304" pitchFamily="18" charset="0"/>
              </a:rPr>
              <a:t> no dubbing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Lucida Bright" panose="02040602050505020304" pitchFamily="18" charset="0"/>
              </a:rPr>
              <a:t>  a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bigger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screen</a:t>
            </a:r>
            <a:r>
              <a:rPr lang="cs-CZ" sz="2400" b="1" dirty="0" smtClean="0">
                <a:latin typeface="Lucida Bright" panose="02040602050505020304" pitchFamily="18" charset="0"/>
              </a:rPr>
              <a:t> and a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better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sound</a:t>
            </a:r>
            <a:endParaRPr lang="cs-CZ" sz="2400" b="1" dirty="0" smtClean="0">
              <a:latin typeface="Lucida Bright" panose="020406020505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Lucida Bright" panose="02040602050505020304" pitchFamily="18" charset="0"/>
              </a:rPr>
              <a:t>  </a:t>
            </a:r>
            <a:r>
              <a:rPr lang="cs-CZ" sz="2400" b="1" dirty="0" err="1">
                <a:latin typeface="Lucida Bright" panose="02040602050505020304" pitchFamily="18" charset="0"/>
              </a:rPr>
              <a:t>s</a:t>
            </a:r>
            <a:r>
              <a:rPr lang="cs-CZ" sz="2400" b="1" dirty="0" err="1" smtClean="0">
                <a:latin typeface="Lucida Bright" panose="02040602050505020304" pitchFamily="18" charset="0"/>
              </a:rPr>
              <a:t>ocial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event</a:t>
            </a:r>
            <a:endParaRPr lang="cs-CZ" sz="2400" b="1" dirty="0">
              <a:latin typeface="Lucida Bright" panose="02040602050505020304" pitchFamily="18" charset="0"/>
            </a:endParaRPr>
          </a:p>
          <a:p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Lucida Bright" panose="020406020505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Lucida Bright" panose="02040602050505020304" pitchFamily="18" charset="0"/>
            </a:endParaRPr>
          </a:p>
          <a:p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endParaRPr lang="cs-CZ" sz="2400" b="1" dirty="0">
              <a:latin typeface="Lucida Bright" panose="02040602050505020304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00900" y="1841500"/>
            <a:ext cx="4560864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b="1" u="sng" dirty="0" err="1">
                <a:latin typeface="Lucida Bright" panose="02040602050505020304" pitchFamily="18" charset="0"/>
              </a:rPr>
              <a:t>a</a:t>
            </a:r>
            <a:r>
              <a:rPr lang="cs-CZ" sz="3200" b="1" u="sng" dirty="0" err="1" smtClean="0">
                <a:latin typeface="Lucida Bright" panose="02040602050505020304" pitchFamily="18" charset="0"/>
              </a:rPr>
              <a:t>t</a:t>
            </a:r>
            <a:r>
              <a:rPr lang="cs-CZ" sz="3200" b="1" u="sng" dirty="0" smtClean="0">
                <a:latin typeface="Lucida Bright" panose="02040602050505020304" pitchFamily="18" charset="0"/>
              </a:rPr>
              <a:t> </a:t>
            </a:r>
            <a:r>
              <a:rPr lang="cs-CZ" sz="3200" b="1" u="sng" dirty="0" err="1" smtClean="0">
                <a:latin typeface="Lucida Bright" panose="02040602050505020304" pitchFamily="18" charset="0"/>
              </a:rPr>
              <a:t>home</a:t>
            </a:r>
            <a:endParaRPr lang="cs-CZ" sz="3200" b="1" u="sng" dirty="0" smtClean="0">
              <a:latin typeface="Lucida Bright" panose="02040602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b="1" dirty="0" smtClean="0">
              <a:latin typeface="Lucida Bright" panose="02040602050505020304" pitchFamily="18" charset="0"/>
              <a:cs typeface="Lucida Sans Unicode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comfortable</a:t>
            </a:r>
            <a:endParaRPr lang="cs-CZ" sz="2400" b="1" dirty="0" smtClean="0">
              <a:latin typeface="Lucida Bright" panose="02040602050505020304" pitchFamily="18" charset="0"/>
              <a:cs typeface="Lucida Sans Unicode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>
                <a:latin typeface="Lucida Bright" panose="02040602050505020304" pitchFamily="18" charset="0"/>
                <a:cs typeface="Lucida Sans Unicode" panose="020B0602030504020204" pitchFamily="34" charset="0"/>
              </a:rPr>
              <a:t>f</a:t>
            </a:r>
            <a:r>
              <a:rPr lang="cs-CZ" sz="2400" b="1" dirty="0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ree </a:t>
            </a:r>
            <a:r>
              <a:rPr lang="cs-CZ" sz="2400" b="1" dirty="0" err="1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of</a:t>
            </a:r>
            <a:r>
              <a:rPr lang="cs-CZ" sz="2400" b="1" dirty="0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 chargé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Lucida Bright" panose="02040602050505020304" pitchFamily="18" charset="0"/>
                <a:cs typeface="Lucida Sans Unicode" panose="020B0602030504020204" pitchFamily="34" charset="0"/>
              </a:rPr>
              <a:t>w</a:t>
            </a:r>
            <a:r>
              <a:rPr lang="cs-CZ" sz="2400" b="1" dirty="0" err="1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e</a:t>
            </a:r>
            <a:r>
              <a:rPr lang="cs-CZ" sz="2400" b="1" dirty="0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can</a:t>
            </a:r>
            <a:r>
              <a:rPr lang="cs-CZ" sz="2400" b="1" dirty="0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 play </a:t>
            </a:r>
            <a:r>
              <a:rPr lang="cs-CZ" sz="2400" b="1" dirty="0" err="1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the</a:t>
            </a:r>
            <a:r>
              <a:rPr lang="cs-CZ" sz="2400" b="1" dirty="0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 film </a:t>
            </a:r>
            <a:r>
              <a:rPr lang="cs-CZ" sz="2400" b="1" dirty="0" err="1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again</a:t>
            </a:r>
            <a:endParaRPr lang="cs-CZ" sz="2400" b="1" dirty="0" smtClean="0">
              <a:latin typeface="Lucida Bright" panose="02040602050505020304" pitchFamily="18" charset="0"/>
              <a:cs typeface="Lucida Sans Unicode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Lucida Bright" panose="02040602050505020304" pitchFamily="18" charset="0"/>
                <a:cs typeface="Lucida Sans Unicode" panose="020B0602030504020204" pitchFamily="34" charset="0"/>
              </a:rPr>
              <a:t>w</a:t>
            </a:r>
            <a:r>
              <a:rPr lang="cs-CZ" sz="2400" b="1" dirty="0" err="1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atching</a:t>
            </a:r>
            <a:r>
              <a:rPr lang="cs-CZ" sz="2400" b="1" dirty="0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  <a:cs typeface="Lucida Sans Unicode" panose="020B0602030504020204" pitchFamily="34" charset="0"/>
              </a:rPr>
              <a:t>alone</a:t>
            </a:r>
            <a:endParaRPr lang="cs-CZ" sz="2400" b="1" dirty="0" smtClean="0">
              <a:latin typeface="Lucida Bright" panose="02040602050505020304" pitchFamily="18" charset="0"/>
              <a:cs typeface="Lucida Sans Unicode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b="1" dirty="0">
              <a:latin typeface="Lucida Bright" panose="02040602050505020304" pitchFamily="18" charset="0"/>
              <a:cs typeface="Lucida Sans Unicode" panose="020B0602030504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300" y="4445000"/>
            <a:ext cx="4838700" cy="2413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48289" y="1841500"/>
            <a:ext cx="5084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Lucida Bright" panose="02040602050505020304" pitchFamily="18" charset="0"/>
              </a:rPr>
              <a:t>X</a:t>
            </a:r>
            <a:endParaRPr lang="cs-CZ" sz="3600" b="1" dirty="0">
              <a:latin typeface="Lucida Bright" panose="02040602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748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466" y="292100"/>
            <a:ext cx="12145433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Lucida Handwriting" panose="03010101010101010101" pitchFamily="66" charset="0"/>
              </a:rPr>
              <a:t>Music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>
                <a:latin typeface="Lucida Bright" panose="02040602050505020304" pitchFamily="18" charset="0"/>
              </a:rPr>
              <a:t>a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sound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with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rythm</a:t>
            </a:r>
            <a:r>
              <a:rPr lang="cs-CZ" sz="2800" b="1" dirty="0" smtClean="0">
                <a:latin typeface="Lucida Bright" panose="02040602050505020304" pitchFamily="18" charset="0"/>
              </a:rPr>
              <a:t> and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melody</a:t>
            </a:r>
            <a:endParaRPr lang="cs-CZ" sz="2800" b="1" dirty="0">
              <a:latin typeface="Lucida Bright" panose="020406020505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smtClean="0">
                <a:latin typeface="Lucida Bright" panose="02040602050505020304" pitchFamily="18" charset="0"/>
              </a:rPr>
              <a:t>a lot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ways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how</a:t>
            </a:r>
            <a:r>
              <a:rPr lang="cs-CZ" sz="2800" b="1" dirty="0" smtClean="0">
                <a:latin typeface="Lucida Bright" panose="02040602050505020304" pitchFamily="18" charset="0"/>
              </a:rPr>
              <a:t> to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be</a:t>
            </a:r>
            <a:r>
              <a:rPr lang="cs-CZ" sz="2800" b="1" dirty="0" smtClean="0">
                <a:latin typeface="Lucida Bright" panose="02040602050505020304" pitchFamily="18" charset="0"/>
              </a:rPr>
              <a:t> in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contact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with</a:t>
            </a:r>
            <a:r>
              <a:rPr lang="cs-CZ" sz="2800" b="1" dirty="0" smtClean="0">
                <a:latin typeface="Lucida Bright" panose="02040602050505020304" pitchFamily="18" charset="0"/>
              </a:rPr>
              <a:t> music</a:t>
            </a:r>
          </a:p>
          <a:p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     </a:t>
            </a: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              </a:t>
            </a:r>
          </a:p>
          <a:p>
            <a:r>
              <a:rPr lang="cs-CZ" sz="2800" b="1" dirty="0">
                <a:latin typeface="Lucida Bright" panose="02040602050505020304" pitchFamily="18" charset="0"/>
              </a:rPr>
              <a:t> </a:t>
            </a:r>
            <a:r>
              <a:rPr lang="cs-CZ" sz="2800" b="1" dirty="0" smtClean="0">
                <a:latin typeface="Lucida Bright" panose="02040602050505020304" pitchFamily="18" charset="0"/>
              </a:rPr>
              <a:t>    </a:t>
            </a:r>
            <a:endParaRPr lang="cs-CZ" sz="2800" b="1" dirty="0">
              <a:latin typeface="Lucida Bright" panose="02040602050505020304" pitchFamily="18" charset="0"/>
            </a:endParaRPr>
          </a:p>
          <a:p>
            <a:endParaRPr lang="cs-CZ" sz="28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>
                <a:latin typeface="Lucida Bright" panose="02040602050505020304" pitchFamily="18" charset="0"/>
              </a:rPr>
              <a:t>a</a:t>
            </a:r>
            <a:r>
              <a:rPr lang="cs-CZ" sz="2800" b="1" dirty="0" smtClean="0">
                <a:latin typeface="Lucida Bright" panose="02040602050505020304" pitchFamily="18" charset="0"/>
              </a:rPr>
              <a:t> lot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different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kinds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atin typeface="Lucida Bright" panose="02040602050505020304" pitchFamily="18" charset="0"/>
              </a:rPr>
              <a:t> musical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genres</a:t>
            </a:r>
            <a:endParaRPr lang="cs-CZ" sz="2800" b="1" dirty="0" smtClean="0">
              <a:latin typeface="Lucida Bright" panose="02040602050505020304" pitchFamily="18" charset="0"/>
            </a:endParaRPr>
          </a:p>
          <a:p>
            <a:r>
              <a:rPr lang="cs-CZ" sz="2800" b="1" dirty="0" smtClean="0">
                <a:latin typeface="Lucida Bright" panose="02040602050505020304" pitchFamily="18" charset="0"/>
              </a:rPr>
              <a:t>  </a:t>
            </a:r>
          </a:p>
          <a:p>
            <a:endParaRPr lang="cs-CZ" sz="3600" b="1" u="sng" dirty="0" smtClean="0">
              <a:latin typeface="Lucida Handwriting" panose="03010101010101010101" pitchFamily="66" charset="0"/>
            </a:endParaRPr>
          </a:p>
          <a:p>
            <a:endParaRPr lang="cs-CZ" sz="3600" b="1" u="sng" dirty="0">
              <a:latin typeface="Lucida Handwriting" panose="03010101010101010101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300" y="4279900"/>
            <a:ext cx="2552700" cy="25781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03761" y="2534166"/>
            <a:ext cx="126509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latin typeface="Lucida Bright" panose="02040602050505020304" pitchFamily="18" charset="0"/>
            </a:endParaRPr>
          </a:p>
          <a:p>
            <a:r>
              <a:rPr lang="cs-CZ" dirty="0" smtClean="0">
                <a:latin typeface="Lucida Bright" panose="02040602050505020304" pitchFamily="18" charset="0"/>
              </a:rPr>
              <a:t> </a:t>
            </a:r>
            <a:r>
              <a:rPr lang="cs-CZ" sz="2000" b="1" dirty="0">
                <a:latin typeface="Lucida Bright" panose="02040602050505020304" pitchFamily="18" charset="0"/>
              </a:rPr>
              <a:t>C</a:t>
            </a:r>
            <a:r>
              <a:rPr lang="cs-CZ" sz="2000" b="1" dirty="0" smtClean="0">
                <a:latin typeface="Lucida Bright" panose="02040602050505020304" pitchFamily="18" charset="0"/>
              </a:rPr>
              <a:t>oncert</a:t>
            </a:r>
            <a:endParaRPr lang="cs-CZ" sz="2000" b="1" dirty="0">
              <a:latin typeface="Lucida Bright" panose="020406020505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561859" y="2146300"/>
            <a:ext cx="1166522" cy="8128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413872" y="2552700"/>
            <a:ext cx="22092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 smtClean="0">
              <a:latin typeface="Lucida Bright" panose="02040602050505020304" pitchFamily="18" charset="0"/>
            </a:endParaRPr>
          </a:p>
          <a:p>
            <a:r>
              <a:rPr lang="cs-CZ" sz="2000" b="1" dirty="0" smtClean="0">
                <a:latin typeface="Lucida Bright" panose="02040602050505020304" pitchFamily="18" charset="0"/>
              </a:rPr>
              <a:t>Musical festival</a:t>
            </a:r>
            <a:endParaRPr lang="cs-CZ" sz="2000" b="1" dirty="0">
              <a:latin typeface="Lucida Bright" panose="02040602050505020304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3582506" y="2146300"/>
            <a:ext cx="3615683" cy="76034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32413" y="2540000"/>
            <a:ext cx="2403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 smtClean="0">
              <a:latin typeface="Lucida Bright" panose="02040602050505020304" pitchFamily="18" charset="0"/>
            </a:endParaRPr>
          </a:p>
          <a:p>
            <a:r>
              <a:rPr lang="cs-CZ" sz="2000" b="1" dirty="0" smtClean="0">
                <a:latin typeface="Lucida Bright" panose="02040602050505020304" pitchFamily="18" charset="0"/>
              </a:rPr>
              <a:t>Music club, </a:t>
            </a:r>
            <a:r>
              <a:rPr lang="cs-CZ" sz="2000" b="1" dirty="0" err="1" smtClean="0">
                <a:latin typeface="Lucida Bright" panose="02040602050505020304" pitchFamily="18" charset="0"/>
              </a:rPr>
              <a:t>disco</a:t>
            </a:r>
            <a:endParaRPr lang="cs-CZ" sz="2000" b="1" dirty="0">
              <a:latin typeface="Lucida Bright" panose="02040602050505020304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3702673" y="2146300"/>
            <a:ext cx="6749427" cy="74764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0067001" y="2521466"/>
            <a:ext cx="15026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>
              <a:latin typeface="Lucida Bright" panose="02040602050505020304" pitchFamily="18" charset="0"/>
            </a:endParaRPr>
          </a:p>
          <a:p>
            <a:r>
              <a:rPr lang="cs-CZ" sz="2000" b="1" dirty="0" err="1" smtClean="0">
                <a:latin typeface="Lucida Bright" panose="02040602050505020304" pitchFamily="18" charset="0"/>
              </a:rPr>
              <a:t>Earphone</a:t>
            </a:r>
            <a:endParaRPr lang="cs-CZ" sz="2000" b="1" dirty="0">
              <a:latin typeface="Lucida Bright" panose="02040602050505020304" pitchFamily="18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1577955" y="2146300"/>
            <a:ext cx="2004551" cy="72642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705100" y="2146300"/>
            <a:ext cx="856759" cy="16256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638034" y="3839091"/>
            <a:ext cx="42258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Lucida Bright" panose="02040602050505020304" pitchFamily="18" charset="0"/>
              </a:rPr>
              <a:t>Playing</a:t>
            </a:r>
            <a:r>
              <a:rPr lang="cs-CZ" sz="2000" b="1" dirty="0" smtClean="0">
                <a:latin typeface="Lucida Bright" panose="02040602050505020304" pitchFamily="18" charset="0"/>
              </a:rPr>
              <a:t> </a:t>
            </a:r>
            <a:r>
              <a:rPr lang="cs-CZ" sz="2000" b="1" dirty="0" err="1" smtClean="0">
                <a:latin typeface="Lucida Bright" panose="02040602050505020304" pitchFamily="18" charset="0"/>
              </a:rPr>
              <a:t>the</a:t>
            </a:r>
            <a:r>
              <a:rPr lang="cs-CZ" sz="2000" b="1" dirty="0" smtClean="0">
                <a:latin typeface="Lucida Bright" panose="02040602050505020304" pitchFamily="18" charset="0"/>
              </a:rPr>
              <a:t> musical instrument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133479" y="4867018"/>
            <a:ext cx="256031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Lucida Bright" panose="02040602050505020304" pitchFamily="18" charset="0"/>
              </a:rPr>
              <a:t>Classical</a:t>
            </a:r>
            <a:r>
              <a:rPr lang="cs-CZ" sz="2400" b="1" dirty="0" smtClean="0">
                <a:latin typeface="Lucida Bright" panose="02040602050505020304" pitchFamily="18" charset="0"/>
              </a:rPr>
              <a:t> music</a:t>
            </a:r>
          </a:p>
          <a:p>
            <a:r>
              <a:rPr lang="cs-CZ" sz="2400" b="1" dirty="0" smtClean="0">
                <a:latin typeface="Lucida Bright" panose="02040602050505020304" pitchFamily="18" charset="0"/>
              </a:rPr>
              <a:t>Rock</a:t>
            </a:r>
          </a:p>
          <a:p>
            <a:r>
              <a:rPr lang="cs-CZ" sz="2400" b="1" dirty="0" smtClean="0">
                <a:latin typeface="Lucida Bright" panose="02040602050505020304" pitchFamily="18" charset="0"/>
              </a:rPr>
              <a:t>Pop</a:t>
            </a:r>
          </a:p>
          <a:p>
            <a:r>
              <a:rPr lang="cs-CZ" sz="2400" b="1" dirty="0" smtClean="0">
                <a:latin typeface="Lucida Bright" panose="02040602050505020304" pitchFamily="18" charset="0"/>
              </a:rPr>
              <a:t>Hip-hop</a:t>
            </a:r>
          </a:p>
          <a:p>
            <a:r>
              <a:rPr lang="cs-CZ" sz="2400" b="1" dirty="0" err="1" smtClean="0">
                <a:latin typeface="Lucida Bright" panose="02040602050505020304" pitchFamily="18" charset="0"/>
              </a:rPr>
              <a:t>Etc</a:t>
            </a:r>
            <a:r>
              <a:rPr lang="cs-CZ" sz="2400" b="1" dirty="0" smtClean="0">
                <a:latin typeface="Lucida Bright" panose="02040602050505020304" pitchFamily="18" charset="0"/>
              </a:rPr>
              <a:t>.</a:t>
            </a:r>
          </a:p>
          <a:p>
            <a:endParaRPr lang="cs-CZ" dirty="0"/>
          </a:p>
        </p:txBody>
      </p:sp>
      <p:sp>
        <p:nvSpPr>
          <p:cNvPr id="29" name="Pravá složená závorka 28"/>
          <p:cNvSpPr/>
          <p:nvPr/>
        </p:nvSpPr>
        <p:spPr>
          <a:xfrm>
            <a:off x="4413872" y="5283033"/>
            <a:ext cx="476183" cy="948434"/>
          </a:xfrm>
          <a:prstGeom prst="rightBrace">
            <a:avLst>
              <a:gd name="adj1" fmla="val 19001"/>
              <a:gd name="adj2" fmla="val 50000"/>
            </a:avLst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890055" y="5462381"/>
            <a:ext cx="2396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Lucida Bright" panose="02040602050505020304" pitchFamily="18" charset="0"/>
              </a:rPr>
              <a:t>Modern</a:t>
            </a:r>
            <a:r>
              <a:rPr lang="cs-CZ" sz="2400" b="1" dirty="0" smtClean="0">
                <a:latin typeface="Lucida Bright" panose="02040602050505020304" pitchFamily="18" charset="0"/>
              </a:rPr>
              <a:t> music</a:t>
            </a:r>
            <a:endParaRPr lang="cs-CZ" sz="2400" b="1" dirty="0">
              <a:latin typeface="Lucida Bright" panose="02040602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30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8933" y="237066"/>
            <a:ext cx="4878259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err="1" smtClean="0">
                <a:latin typeface="Lucida Handwriting" panose="03010101010101010101" pitchFamily="66" charset="0"/>
              </a:rPr>
              <a:t>Books</a:t>
            </a:r>
            <a:endParaRPr lang="cs-CZ" sz="3600" b="1" u="sng" dirty="0" smtClean="0">
              <a:latin typeface="Lucida Handwriting" panose="03010101010101010101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 smtClean="0">
                <a:latin typeface="Lucida Bright" panose="02040602050505020304" pitchFamily="18" charset="0"/>
              </a:rPr>
              <a:t>written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form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of</a:t>
            </a:r>
            <a:r>
              <a:rPr lang="cs-CZ" sz="2800" b="1" dirty="0" smtClean="0">
                <a:latin typeface="Lucida Bright" panose="02040602050505020304" pitchFamily="18" charset="0"/>
              </a:rPr>
              <a:t> art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1" dirty="0" err="1">
                <a:latin typeface="Lucida Bright" panose="02040602050505020304" pitchFamily="18" charset="0"/>
              </a:rPr>
              <a:t>t</a:t>
            </a:r>
            <a:r>
              <a:rPr lang="cs-CZ" sz="2800" b="1" dirty="0" err="1" smtClean="0">
                <a:latin typeface="Lucida Bright" panose="02040602050505020304" pitchFamily="18" charset="0"/>
              </a:rPr>
              <a:t>wo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types</a:t>
            </a:r>
            <a:r>
              <a:rPr lang="cs-CZ" sz="2800" b="1" dirty="0" smtClean="0">
                <a:latin typeface="Lucida Bright" panose="02040602050505020304" pitchFamily="18" charset="0"/>
              </a:rPr>
              <a:t>  -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hardback</a:t>
            </a:r>
            <a:endParaRPr lang="cs-CZ" sz="2800" b="1" dirty="0" smtClean="0">
              <a:latin typeface="Lucida Bright" panose="02040602050505020304" pitchFamily="18" charset="0"/>
            </a:endParaRPr>
          </a:p>
          <a:p>
            <a:r>
              <a:rPr lang="cs-CZ" sz="2800" b="1" dirty="0" smtClean="0">
                <a:latin typeface="Lucida Bright" panose="02040602050505020304" pitchFamily="18" charset="0"/>
              </a:rPr>
              <a:t>                      - paperback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591" y="2743200"/>
            <a:ext cx="4485875" cy="2890837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H="1" flipV="1">
            <a:off x="3031067" y="4753466"/>
            <a:ext cx="1702529" cy="471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7145867" y="3539067"/>
            <a:ext cx="2675466" cy="508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7586133" y="4595018"/>
            <a:ext cx="2235200" cy="277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0" y="4476467"/>
            <a:ext cx="31486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Lucida Bright" panose="02040602050505020304" pitchFamily="18" charset="0"/>
              </a:rPr>
              <a:t>h</a:t>
            </a:r>
            <a:r>
              <a:rPr lang="cs-CZ" sz="2400" b="1" dirty="0" smtClean="0">
                <a:latin typeface="Lucida Bright" panose="02040602050505020304" pitchFamily="18" charset="0"/>
              </a:rPr>
              <a:t>ard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or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paper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back</a:t>
            </a:r>
            <a:endParaRPr lang="cs-CZ" sz="2400" b="1" dirty="0">
              <a:latin typeface="Lucida Bright" panose="02040602050505020304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865158" y="3302857"/>
            <a:ext cx="2058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Lucida Bright" panose="02040602050505020304" pitchFamily="18" charset="0"/>
              </a:rPr>
              <a:t>ilustration</a:t>
            </a:r>
            <a:endParaRPr lang="cs-CZ" sz="2800" b="1" dirty="0">
              <a:latin typeface="Lucida Bright" panose="02040602050505020304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871652" y="4391968"/>
            <a:ext cx="1784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latin typeface="Lucida Bright" panose="02040602050505020304" pitchFamily="18" charset="0"/>
              </a:rPr>
              <a:t>p</a:t>
            </a:r>
            <a:r>
              <a:rPr lang="cs-CZ" sz="2400" b="1" dirty="0" err="1" smtClean="0">
                <a:latin typeface="Lucida Bright" panose="02040602050505020304" pitchFamily="18" charset="0"/>
              </a:rPr>
              <a:t>age</a:t>
            </a:r>
            <a:r>
              <a:rPr lang="cs-CZ" sz="2400" b="1" dirty="0" smtClean="0">
                <a:latin typeface="Lucida Bright" panose="02040602050505020304" pitchFamily="18" charset="0"/>
              </a:rPr>
              <a:t> (</a:t>
            </a:r>
            <a:r>
              <a:rPr lang="cs-CZ" sz="2400" b="1" dirty="0" err="1" smtClean="0">
                <a:latin typeface="Lucida Bright" panose="02040602050505020304" pitchFamily="18" charset="0"/>
              </a:rPr>
              <a:t>leaf</a:t>
            </a:r>
            <a:r>
              <a:rPr lang="cs-CZ" sz="2400" b="1" dirty="0" smtClean="0">
                <a:latin typeface="Lucida Bright" panose="02040602050505020304" pitchFamily="18" charset="0"/>
              </a:rPr>
              <a:t>)</a:t>
            </a:r>
            <a:endParaRPr lang="cs-CZ" sz="2400" b="1" dirty="0">
              <a:latin typeface="Lucida Bright" panose="02040602050505020304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 flipH="1" flipV="1">
            <a:off x="2861733" y="3539067"/>
            <a:ext cx="3217334" cy="2540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935437" y="3297536"/>
            <a:ext cx="785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Lucida Bright" panose="02040602050505020304" pitchFamily="18" charset="0"/>
              </a:rPr>
              <a:t>text</a:t>
            </a:r>
            <a:endParaRPr lang="cs-CZ" sz="2400" b="1" dirty="0">
              <a:latin typeface="Lucida Bright" panose="02040602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3329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9734" y="186265"/>
            <a:ext cx="6981398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latin typeface="Lucida Handwriting" panose="03010101010101010101" pitchFamily="66" charset="0"/>
              </a:rPr>
              <a:t>We</a:t>
            </a:r>
            <a:r>
              <a:rPr lang="cs-CZ" sz="3200" b="1" u="sng" dirty="0" smtClean="0">
                <a:latin typeface="Lucida Handwriting" panose="03010101010101010101" pitchFamily="66" charset="0"/>
              </a:rPr>
              <a:t> </a:t>
            </a:r>
            <a:r>
              <a:rPr lang="cs-CZ" sz="3200" b="1" u="sng" dirty="0" err="1" smtClean="0">
                <a:latin typeface="Lucida Handwriting" panose="03010101010101010101" pitchFamily="66" charset="0"/>
              </a:rPr>
              <a:t>can</a:t>
            </a:r>
            <a:endParaRPr lang="cs-CZ" sz="3200" b="1" u="sng" dirty="0" smtClean="0">
              <a:latin typeface="Lucida Handwriting" panose="03010101010101010101" pitchFamily="66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Lucida Bright" panose="02040602050505020304" pitchFamily="18" charset="0"/>
              </a:rPr>
              <a:t>buy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books</a:t>
            </a:r>
            <a:r>
              <a:rPr lang="cs-CZ" sz="2800" b="1" dirty="0" smtClean="0">
                <a:latin typeface="Lucida Bright" panose="02040602050505020304" pitchFamily="18" charset="0"/>
              </a:rPr>
              <a:t> in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the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bookshop</a:t>
            </a:r>
            <a:endParaRPr lang="cs-CZ" sz="28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Lucida Bright" panose="02040602050505020304" pitchFamily="18" charset="0"/>
              </a:rPr>
              <a:t>borrow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them</a:t>
            </a:r>
            <a:r>
              <a:rPr lang="cs-CZ" sz="2800" b="1" dirty="0" smtClean="0">
                <a:latin typeface="Lucida Bright" panose="02040602050505020304" pitchFamily="18" charset="0"/>
              </a:rPr>
              <a:t> in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the</a:t>
            </a:r>
            <a:r>
              <a:rPr lang="cs-CZ" sz="2800" b="1" dirty="0" smtClean="0">
                <a:latin typeface="Lucida Bright" panose="02040602050505020304" pitchFamily="18" charset="0"/>
              </a:rPr>
              <a:t>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library</a:t>
            </a:r>
            <a:endParaRPr lang="cs-CZ" sz="28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Lucida Bright" panose="020406020505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Lucida Bright" panose="02040602050505020304" pitchFamily="18" charset="0"/>
              </a:rPr>
              <a:t>download</a:t>
            </a:r>
            <a:r>
              <a:rPr lang="cs-CZ" sz="2800" b="1" dirty="0" smtClean="0">
                <a:latin typeface="Lucida Bright" panose="02040602050505020304" pitchFamily="18" charset="0"/>
              </a:rPr>
              <a:t> on </a:t>
            </a:r>
            <a:r>
              <a:rPr lang="cs-CZ" sz="2800" b="1" dirty="0" err="1" smtClean="0">
                <a:latin typeface="Lucida Bright" panose="02040602050505020304" pitchFamily="18" charset="0"/>
              </a:rPr>
              <a:t>the</a:t>
            </a:r>
            <a:r>
              <a:rPr lang="cs-CZ" sz="2800" b="1" dirty="0" smtClean="0">
                <a:latin typeface="Lucida Bright" panose="02040602050505020304" pitchFamily="18" charset="0"/>
              </a:rPr>
              <a:t> Internet (e-</a:t>
            </a:r>
            <a:r>
              <a:rPr lang="cs-CZ" sz="2800" b="1" dirty="0" err="1" smtClean="0">
                <a:latin typeface="Lucida Bright" panose="02040602050505020304" pitchFamily="18" charset="0"/>
              </a:rPr>
              <a:t>books</a:t>
            </a:r>
            <a:r>
              <a:rPr lang="cs-CZ" sz="2800" b="1" dirty="0" smtClean="0">
                <a:latin typeface="Lucida Bright" panose="02040602050505020304" pitchFamily="18" charset="0"/>
              </a:rPr>
              <a:t>)</a:t>
            </a:r>
            <a:endParaRPr lang="cs-CZ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b="1" dirty="0" smtClean="0"/>
          </a:p>
          <a:p>
            <a:r>
              <a:rPr lang="cs-CZ" sz="2800" b="1" u="sng" dirty="0" err="1" smtClean="0">
                <a:latin typeface="Lucida Handwriting" panose="03010101010101010101" pitchFamily="66" charset="0"/>
              </a:rPr>
              <a:t>Literary</a:t>
            </a:r>
            <a:r>
              <a:rPr lang="cs-CZ" sz="2800" b="1" u="sng" dirty="0" smtClean="0">
                <a:latin typeface="Lucida Handwriting" panose="03010101010101010101" pitchFamily="66" charset="0"/>
              </a:rPr>
              <a:t> </a:t>
            </a:r>
            <a:r>
              <a:rPr lang="cs-CZ" sz="2800" b="1" u="sng" dirty="0" err="1" smtClean="0">
                <a:latin typeface="Lucida Handwriting" panose="03010101010101010101" pitchFamily="66" charset="0"/>
              </a:rPr>
              <a:t>genres</a:t>
            </a:r>
            <a:endParaRPr lang="cs-CZ" sz="2400" b="1" dirty="0" smtClean="0">
              <a:latin typeface="Lucida Handwriting" panose="03010101010101010101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Lucida Bright" panose="02040602050505020304" pitchFamily="18" charset="0"/>
              </a:rPr>
              <a:t>Detective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stories</a:t>
            </a:r>
            <a:endParaRPr lang="cs-CZ" sz="2400" b="1" dirty="0" smtClean="0">
              <a:latin typeface="Lucida Bright" panose="020406020505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Lucida Bright" panose="02040602050505020304" pitchFamily="18" charset="0"/>
              </a:rPr>
              <a:t>Poetry</a:t>
            </a:r>
            <a:endParaRPr lang="cs-CZ" sz="2400" b="1" dirty="0" smtClean="0">
              <a:latin typeface="Lucida Bright" panose="020406020505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Lucida Bright" panose="02040602050505020304" pitchFamily="18" charset="0"/>
              </a:rPr>
              <a:t>Romance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Lucida Bright" panose="02040602050505020304" pitchFamily="18" charset="0"/>
              </a:rPr>
              <a:t>Fiction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Lucida Bright" panose="02040602050505020304" pitchFamily="18" charset="0"/>
              </a:rPr>
              <a:t>History</a:t>
            </a:r>
            <a:endParaRPr lang="cs-CZ" sz="2400" b="1" dirty="0" smtClean="0">
              <a:latin typeface="Lucida Bright" panose="020406020505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Lucida Bright" panose="02040602050505020304" pitchFamily="18" charset="0"/>
              </a:rPr>
              <a:t>Travel</a:t>
            </a:r>
            <a:endParaRPr lang="cs-CZ" sz="2400" b="1" dirty="0" smtClean="0">
              <a:latin typeface="Lucida Bright" panose="020406020505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Lucida Bright" panose="02040602050505020304" pitchFamily="18" charset="0"/>
              </a:rPr>
              <a:t>Fairy</a:t>
            </a:r>
            <a:r>
              <a:rPr lang="cs-CZ" sz="2400" b="1" dirty="0" smtClean="0">
                <a:latin typeface="Lucida Bright" panose="02040602050505020304" pitchFamily="18" charset="0"/>
              </a:rPr>
              <a:t> </a:t>
            </a:r>
            <a:r>
              <a:rPr lang="cs-CZ" sz="2400" b="1" dirty="0" err="1" smtClean="0">
                <a:latin typeface="Lucida Bright" panose="02040602050505020304" pitchFamily="18" charset="0"/>
              </a:rPr>
              <a:t>tales</a:t>
            </a:r>
            <a:endParaRPr lang="cs-CZ" sz="2400" b="1" dirty="0">
              <a:latin typeface="Lucida Bright" panose="02040602050505020304" pitchFamily="18" charset="0"/>
            </a:endParaRPr>
          </a:p>
        </p:txBody>
      </p:sp>
      <p:sp>
        <p:nvSpPr>
          <p:cNvPr id="3" name="Pravá složená závorka 2"/>
          <p:cNvSpPr/>
          <p:nvPr/>
        </p:nvSpPr>
        <p:spPr>
          <a:xfrm>
            <a:off x="2794000" y="4842933"/>
            <a:ext cx="237065" cy="1270000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51200" y="5384800"/>
            <a:ext cx="941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Lucida Bright" panose="02040602050505020304" pitchFamily="18" charset="0"/>
              </a:rPr>
              <a:t>Novel</a:t>
            </a:r>
            <a:endParaRPr lang="cs-CZ" sz="2000" b="1" dirty="0">
              <a:latin typeface="Lucida Bright" panose="02040602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38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9933" y="1159933"/>
            <a:ext cx="1022908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Lucida Bright" panose="02040602050505020304" pitchFamily="18" charset="0"/>
                <a:hlinkClick r:id="rId2"/>
              </a:rPr>
              <a:t>Zdroje:</a:t>
            </a:r>
          </a:p>
          <a:p>
            <a:r>
              <a:rPr lang="cs-CZ" sz="2000" dirty="0" smtClean="0">
                <a:latin typeface="Lucida Bright" panose="02040602050505020304" pitchFamily="18" charset="0"/>
                <a:hlinkClick r:id="rId2"/>
              </a:rPr>
              <a:t>www.ceskadivadla.cz</a:t>
            </a:r>
            <a:endParaRPr lang="cs-CZ" sz="2000" dirty="0" smtClean="0">
              <a:latin typeface="Lucida Bright" panose="02040602050505020304" pitchFamily="18" charset="0"/>
            </a:endParaRPr>
          </a:p>
          <a:p>
            <a:r>
              <a:rPr lang="cs-CZ" sz="2000" dirty="0">
                <a:latin typeface="Lucida Bright" panose="02040602050505020304" pitchFamily="18" charset="0"/>
                <a:hlinkClick r:id="rId3"/>
              </a:rPr>
              <a:t>http://cs.wikipedia.org</a:t>
            </a:r>
            <a:r>
              <a:rPr lang="cs-CZ" sz="2000" dirty="0" smtClean="0">
                <a:latin typeface="Lucida Bright" panose="02040602050505020304" pitchFamily="18" charset="0"/>
                <a:hlinkClick r:id="rId3"/>
              </a:rPr>
              <a:t>/</a:t>
            </a:r>
            <a:endParaRPr lang="cs-CZ" sz="2000" dirty="0" smtClean="0">
              <a:latin typeface="Lucida Bright" panose="02040602050505020304" pitchFamily="18" charset="0"/>
            </a:endParaRPr>
          </a:p>
          <a:p>
            <a:r>
              <a:rPr lang="cs-CZ" sz="2000" dirty="0">
                <a:latin typeface="Lucida Bright" panose="02040602050505020304" pitchFamily="18" charset="0"/>
                <a:hlinkClick r:id="rId4"/>
              </a:rPr>
              <a:t>http://oxfordprofessionalenglish.com</a:t>
            </a:r>
            <a:r>
              <a:rPr lang="cs-CZ" sz="2000" dirty="0" smtClean="0">
                <a:latin typeface="Lucida Bright" panose="02040602050505020304" pitchFamily="18" charset="0"/>
                <a:hlinkClick r:id="rId4"/>
              </a:rPr>
              <a:t>/</a:t>
            </a:r>
            <a:endParaRPr lang="cs-CZ" sz="2000" dirty="0" smtClean="0">
              <a:latin typeface="Lucida Bright" panose="02040602050505020304" pitchFamily="18" charset="0"/>
            </a:endParaRPr>
          </a:p>
          <a:p>
            <a:r>
              <a:rPr lang="cs-CZ" sz="2000" dirty="0" smtClean="0">
                <a:latin typeface="Lucida Bright" panose="02040602050505020304" pitchFamily="18" charset="0"/>
                <a:hlinkClick r:id="rId5"/>
              </a:rPr>
              <a:t>www.hdwallsource.com</a:t>
            </a:r>
            <a:endParaRPr lang="cs-CZ" sz="2000" dirty="0" smtClean="0">
              <a:latin typeface="Lucida Bright" panose="02040602050505020304" pitchFamily="18" charset="0"/>
            </a:endParaRPr>
          </a:p>
          <a:p>
            <a:r>
              <a:rPr lang="cs-CZ" sz="2000" dirty="0" smtClean="0">
                <a:latin typeface="Lucida Bright" panose="02040602050505020304" pitchFamily="18" charset="0"/>
              </a:rPr>
              <a:t>Angličtina –</a:t>
            </a:r>
            <a:r>
              <a:rPr lang="cs-CZ" sz="2000" dirty="0" err="1" smtClean="0">
                <a:latin typeface="Lucida Bright" panose="02040602050505020304" pitchFamily="18" charset="0"/>
              </a:rPr>
              <a:t>matutiní</a:t>
            </a:r>
            <a:r>
              <a:rPr lang="cs-CZ" sz="2000" dirty="0" smtClean="0">
                <a:latin typeface="Lucida Bright" panose="02040602050505020304" pitchFamily="18" charset="0"/>
              </a:rPr>
              <a:t> témata, Mgr. Dagmar El-</a:t>
            </a:r>
            <a:r>
              <a:rPr lang="cs-CZ" sz="2000" dirty="0" err="1" smtClean="0">
                <a:latin typeface="Lucida Bright" panose="02040602050505020304" pitchFamily="18" charset="0"/>
              </a:rPr>
              <a:t>Hmoudová</a:t>
            </a:r>
            <a:r>
              <a:rPr lang="cs-CZ" sz="2000" dirty="0" smtClean="0">
                <a:latin typeface="Lucida Bright" panose="02040602050505020304" pitchFamily="18" charset="0"/>
              </a:rPr>
              <a:t>, nakladatelství Vyuka.cz</a:t>
            </a:r>
            <a:endParaRPr lang="cs-CZ" sz="2000" dirty="0">
              <a:latin typeface="Lucida Bright" panose="02040602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67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402</Words>
  <Application>Microsoft Office PowerPoint</Application>
  <PresentationFormat>Širokoúhlá obrazovka</PresentationFormat>
  <Paragraphs>183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Arial</vt:lpstr>
      <vt:lpstr>Calibri</vt:lpstr>
      <vt:lpstr>Calibri Light</vt:lpstr>
      <vt:lpstr>Lucida Bright</vt:lpstr>
      <vt:lpstr>Lucida Handwriting</vt:lpstr>
      <vt:lpstr>Lucida Sans Unicode</vt:lpstr>
      <vt:lpstr>Times New Roman</vt:lpstr>
      <vt:lpstr>Wingdings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SBR2</cp:lastModifiedBy>
  <cp:revision>44</cp:revision>
  <dcterms:created xsi:type="dcterms:W3CDTF">2014-05-06T09:54:06Z</dcterms:created>
  <dcterms:modified xsi:type="dcterms:W3CDTF">2014-10-07T11:43:38Z</dcterms:modified>
</cp:coreProperties>
</file>