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59" r:id="rId3"/>
    <p:sldId id="256" r:id="rId4"/>
    <p:sldId id="257" r:id="rId5"/>
    <p:sldId id="258" r:id="rId6"/>
    <p:sldId id="260" r:id="rId7"/>
    <p:sldId id="262" r:id="rId8"/>
    <p:sldId id="263" r:id="rId9"/>
    <p:sldId id="264" r:id="rId10"/>
    <p:sldId id="266" r:id="rId11"/>
    <p:sldId id="265" r:id="rId12"/>
    <p:sldId id="261" r:id="rId13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61" d="100"/>
          <a:sy n="61" d="100"/>
        </p:scale>
        <p:origin x="36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498924-A790-485C-B2DE-9AA04A1D1AF5}" type="datetimeFigureOut">
              <a:rPr lang="cs-CZ" smtClean="0"/>
              <a:t>4. 4. 2014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7AA1E7-877A-4F81-9D33-F0C5D926B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37649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7AA1E7-877A-4F81-9D33-F0C5D926BD7D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6022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F878E-C5F5-4DEB-8342-17B417AE973E}" type="datetimeFigureOut">
              <a:rPr lang="cs-CZ" smtClean="0"/>
              <a:t>4. 4. 2014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10464-882F-4A79-B096-39327AF8C7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7226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F878E-C5F5-4DEB-8342-17B417AE973E}" type="datetimeFigureOut">
              <a:rPr lang="cs-CZ" smtClean="0"/>
              <a:t>4. 4. 2014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10464-882F-4A79-B096-39327AF8C7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0263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F878E-C5F5-4DEB-8342-17B417AE973E}" type="datetimeFigureOut">
              <a:rPr lang="cs-CZ" smtClean="0"/>
              <a:t>4. 4. 2014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10464-882F-4A79-B096-39327AF8C7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42992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F878E-C5F5-4DEB-8342-17B417AE973E}" type="datetimeFigureOut">
              <a:rPr lang="cs-CZ" smtClean="0"/>
              <a:t>4. 4. 2014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10464-882F-4A79-B096-39327AF8C7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335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F878E-C5F5-4DEB-8342-17B417AE973E}" type="datetimeFigureOut">
              <a:rPr lang="cs-CZ" smtClean="0"/>
              <a:t>4. 4. 2014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10464-882F-4A79-B096-39327AF8C7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56465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F878E-C5F5-4DEB-8342-17B417AE973E}" type="datetimeFigureOut">
              <a:rPr lang="cs-CZ" smtClean="0"/>
              <a:t>4. 4. 2014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10464-882F-4A79-B096-39327AF8C7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5072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F878E-C5F5-4DEB-8342-17B417AE973E}" type="datetimeFigureOut">
              <a:rPr lang="cs-CZ" smtClean="0"/>
              <a:t>4. 4. 2014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10464-882F-4A79-B096-39327AF8C7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4303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F878E-C5F5-4DEB-8342-17B417AE973E}" type="datetimeFigureOut">
              <a:rPr lang="cs-CZ" smtClean="0"/>
              <a:t>4. 4. 2014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10464-882F-4A79-B096-39327AF8C7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21279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F878E-C5F5-4DEB-8342-17B417AE973E}" type="datetimeFigureOut">
              <a:rPr lang="cs-CZ" smtClean="0"/>
              <a:t>4. 4. 2014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10464-882F-4A79-B096-39327AF8C7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70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F878E-C5F5-4DEB-8342-17B417AE973E}" type="datetimeFigureOut">
              <a:rPr lang="cs-CZ" smtClean="0"/>
              <a:t>4. 4. 2014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10464-882F-4A79-B096-39327AF8C7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6088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F878E-C5F5-4DEB-8342-17B417AE973E}" type="datetimeFigureOut">
              <a:rPr lang="cs-CZ" smtClean="0"/>
              <a:t>4. 4. 2014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10464-882F-4A79-B096-39327AF8C7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5582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878E-C5F5-4DEB-8342-17B417AE973E}" type="datetimeFigureOut">
              <a:rPr lang="cs-CZ" smtClean="0"/>
              <a:t>4. 4. 2014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910464-882F-4A79-B096-39327AF8C7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04669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elpforenglish.cz/" TargetMode="External"/><Relationship Id="rId2" Type="http://schemas.openxmlformats.org/officeDocument/2006/relationships/hyperlink" Target="http://www.mzv.cz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266" y="0"/>
            <a:ext cx="5603875" cy="1368424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26135" y="0"/>
            <a:ext cx="1524472" cy="1368424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5379182"/>
              </p:ext>
            </p:extLst>
          </p:nvPr>
        </p:nvGraphicFramePr>
        <p:xfrm>
          <a:off x="720138" y="1341435"/>
          <a:ext cx="10913061" cy="5345095"/>
        </p:xfrm>
        <a:graphic>
          <a:graphicData uri="http://schemas.openxmlformats.org/drawingml/2006/table">
            <a:tbl>
              <a:tblPr/>
              <a:tblGrid>
                <a:gridCol w="2494912"/>
                <a:gridCol w="62451"/>
                <a:gridCol w="2308697"/>
                <a:gridCol w="199196"/>
                <a:gridCol w="597586"/>
                <a:gridCol w="5250219"/>
              </a:tblGrid>
              <a:tr h="540841">
                <a:tc gridSpan="4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Název projektu: Digitalizace výuky oboru Kosmetické služby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Číslo projektu: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CZ.1.07/1.5.00/34.0535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906">
                <a:tc grid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Škola: </a:t>
                      </a: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Soukromá střední odborná škola Břeclav, s.r.o., Mládežnická 3, 690 02 Břeclav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829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Předmět: Anglický jazyk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Ročník: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3.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0906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Téma: </a:t>
                      </a: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Systém vzdělání v České republice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906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Tematický okruh: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Vzdělání,</a:t>
                      </a:r>
                      <a:r>
                        <a:rPr lang="cs-CZ" sz="1400" b="1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média, kulturní život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400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Jméno autora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: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Jana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Adámková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Datum tvorby: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26.3.2014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63627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Kód materiálu: OPVK_1.5_DUM_III/2_ANJ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04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Soubor: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VYSTUPY</a:t>
                      </a:r>
                      <a:r>
                        <a:rPr lang="en-US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/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VY_32_inovace_ANJ </a:t>
                      </a: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04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5611">
                <a:tc grid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Anotace: výukový materiál je určen k osvojení teoretických znalostí o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českém školství a vzdělávacím systému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6893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bg1">
                <a:lumMod val="65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bg2">
                <a:lumMod val="50000"/>
              </a:schemeClr>
            </a:gs>
            <a:gs pos="83000">
              <a:schemeClr val="bg1">
                <a:lumMod val="65000"/>
              </a:schemeClr>
            </a:gs>
            <a:gs pos="100000">
              <a:schemeClr val="bg1">
                <a:lumMod val="5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7600" y="1066800"/>
            <a:ext cx="102616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err="1" smtClean="0">
                <a:latin typeface="Constantia" panose="02030602050306030303" pitchFamily="18" charset="0"/>
              </a:rPr>
              <a:t>Educational</a:t>
            </a:r>
            <a:r>
              <a:rPr lang="cs-CZ" sz="4000" b="1" u="sng" dirty="0" smtClean="0">
                <a:latin typeface="Constantia" panose="02030602050306030303" pitchFamily="18" charset="0"/>
              </a:rPr>
              <a:t> </a:t>
            </a:r>
            <a:r>
              <a:rPr lang="cs-CZ" sz="4000" b="1" u="sng" dirty="0" err="1" smtClean="0">
                <a:latin typeface="Constantia" panose="02030602050306030303" pitchFamily="18" charset="0"/>
              </a:rPr>
              <a:t>system</a:t>
            </a:r>
            <a:r>
              <a:rPr lang="cs-CZ" sz="4000" b="1" u="sng" dirty="0" smtClean="0">
                <a:latin typeface="Constantia" panose="02030602050306030303" pitchFamily="18" charset="0"/>
              </a:rPr>
              <a:t> in </a:t>
            </a:r>
            <a:r>
              <a:rPr lang="cs-CZ" sz="4000" b="1" u="sng" dirty="0" err="1" smtClean="0">
                <a:latin typeface="Constantia" panose="02030602050306030303" pitchFamily="18" charset="0"/>
              </a:rPr>
              <a:t>the</a:t>
            </a:r>
            <a:r>
              <a:rPr lang="cs-CZ" sz="4000" b="1" u="sng" dirty="0" smtClean="0">
                <a:latin typeface="Constantia" panose="02030602050306030303" pitchFamily="18" charset="0"/>
              </a:rPr>
              <a:t> Czech Republic</a:t>
            </a:r>
            <a:endParaRPr lang="cs-CZ" sz="4000" b="1" u="sng" dirty="0">
              <a:latin typeface="Constantia" panose="02030602050306030303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9093" y="1774686"/>
            <a:ext cx="7958667" cy="5083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3047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>
                <a:lumMod val="50000"/>
              </a:schemeClr>
            </a:gs>
            <a:gs pos="83000">
              <a:schemeClr val="bg2">
                <a:lumMod val="75000"/>
              </a:schemeClr>
            </a:gs>
            <a:gs pos="100000">
              <a:schemeClr val="bg1">
                <a:lumMod val="7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9167" y="512233"/>
            <a:ext cx="12317154" cy="45858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err="1" smtClean="0">
                <a:latin typeface="Constantia" panose="02030602050306030303" pitchFamily="18" charset="0"/>
              </a:rPr>
              <a:t>School</a:t>
            </a:r>
            <a:r>
              <a:rPr lang="cs-CZ" sz="2800" b="1" u="sng" dirty="0" smtClean="0">
                <a:latin typeface="Constantia" panose="02030602050306030303" pitchFamily="18" charset="0"/>
              </a:rPr>
              <a:t> </a:t>
            </a:r>
            <a:r>
              <a:rPr lang="cs-CZ" sz="2800" b="1" u="sng" dirty="0" err="1" smtClean="0">
                <a:latin typeface="Constantia" panose="02030602050306030303" pitchFamily="18" charset="0"/>
              </a:rPr>
              <a:t>attendance</a:t>
            </a:r>
            <a:endParaRPr lang="cs-CZ" sz="2800" b="1" u="sng" dirty="0" smtClean="0">
              <a:latin typeface="Constantia" panose="02030602050306030303" pitchFamily="18" charset="0"/>
            </a:endParaRPr>
          </a:p>
          <a:p>
            <a:endParaRPr lang="cs-CZ" sz="2400" dirty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dirty="0" smtClean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err="1">
                <a:latin typeface="Constantia" panose="02030602050306030303" pitchFamily="18" charset="0"/>
              </a:rPr>
              <a:t>s</a:t>
            </a:r>
            <a:r>
              <a:rPr lang="cs-CZ" sz="2400" b="1" dirty="0" err="1" smtClean="0">
                <a:latin typeface="Constantia" panose="02030602050306030303" pitchFamily="18" charset="0"/>
              </a:rPr>
              <a:t>chool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attendance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is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compulsory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from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the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age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of</a:t>
            </a:r>
            <a:r>
              <a:rPr lang="cs-CZ" sz="2400" b="1" dirty="0" smtClean="0">
                <a:latin typeface="Constantia" panose="02030602050306030303" pitchFamily="18" charset="0"/>
              </a:rPr>
              <a:t> 6 to 15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 smtClean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>
                <a:latin typeface="Constantia" panose="02030602050306030303" pitchFamily="18" charset="0"/>
              </a:rPr>
              <a:t>m</a:t>
            </a:r>
            <a:r>
              <a:rPr lang="cs-CZ" sz="2400" b="1" dirty="0" smtClean="0">
                <a:latin typeface="Constantia" panose="02030602050306030303" pitchFamily="18" charset="0"/>
              </a:rPr>
              <a:t>ost </a:t>
            </a:r>
            <a:r>
              <a:rPr lang="cs-CZ" sz="2400" b="1" dirty="0" err="1" smtClean="0">
                <a:latin typeface="Constantia" panose="02030602050306030303" pitchFamily="18" charset="0"/>
              </a:rPr>
              <a:t>children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attend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state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school</a:t>
            </a:r>
            <a:endParaRPr lang="cs-CZ" sz="2400" b="1" dirty="0" smtClean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 smtClean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err="1">
                <a:latin typeface="Constantia" panose="02030602050306030303" pitchFamily="18" charset="0"/>
              </a:rPr>
              <a:t>e</a:t>
            </a:r>
            <a:r>
              <a:rPr lang="cs-CZ" sz="2400" b="1" dirty="0" err="1" smtClean="0">
                <a:latin typeface="Constantia" panose="02030602050306030303" pitchFamily="18" charset="0"/>
              </a:rPr>
              <a:t>ducation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at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>
                <a:latin typeface="Constantia" panose="02030602050306030303" pitchFamily="18" charset="0"/>
              </a:rPr>
              <a:t>s</a:t>
            </a:r>
            <a:r>
              <a:rPr lang="cs-CZ" sz="2400" b="1" dirty="0" err="1" smtClean="0">
                <a:latin typeface="Constantia" panose="02030602050306030303" pitchFamily="18" charset="0"/>
              </a:rPr>
              <a:t>tate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schools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is</a:t>
            </a:r>
            <a:r>
              <a:rPr lang="cs-CZ" sz="2400" b="1" dirty="0" smtClean="0">
                <a:latin typeface="Constantia" panose="02030602050306030303" pitchFamily="18" charset="0"/>
              </a:rPr>
              <a:t> free </a:t>
            </a:r>
            <a:r>
              <a:rPr lang="cs-CZ" sz="2400" b="1" dirty="0" err="1" smtClean="0">
                <a:latin typeface="Constantia" panose="02030602050306030303" pitchFamily="18" charset="0"/>
              </a:rPr>
              <a:t>of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charge</a:t>
            </a:r>
            <a:endParaRPr lang="cs-CZ" sz="2400" b="1" dirty="0" smtClean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 smtClean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err="1">
                <a:latin typeface="Constantia" panose="02030602050306030303" pitchFamily="18" charset="0"/>
              </a:rPr>
              <a:t>t</a:t>
            </a:r>
            <a:r>
              <a:rPr lang="cs-CZ" sz="2400" b="1" dirty="0" err="1" smtClean="0">
                <a:latin typeface="Constantia" panose="02030602050306030303" pitchFamily="18" charset="0"/>
              </a:rPr>
              <a:t>here</a:t>
            </a:r>
            <a:r>
              <a:rPr lang="cs-CZ" sz="2400" b="1" dirty="0" smtClean="0">
                <a:latin typeface="Constantia" panose="02030602050306030303" pitchFamily="18" charset="0"/>
              </a:rPr>
              <a:t> are </a:t>
            </a:r>
            <a:r>
              <a:rPr lang="cs-CZ" sz="2400" b="1" dirty="0" err="1" smtClean="0">
                <a:latin typeface="Constantia" panose="02030602050306030303" pitchFamily="18" charset="0"/>
              </a:rPr>
              <a:t>also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private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schools</a:t>
            </a:r>
            <a:r>
              <a:rPr lang="cs-CZ" sz="2400" b="1" dirty="0" smtClean="0">
                <a:latin typeface="Constantia" panose="02030602050306030303" pitchFamily="18" charset="0"/>
              </a:rPr>
              <a:t>, </a:t>
            </a:r>
            <a:r>
              <a:rPr lang="cs-CZ" sz="2400" b="1" dirty="0" err="1" smtClean="0">
                <a:latin typeface="Constantia" panose="02030602050306030303" pitchFamily="18" charset="0"/>
              </a:rPr>
              <a:t>they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charges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school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fees</a:t>
            </a:r>
            <a:endParaRPr lang="cs-CZ" sz="2400" b="1" dirty="0" smtClean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 smtClean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err="1">
                <a:latin typeface="Constantia" panose="02030602050306030303" pitchFamily="18" charset="0"/>
              </a:rPr>
              <a:t>a</a:t>
            </a:r>
            <a:r>
              <a:rPr lang="cs-CZ" sz="2400" b="1" dirty="0" err="1" smtClean="0">
                <a:latin typeface="Constantia" panose="02030602050306030303" pitchFamily="18" charset="0"/>
              </a:rPr>
              <a:t>ll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schools</a:t>
            </a:r>
            <a:r>
              <a:rPr lang="cs-CZ" sz="2400" b="1" dirty="0" smtClean="0">
                <a:latin typeface="Constantia" panose="02030602050306030303" pitchFamily="18" charset="0"/>
              </a:rPr>
              <a:t> are </a:t>
            </a:r>
            <a:r>
              <a:rPr lang="cs-CZ" sz="2400" b="1" dirty="0" err="1" smtClean="0">
                <a:latin typeface="Constantia" panose="02030602050306030303" pitchFamily="18" charset="0"/>
              </a:rPr>
              <a:t>coeducational</a:t>
            </a:r>
            <a:r>
              <a:rPr lang="cs-CZ" sz="2400" b="1" dirty="0" smtClean="0">
                <a:latin typeface="Constantia" panose="02030602050306030303" pitchFamily="18" charset="0"/>
              </a:rPr>
              <a:t>, </a:t>
            </a:r>
            <a:r>
              <a:rPr lang="cs-CZ" sz="2400" b="1" dirty="0" err="1" smtClean="0">
                <a:latin typeface="Constantia" panose="02030602050306030303" pitchFamily="18" charset="0"/>
              </a:rPr>
              <a:t>which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means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that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boys</a:t>
            </a:r>
            <a:r>
              <a:rPr lang="cs-CZ" sz="2400" b="1" dirty="0" smtClean="0">
                <a:latin typeface="Constantia" panose="02030602050306030303" pitchFamily="18" charset="0"/>
              </a:rPr>
              <a:t> and </a:t>
            </a:r>
            <a:r>
              <a:rPr lang="cs-CZ" sz="2400" b="1" dirty="0" err="1" smtClean="0">
                <a:latin typeface="Constantia" panose="02030602050306030303" pitchFamily="18" charset="0"/>
              </a:rPr>
              <a:t>girls</a:t>
            </a:r>
            <a:r>
              <a:rPr lang="cs-CZ" sz="2400" b="1" dirty="0" smtClean="0">
                <a:latin typeface="Constantia" panose="02030602050306030303" pitchFamily="18" charset="0"/>
              </a:rPr>
              <a:t> are </a:t>
            </a:r>
            <a:r>
              <a:rPr lang="cs-CZ" sz="2400" b="1" dirty="0" err="1" smtClean="0">
                <a:latin typeface="Constantia" panose="02030602050306030303" pitchFamily="18" charset="0"/>
              </a:rPr>
              <a:t>taught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together</a:t>
            </a:r>
            <a:endParaRPr lang="cs-CZ" sz="2400" b="1" dirty="0">
              <a:latin typeface="Constantia" panose="0203060205030603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13549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bg1">
                <a:lumMod val="65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bg2">
                <a:lumMod val="50000"/>
              </a:schemeClr>
            </a:gs>
            <a:gs pos="83000">
              <a:schemeClr val="bg1">
                <a:lumMod val="65000"/>
              </a:schemeClr>
            </a:gs>
            <a:gs pos="100000">
              <a:schemeClr val="bg1">
                <a:lumMod val="5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77334" y="914400"/>
            <a:ext cx="11206081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err="1" smtClean="0">
                <a:latin typeface="Constantia" panose="02030602050306030303" pitchFamily="18" charset="0"/>
              </a:rPr>
              <a:t>School</a:t>
            </a:r>
            <a:r>
              <a:rPr lang="cs-CZ" sz="2400" b="1" u="sng" dirty="0" smtClean="0">
                <a:latin typeface="Constantia" panose="02030602050306030303" pitchFamily="18" charset="0"/>
              </a:rPr>
              <a:t> </a:t>
            </a:r>
            <a:r>
              <a:rPr lang="cs-CZ" sz="2400" b="1" u="sng" dirty="0" err="1" smtClean="0">
                <a:latin typeface="Constantia" panose="02030602050306030303" pitchFamily="18" charset="0"/>
              </a:rPr>
              <a:t>year</a:t>
            </a:r>
            <a:endParaRPr lang="cs-CZ" sz="2400" b="1" u="sng" dirty="0" smtClean="0">
              <a:latin typeface="Constantia" panose="02030602050306030303" pitchFamily="18" charset="0"/>
            </a:endParaRPr>
          </a:p>
          <a:p>
            <a:endParaRPr lang="cs-CZ" sz="2400" b="1" u="sng" dirty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starts</a:t>
            </a:r>
            <a:r>
              <a:rPr lang="cs-CZ" sz="2400" b="1" dirty="0" smtClean="0">
                <a:latin typeface="Constantia" panose="02030602050306030303" pitchFamily="18" charset="0"/>
              </a:rPr>
              <a:t> on </a:t>
            </a:r>
            <a:r>
              <a:rPr lang="cs-CZ" sz="2400" b="1" dirty="0" err="1" smtClean="0">
                <a:latin typeface="Constantia" panose="02030602050306030303" pitchFamily="18" charset="0"/>
              </a:rPr>
              <a:t>the</a:t>
            </a:r>
            <a:r>
              <a:rPr lang="cs-CZ" sz="2400" b="1" dirty="0" smtClean="0">
                <a:latin typeface="Constantia" panose="02030602050306030303" pitchFamily="18" charset="0"/>
              </a:rPr>
              <a:t> 1st </a:t>
            </a:r>
            <a:r>
              <a:rPr lang="cs-CZ" sz="2400" b="1" dirty="0" err="1" smtClean="0">
                <a:latin typeface="Constantia" panose="02030602050306030303" pitchFamily="18" charset="0"/>
              </a:rPr>
              <a:t>September</a:t>
            </a:r>
            <a:endParaRPr lang="cs-CZ" sz="2400" b="1" dirty="0" smtClean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 smtClean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err="1" smtClean="0">
                <a:latin typeface="Constantia" panose="02030602050306030303" pitchFamily="18" charset="0"/>
              </a:rPr>
              <a:t>ends</a:t>
            </a:r>
            <a:r>
              <a:rPr lang="cs-CZ" sz="2400" b="1" dirty="0" smtClean="0">
                <a:latin typeface="Constantia" panose="02030602050306030303" pitchFamily="18" charset="0"/>
              </a:rPr>
              <a:t> on </a:t>
            </a:r>
            <a:r>
              <a:rPr lang="cs-CZ" sz="2400" b="1" dirty="0" err="1" smtClean="0">
                <a:latin typeface="Constantia" panose="02030602050306030303" pitchFamily="18" charset="0"/>
              </a:rPr>
              <a:t>the</a:t>
            </a:r>
            <a:r>
              <a:rPr lang="cs-CZ" sz="2400" b="1" dirty="0" smtClean="0">
                <a:latin typeface="Constantia" panose="02030602050306030303" pitchFamily="18" charset="0"/>
              </a:rPr>
              <a:t> 30th June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 smtClean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err="1">
                <a:latin typeface="Constantia" panose="02030602050306030303" pitchFamily="18" charset="0"/>
              </a:rPr>
              <a:t>i</a:t>
            </a:r>
            <a:r>
              <a:rPr lang="cs-CZ" sz="2400" b="1" dirty="0" err="1" smtClean="0">
                <a:latin typeface="Constantia" panose="02030602050306030303" pitchFamily="18" charset="0"/>
              </a:rPr>
              <a:t>t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is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devided</a:t>
            </a:r>
            <a:r>
              <a:rPr lang="cs-CZ" sz="2400" b="1" dirty="0" smtClean="0">
                <a:latin typeface="Constantia" panose="02030602050306030303" pitchFamily="18" charset="0"/>
              </a:rPr>
              <a:t> in </a:t>
            </a:r>
            <a:r>
              <a:rPr lang="cs-CZ" sz="2400" b="1" dirty="0" err="1" smtClean="0">
                <a:latin typeface="Constantia" panose="02030602050306030303" pitchFamily="18" charset="0"/>
              </a:rPr>
              <a:t>two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terms</a:t>
            </a:r>
            <a:r>
              <a:rPr lang="cs-CZ" sz="2400" b="1" dirty="0" smtClean="0">
                <a:latin typeface="Constantia" panose="02030602050306030303" pitchFamily="18" charset="0"/>
              </a:rPr>
              <a:t> ( </a:t>
            </a:r>
            <a:r>
              <a:rPr lang="cs-CZ" sz="2400" b="1" dirty="0" err="1" smtClean="0">
                <a:latin typeface="Constantia" panose="02030602050306030303" pitchFamily="18" charset="0"/>
              </a:rPr>
              <a:t>September-January</a:t>
            </a:r>
            <a:r>
              <a:rPr lang="cs-CZ" sz="2400" b="1" dirty="0" smtClean="0">
                <a:latin typeface="Constantia" panose="02030602050306030303" pitchFamily="18" charset="0"/>
              </a:rPr>
              <a:t>, </a:t>
            </a:r>
            <a:r>
              <a:rPr lang="cs-CZ" sz="2400" b="1" dirty="0" err="1" smtClean="0">
                <a:latin typeface="Constantia" panose="02030602050306030303" pitchFamily="18" charset="0"/>
              </a:rPr>
              <a:t>February</a:t>
            </a:r>
            <a:r>
              <a:rPr lang="cs-CZ" sz="2400" b="1" dirty="0" smtClean="0">
                <a:latin typeface="Constantia" panose="02030602050306030303" pitchFamily="18" charset="0"/>
              </a:rPr>
              <a:t> – June 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 smtClean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err="1" smtClean="0">
                <a:latin typeface="Constantia" panose="02030602050306030303" pitchFamily="18" charset="0"/>
              </a:rPr>
              <a:t>each</a:t>
            </a:r>
            <a:r>
              <a:rPr lang="cs-CZ" sz="2400" b="1" dirty="0" smtClean="0">
                <a:latin typeface="Constantia" panose="02030602050306030303" pitchFamily="18" charset="0"/>
              </a:rPr>
              <a:t> term </a:t>
            </a:r>
            <a:r>
              <a:rPr lang="cs-CZ" sz="2400" b="1" dirty="0" err="1" smtClean="0">
                <a:latin typeface="Constantia" panose="02030602050306030303" pitchFamily="18" charset="0"/>
              </a:rPr>
              <a:t>pupils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get</a:t>
            </a:r>
            <a:r>
              <a:rPr lang="cs-CZ" sz="2400" b="1" dirty="0" smtClean="0">
                <a:latin typeface="Constantia" panose="02030602050306030303" pitchFamily="18" charset="0"/>
              </a:rPr>
              <a:t> a report </a:t>
            </a:r>
            <a:r>
              <a:rPr lang="cs-CZ" sz="2400" b="1" dirty="0" err="1" smtClean="0">
                <a:latin typeface="Constantia" panose="02030602050306030303" pitchFamily="18" charset="0"/>
              </a:rPr>
              <a:t>card</a:t>
            </a:r>
            <a:endParaRPr lang="cs-CZ" sz="2400" b="1" dirty="0" smtClean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>
                <a:latin typeface="Constantia" panose="02030602050306030303" pitchFamily="18" charset="0"/>
              </a:rPr>
              <a:t>t</a:t>
            </a:r>
            <a:r>
              <a:rPr lang="en-US" sz="2400" b="1" dirty="0" smtClean="0">
                <a:latin typeface="Constantia" panose="02030602050306030303" pitchFamily="18" charset="0"/>
              </a:rPr>
              <a:t>he </a:t>
            </a:r>
            <a:r>
              <a:rPr lang="en-US" sz="2400" b="1" dirty="0">
                <a:latin typeface="Constantia" panose="02030602050306030303" pitchFamily="18" charset="0"/>
              </a:rPr>
              <a:t>main holidays are during the summer from 1st July to 31st </a:t>
            </a:r>
            <a:r>
              <a:rPr lang="en-US" sz="2400" b="1" dirty="0" smtClean="0">
                <a:latin typeface="Constantia" panose="02030602050306030303" pitchFamily="18" charset="0"/>
              </a:rPr>
              <a:t>August</a:t>
            </a:r>
            <a:endParaRPr lang="cs-CZ" sz="2400" b="1" dirty="0" smtClean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>
                <a:latin typeface="Constantia" panose="02030602050306030303" pitchFamily="18" charset="0"/>
              </a:rPr>
              <a:t>o</a:t>
            </a:r>
            <a:r>
              <a:rPr lang="en-US" sz="2400" b="1" dirty="0" err="1" smtClean="0">
                <a:latin typeface="Constantia" panose="02030602050306030303" pitchFamily="18" charset="0"/>
              </a:rPr>
              <a:t>ther</a:t>
            </a:r>
            <a:r>
              <a:rPr lang="en-US" sz="2400" b="1" dirty="0" smtClean="0">
                <a:latin typeface="Constantia" panose="02030602050306030303" pitchFamily="18" charset="0"/>
              </a:rPr>
              <a:t> </a:t>
            </a:r>
            <a:r>
              <a:rPr lang="en-US" sz="2400" b="1" dirty="0">
                <a:latin typeface="Constantia" panose="02030602050306030303" pitchFamily="18" charset="0"/>
              </a:rPr>
              <a:t>holidays are over </a:t>
            </a:r>
            <a:r>
              <a:rPr lang="en-US" sz="2400" b="1" dirty="0" smtClean="0">
                <a:latin typeface="Constantia" panose="02030602050306030303" pitchFamily="18" charset="0"/>
              </a:rPr>
              <a:t>Christmas</a:t>
            </a:r>
            <a:r>
              <a:rPr lang="cs-CZ" sz="2400" dirty="0" smtClean="0"/>
              <a:t>,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there</a:t>
            </a:r>
            <a:r>
              <a:rPr lang="cs-CZ" sz="2400" b="1" dirty="0" smtClean="0">
                <a:latin typeface="Constantia" panose="02030602050306030303" pitchFamily="18" charset="0"/>
              </a:rPr>
              <a:t> are </a:t>
            </a:r>
            <a:r>
              <a:rPr lang="cs-CZ" sz="2400" b="1" dirty="0" err="1" smtClean="0">
                <a:latin typeface="Constantia" panose="02030602050306030303" pitchFamily="18" charset="0"/>
              </a:rPr>
              <a:t>also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spring</a:t>
            </a:r>
            <a:r>
              <a:rPr lang="cs-CZ" sz="2400" b="1" dirty="0" smtClean="0">
                <a:latin typeface="Constantia" panose="02030602050306030303" pitchFamily="18" charset="0"/>
              </a:rPr>
              <a:t> and </a:t>
            </a:r>
            <a:r>
              <a:rPr lang="cs-CZ" sz="2400" b="1" dirty="0" err="1" smtClean="0">
                <a:latin typeface="Constantia" panose="02030602050306030303" pitchFamily="18" charset="0"/>
              </a:rPr>
              <a:t>autumn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break</a:t>
            </a:r>
            <a:endParaRPr lang="cs-CZ" sz="2400" b="1" dirty="0" smtClean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 smtClean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>
              <a:latin typeface="Constantia" panose="0203060205030603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40838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bg1">
                <a:lumMod val="65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bg2">
                <a:lumMod val="50000"/>
              </a:schemeClr>
            </a:gs>
            <a:gs pos="83000">
              <a:schemeClr val="bg1">
                <a:lumMod val="65000"/>
              </a:schemeClr>
            </a:gs>
            <a:gs pos="100000">
              <a:schemeClr val="bg1">
                <a:lumMod val="5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16000" y="931333"/>
            <a:ext cx="8809015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err="1" smtClean="0">
                <a:latin typeface="Constantia" panose="02030602050306030303" pitchFamily="18" charset="0"/>
              </a:rPr>
              <a:t>Pre-school</a:t>
            </a:r>
            <a:r>
              <a:rPr lang="cs-CZ" sz="2400" b="1" u="sng" dirty="0" smtClean="0">
                <a:latin typeface="Constantia" panose="02030602050306030303" pitchFamily="18" charset="0"/>
              </a:rPr>
              <a:t> </a:t>
            </a:r>
            <a:r>
              <a:rPr lang="cs-CZ" sz="2400" b="1" u="sng" dirty="0" err="1" smtClean="0">
                <a:latin typeface="Constantia" panose="02030602050306030303" pitchFamily="18" charset="0"/>
              </a:rPr>
              <a:t>education</a:t>
            </a:r>
            <a:endParaRPr lang="cs-CZ" sz="2400" b="1" u="sng" dirty="0" smtClean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 smtClean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err="1">
                <a:latin typeface="Constantia" panose="02030602050306030303" pitchFamily="18" charset="0"/>
              </a:rPr>
              <a:t>f</a:t>
            </a:r>
            <a:r>
              <a:rPr lang="cs-CZ" sz="2400" b="1" dirty="0" err="1" smtClean="0">
                <a:latin typeface="Constantia" panose="02030602050306030303" pitchFamily="18" charset="0"/>
              </a:rPr>
              <a:t>or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children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from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aged</a:t>
            </a:r>
            <a:r>
              <a:rPr lang="cs-CZ" sz="2400" b="1" dirty="0" smtClean="0">
                <a:latin typeface="Constantia" panose="02030602050306030303" pitchFamily="18" charset="0"/>
              </a:rPr>
              <a:t> 3- 6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is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provided</a:t>
            </a:r>
            <a:r>
              <a:rPr lang="cs-CZ" sz="2400" b="1" dirty="0" smtClean="0">
                <a:latin typeface="Constantia" panose="02030602050306030303" pitchFamily="18" charset="0"/>
              </a:rPr>
              <a:t> by </a:t>
            </a:r>
            <a:r>
              <a:rPr lang="cs-CZ" sz="2400" b="1" dirty="0" err="1" smtClean="0">
                <a:latin typeface="Constantia" panose="02030602050306030303" pitchFamily="18" charset="0"/>
              </a:rPr>
              <a:t>kindergardens</a:t>
            </a:r>
            <a:r>
              <a:rPr lang="cs-CZ" sz="2400" b="1" dirty="0" smtClean="0">
                <a:latin typeface="Constantia" panose="02030602050306030303" pitchFamily="18" charset="0"/>
              </a:rPr>
              <a:t> and </a:t>
            </a:r>
            <a:r>
              <a:rPr lang="cs-CZ" sz="2400" b="1" dirty="0" err="1" smtClean="0">
                <a:latin typeface="Constantia" panose="02030602050306030303" pitchFamily="18" charset="0"/>
              </a:rPr>
              <a:t>nursery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schools</a:t>
            </a:r>
            <a:endParaRPr lang="cs-CZ" sz="2400" b="1" dirty="0" smtClean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 smtClean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err="1">
                <a:latin typeface="Constantia" panose="02030602050306030303" pitchFamily="18" charset="0"/>
              </a:rPr>
              <a:t>i</a:t>
            </a:r>
            <a:r>
              <a:rPr lang="cs-CZ" sz="2400" b="1" dirty="0" err="1" smtClean="0">
                <a:latin typeface="Constantia" panose="02030602050306030303" pitchFamily="18" charset="0"/>
              </a:rPr>
              <a:t>ts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aim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is</a:t>
            </a:r>
            <a:r>
              <a:rPr lang="cs-CZ" sz="2400" b="1" dirty="0" smtClean="0">
                <a:latin typeface="Constantia" panose="02030602050306030303" pitchFamily="18" charset="0"/>
              </a:rPr>
              <a:t> to master basic </a:t>
            </a:r>
            <a:r>
              <a:rPr lang="cs-CZ" sz="2400" b="1" dirty="0" err="1" smtClean="0">
                <a:latin typeface="Constantia" panose="02030602050306030303" pitchFamily="18" charset="0"/>
              </a:rPr>
              <a:t>knowledges</a:t>
            </a:r>
            <a:r>
              <a:rPr lang="cs-CZ" sz="2400" b="1" dirty="0" smtClean="0">
                <a:latin typeface="Constantia" panose="02030602050306030303" pitchFamily="18" charset="0"/>
              </a:rPr>
              <a:t> and </a:t>
            </a:r>
            <a:r>
              <a:rPr lang="cs-CZ" sz="2400" b="1" dirty="0" err="1" smtClean="0">
                <a:latin typeface="Constantia" panose="02030602050306030303" pitchFamily="18" charset="0"/>
              </a:rPr>
              <a:t>adapt</a:t>
            </a:r>
            <a:r>
              <a:rPr lang="cs-CZ" sz="2400" b="1" dirty="0" smtClean="0">
                <a:latin typeface="Constantia" panose="02030602050306030303" pitchFamily="18" charset="0"/>
              </a:rPr>
              <a:t> to society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err="1">
                <a:latin typeface="Constantia" panose="02030602050306030303" pitchFamily="18" charset="0"/>
              </a:rPr>
              <a:t>t</a:t>
            </a:r>
            <a:r>
              <a:rPr lang="cs-CZ" sz="2400" b="1" dirty="0" err="1" smtClean="0">
                <a:latin typeface="Constantia" panose="02030602050306030303" pitchFamily="18" charset="0"/>
              </a:rPr>
              <a:t>he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attendance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is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compulsory</a:t>
            </a: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latin typeface="Constantia" panose="02030602050306030303" pitchFamily="18" charset="0"/>
              </a:rPr>
              <a:t>only</a:t>
            </a:r>
            <a:r>
              <a:rPr lang="cs-CZ" sz="2400" b="1" dirty="0" smtClean="0">
                <a:latin typeface="Constantia" panose="02030602050306030303" pitchFamily="18" charset="0"/>
              </a:rPr>
              <a:t> last </a:t>
            </a:r>
            <a:r>
              <a:rPr lang="cs-CZ" sz="2400" b="1" dirty="0" err="1" smtClean="0">
                <a:latin typeface="Constantia" panose="02030602050306030303" pitchFamily="18" charset="0"/>
              </a:rPr>
              <a:t>year</a:t>
            </a:r>
            <a:endParaRPr lang="cs-CZ" sz="2400" b="1" dirty="0" smtClean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 smtClean="0">
              <a:latin typeface="Constantia" panose="02030602050306030303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>
              <a:latin typeface="Constantia" panose="0203060205030603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21076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bg1">
                <a:lumMod val="65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bg2">
                <a:lumMod val="50000"/>
              </a:schemeClr>
            </a:gs>
            <a:gs pos="83000">
              <a:schemeClr val="bg1">
                <a:lumMod val="65000"/>
              </a:schemeClr>
            </a:gs>
            <a:gs pos="100000">
              <a:schemeClr val="bg1">
                <a:lumMod val="5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00099" y="613834"/>
            <a:ext cx="10557057" cy="87100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err="1" smtClean="0">
                <a:latin typeface="Constantia" panose="02030602050306030303" pitchFamily="18" charset="0"/>
              </a:rPr>
              <a:t>Elementary</a:t>
            </a:r>
            <a:r>
              <a:rPr lang="cs-CZ" sz="2800" b="1" u="sng" dirty="0" smtClean="0">
                <a:latin typeface="Constantia" panose="02030602050306030303" pitchFamily="18" charset="0"/>
              </a:rPr>
              <a:t> </a:t>
            </a:r>
            <a:r>
              <a:rPr lang="cs-CZ" sz="2800" b="1" u="sng" dirty="0" err="1" smtClean="0">
                <a:latin typeface="Constantia" panose="02030602050306030303" pitchFamily="18" charset="0"/>
              </a:rPr>
              <a:t>education</a:t>
            </a:r>
            <a:endParaRPr lang="cs-CZ" sz="2800" b="1" u="sng" dirty="0" smtClean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u="sng" dirty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latin typeface="Constantia" panose="02030602050306030303" pitchFamily="18" charset="0"/>
              </a:rPr>
              <a:t>it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err="1" smtClean="0">
                <a:latin typeface="Constantia" panose="02030602050306030303" pitchFamily="18" charset="0"/>
              </a:rPr>
              <a:t>is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err="1" smtClean="0">
                <a:latin typeface="Constantia" panose="02030602050306030303" pitchFamily="18" charset="0"/>
              </a:rPr>
              <a:t>compulsory</a:t>
            </a:r>
            <a:endParaRPr lang="cs-CZ" sz="2800" b="1" dirty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latin typeface="Constantia" panose="02030602050306030303" pitchFamily="18" charset="0"/>
              </a:rPr>
              <a:t>for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err="1">
                <a:latin typeface="Constantia" panose="02030602050306030303" pitchFamily="18" charset="0"/>
              </a:rPr>
              <a:t>c</a:t>
            </a:r>
            <a:r>
              <a:rPr lang="cs-CZ" sz="2800" b="1" dirty="0" err="1" smtClean="0">
                <a:latin typeface="Constantia" panose="02030602050306030303" pitchFamily="18" charset="0"/>
              </a:rPr>
              <a:t>hildren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err="1" smtClean="0">
                <a:latin typeface="Constantia" panose="02030602050306030303" pitchFamily="18" charset="0"/>
              </a:rPr>
              <a:t>from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err="1" smtClean="0">
                <a:latin typeface="Constantia" panose="02030602050306030303" pitchFamily="18" charset="0"/>
              </a:rPr>
              <a:t>aged</a:t>
            </a:r>
            <a:r>
              <a:rPr lang="cs-CZ" sz="2800" b="1" dirty="0" smtClean="0">
                <a:latin typeface="Constantia" panose="02030602050306030303" pitchFamily="18" charset="0"/>
              </a:rPr>
              <a:t> 6 to 15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>
                <a:latin typeface="Constantia" panose="02030602050306030303" pitchFamily="18" charset="0"/>
              </a:rPr>
              <a:t>d</a:t>
            </a:r>
            <a:r>
              <a:rPr lang="cs-CZ" sz="2800" b="1" dirty="0" err="1" smtClean="0">
                <a:latin typeface="Constantia" panose="02030602050306030303" pitchFamily="18" charset="0"/>
              </a:rPr>
              <a:t>evided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err="1" smtClean="0">
                <a:latin typeface="Constantia" panose="02030602050306030303" pitchFamily="18" charset="0"/>
              </a:rPr>
              <a:t>into</a:t>
            </a:r>
            <a:r>
              <a:rPr lang="cs-CZ" sz="2800" b="1" dirty="0" smtClean="0">
                <a:latin typeface="Constantia" panose="02030602050306030303" pitchFamily="18" charset="0"/>
              </a:rPr>
              <a:t> 2 </a:t>
            </a:r>
            <a:r>
              <a:rPr lang="cs-CZ" sz="2800" b="1" dirty="0" err="1" smtClean="0">
                <a:latin typeface="Constantia" panose="02030602050306030303" pitchFamily="18" charset="0"/>
              </a:rPr>
              <a:t>stages</a:t>
            </a:r>
            <a:r>
              <a:rPr lang="cs-CZ" sz="2800" b="1" dirty="0" smtClean="0">
                <a:latin typeface="Constantia" panose="02030602050306030303" pitchFamily="18" charset="0"/>
              </a:rPr>
              <a:t> -</a:t>
            </a:r>
            <a:r>
              <a:rPr lang="en-US" sz="2800" dirty="0"/>
              <a:t> </a:t>
            </a:r>
            <a:r>
              <a:rPr lang="en-US" sz="2800" b="1" dirty="0">
                <a:latin typeface="Constantia" panose="02030602050306030303" pitchFamily="18" charset="0"/>
              </a:rPr>
              <a:t>a primary and lower secondary </a:t>
            </a:r>
            <a:r>
              <a:rPr lang="en-US" sz="2800" b="1" dirty="0" smtClean="0">
                <a:latin typeface="Constantia" panose="02030602050306030303" pitchFamily="18" charset="0"/>
              </a:rPr>
              <a:t>stage</a:t>
            </a:r>
            <a:endParaRPr lang="cs-CZ" sz="2800" b="1" dirty="0" smtClean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>
              <a:latin typeface="Constantia" panose="0203060205030603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47964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bg2"/>
            </a:gs>
            <a:gs pos="74000">
              <a:schemeClr val="bg2">
                <a:lumMod val="90000"/>
              </a:schemeClr>
            </a:gs>
            <a:gs pos="83000">
              <a:schemeClr val="bg2">
                <a:lumMod val="5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9200" y="609600"/>
            <a:ext cx="10123220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err="1" smtClean="0">
                <a:latin typeface="Constantia" panose="02030602050306030303" pitchFamily="18" charset="0"/>
              </a:rPr>
              <a:t>Secondary</a:t>
            </a:r>
            <a:r>
              <a:rPr lang="cs-CZ" sz="2800" b="1" u="sng" dirty="0" smtClean="0">
                <a:latin typeface="Constantia" panose="02030602050306030303" pitchFamily="18" charset="0"/>
              </a:rPr>
              <a:t> </a:t>
            </a:r>
            <a:r>
              <a:rPr lang="cs-CZ" sz="2800" b="1" u="sng" dirty="0" err="1" smtClean="0">
                <a:latin typeface="Constantia" panose="02030602050306030303" pitchFamily="18" charset="0"/>
              </a:rPr>
              <a:t>education</a:t>
            </a:r>
            <a:endParaRPr lang="cs-CZ" sz="2800" b="1" u="sng" dirty="0" smtClean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>
                <a:latin typeface="Constantia" panose="02030602050306030303" pitchFamily="18" charset="0"/>
              </a:rPr>
              <a:t>i</a:t>
            </a:r>
            <a:r>
              <a:rPr lang="cs-CZ" sz="2800" b="1" dirty="0" err="1" smtClean="0">
                <a:latin typeface="Constantia" panose="02030602050306030303" pitchFamily="18" charset="0"/>
              </a:rPr>
              <a:t>t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err="1" smtClean="0">
                <a:latin typeface="Constantia" panose="02030602050306030303" pitchFamily="18" charset="0"/>
              </a:rPr>
              <a:t>is</a:t>
            </a:r>
            <a:r>
              <a:rPr lang="cs-CZ" sz="2800" b="1" dirty="0" smtClean="0">
                <a:latin typeface="Constantia" panose="02030602050306030303" pitchFamily="18" charset="0"/>
              </a:rPr>
              <a:t> not </a:t>
            </a:r>
            <a:r>
              <a:rPr lang="cs-CZ" sz="2800" b="1" dirty="0" err="1" smtClean="0">
                <a:latin typeface="Constantia" panose="02030602050306030303" pitchFamily="18" charset="0"/>
              </a:rPr>
              <a:t>compulsory</a:t>
            </a:r>
            <a:endParaRPr lang="cs-CZ" sz="2800" b="1" dirty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>
                <a:latin typeface="Constantia" panose="02030602050306030303" pitchFamily="18" charset="0"/>
              </a:rPr>
              <a:t>t</a:t>
            </a:r>
            <a:r>
              <a:rPr lang="cs-CZ" sz="2800" b="1" dirty="0" err="1" smtClean="0">
                <a:latin typeface="Constantia" panose="02030602050306030303" pitchFamily="18" charset="0"/>
              </a:rPr>
              <a:t>hree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err="1" smtClean="0">
                <a:latin typeface="Constantia" panose="02030602050306030303" pitchFamily="18" charset="0"/>
              </a:rPr>
              <a:t>main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err="1" smtClean="0">
                <a:latin typeface="Constantia" panose="02030602050306030303" pitchFamily="18" charset="0"/>
              </a:rPr>
              <a:t>types</a:t>
            </a:r>
            <a:r>
              <a:rPr lang="cs-CZ" sz="2800" b="1" dirty="0" smtClean="0">
                <a:latin typeface="Constantia" panose="02030602050306030303" pitchFamily="18" charset="0"/>
              </a:rPr>
              <a:t>  1. </a:t>
            </a:r>
            <a:r>
              <a:rPr lang="cs-CZ" sz="2800" b="1" dirty="0" err="1" smtClean="0">
                <a:latin typeface="Constantia" panose="02030602050306030303" pitchFamily="18" charset="0"/>
              </a:rPr>
              <a:t>general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err="1" smtClean="0">
                <a:latin typeface="Constantia" panose="02030602050306030303" pitchFamily="18" charset="0"/>
              </a:rPr>
              <a:t>secondary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err="1" smtClean="0">
                <a:latin typeface="Constantia" panose="02030602050306030303" pitchFamily="18" charset="0"/>
              </a:rPr>
              <a:t>school</a:t>
            </a:r>
            <a:endParaRPr lang="cs-CZ" sz="2800" b="1" dirty="0">
              <a:latin typeface="Constantia" panose="02030602050306030303" pitchFamily="18" charset="0"/>
            </a:endParaRPr>
          </a:p>
          <a:p>
            <a:r>
              <a:rPr lang="cs-CZ" sz="2800" b="1" dirty="0" smtClean="0">
                <a:latin typeface="Constantia" panose="02030602050306030303" pitchFamily="18" charset="0"/>
              </a:rPr>
              <a:t>                                        2. </a:t>
            </a:r>
            <a:r>
              <a:rPr lang="cs-CZ" sz="2800" b="1" dirty="0" err="1" smtClean="0">
                <a:latin typeface="Constantia" panose="02030602050306030303" pitchFamily="18" charset="0"/>
              </a:rPr>
              <a:t>technical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err="1" smtClean="0">
                <a:latin typeface="Constantia" panose="02030602050306030303" pitchFamily="18" charset="0"/>
              </a:rPr>
              <a:t>secondary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err="1" smtClean="0">
                <a:latin typeface="Constantia" panose="02030602050306030303" pitchFamily="18" charset="0"/>
              </a:rPr>
              <a:t>school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</a:p>
          <a:p>
            <a:r>
              <a:rPr lang="cs-CZ" sz="2800" b="1" dirty="0" smtClean="0">
                <a:latin typeface="Constantia" panose="02030602050306030303" pitchFamily="18" charset="0"/>
              </a:rPr>
              <a:t>                                        3. </a:t>
            </a:r>
            <a:r>
              <a:rPr lang="cs-CZ" sz="2800" b="1" dirty="0" err="1" smtClean="0">
                <a:latin typeface="Constantia" panose="02030602050306030303" pitchFamily="18" charset="0"/>
              </a:rPr>
              <a:t>vocational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err="1" smtClean="0">
                <a:latin typeface="Constantia" panose="02030602050306030303" pitchFamily="18" charset="0"/>
              </a:rPr>
              <a:t>secondary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err="1" smtClean="0">
                <a:latin typeface="Constantia" panose="02030602050306030303" pitchFamily="18" charset="0"/>
              </a:rPr>
              <a:t>school</a:t>
            </a:r>
            <a:endParaRPr lang="cs-CZ" sz="2800" b="1" dirty="0" smtClean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>
                <a:latin typeface="Constantia" panose="02030602050306030303" pitchFamily="18" charset="0"/>
              </a:rPr>
              <a:t>e</a:t>
            </a:r>
            <a:r>
              <a:rPr lang="cs-CZ" sz="2800" b="1" dirty="0" err="1" smtClean="0">
                <a:latin typeface="Constantia" panose="02030602050306030303" pitchFamily="18" charset="0"/>
              </a:rPr>
              <a:t>nterance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err="1" smtClean="0">
                <a:latin typeface="Constantia" panose="02030602050306030303" pitchFamily="18" charset="0"/>
              </a:rPr>
              <a:t>examinations</a:t>
            </a:r>
            <a:r>
              <a:rPr lang="cs-CZ" sz="2800" b="1" dirty="0" smtClean="0">
                <a:latin typeface="Constantia" panose="02030602050306030303" pitchFamily="18" charset="0"/>
              </a:rPr>
              <a:t> are </a:t>
            </a:r>
            <a:r>
              <a:rPr lang="cs-CZ" sz="2800" b="1" dirty="0" err="1" smtClean="0">
                <a:latin typeface="Constantia" panose="02030602050306030303" pitchFamily="18" charset="0"/>
              </a:rPr>
              <a:t>required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latin typeface="Constantia" panose="02030602050306030303" pitchFamily="18" charset="0"/>
              </a:rPr>
              <a:t>some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err="1" smtClean="0">
                <a:latin typeface="Constantia" panose="02030602050306030303" pitchFamily="18" charset="0"/>
              </a:rPr>
              <a:t>schools</a:t>
            </a:r>
            <a:r>
              <a:rPr lang="cs-CZ" sz="2800" b="1" dirty="0">
                <a:latin typeface="Constantia" panose="02030602050306030303" pitchFamily="18" charset="0"/>
              </a:rPr>
              <a:t> </a:t>
            </a:r>
            <a:r>
              <a:rPr lang="cs-CZ" sz="2800" b="1" dirty="0" err="1" smtClean="0">
                <a:latin typeface="Constantia" panose="02030602050306030303" pitchFamily="18" charset="0"/>
              </a:rPr>
              <a:t>accept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err="1" smtClean="0">
                <a:latin typeface="Constantia" panose="02030602050306030303" pitchFamily="18" charset="0"/>
              </a:rPr>
              <a:t>applicants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err="1" smtClean="0">
                <a:latin typeface="Constantia" panose="02030602050306030303" pitchFamily="18" charset="0"/>
              </a:rPr>
              <a:t>without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err="1" smtClean="0">
                <a:latin typeface="Constantia" panose="02030602050306030303" pitchFamily="18" charset="0"/>
              </a:rPr>
              <a:t>enterance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err="1" smtClean="0">
                <a:latin typeface="Constantia" panose="02030602050306030303" pitchFamily="18" charset="0"/>
              </a:rPr>
              <a:t>exams</a:t>
            </a:r>
            <a:endParaRPr lang="cs-CZ" sz="2800" b="1" dirty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Constantia" panose="02030602050306030303" pitchFamily="18" charset="0"/>
            </a:endParaRPr>
          </a:p>
          <a:p>
            <a:endParaRPr lang="cs-CZ" sz="2800" b="1" dirty="0" smtClean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>
              <a:latin typeface="Constantia" panose="0203060205030603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02119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lumMod val="75000"/>
              </a:schemeClr>
            </a:gs>
            <a:gs pos="74000">
              <a:schemeClr val="bg2">
                <a:lumMod val="90000"/>
              </a:schemeClr>
            </a:gs>
            <a:gs pos="83000">
              <a:schemeClr val="tx1">
                <a:lumMod val="50000"/>
                <a:lumOff val="50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6268" y="745067"/>
            <a:ext cx="12506822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latin typeface="Constantia" panose="02030602050306030303" pitchFamily="18" charset="0"/>
              </a:rPr>
              <a:t>General ( </a:t>
            </a:r>
            <a:r>
              <a:rPr lang="cs-CZ" sz="2800" b="1" u="sng" dirty="0" err="1" smtClean="0">
                <a:latin typeface="Constantia" panose="02030602050306030303" pitchFamily="18" charset="0"/>
              </a:rPr>
              <a:t>grammar</a:t>
            </a:r>
            <a:r>
              <a:rPr lang="cs-CZ" sz="2800" b="1" u="sng" dirty="0" smtClean="0">
                <a:latin typeface="Constantia" panose="02030602050306030303" pitchFamily="18" charset="0"/>
              </a:rPr>
              <a:t> ) </a:t>
            </a:r>
            <a:r>
              <a:rPr lang="cs-CZ" sz="2800" b="1" u="sng" dirty="0" err="1" smtClean="0">
                <a:latin typeface="Constantia" panose="02030602050306030303" pitchFamily="18" charset="0"/>
              </a:rPr>
              <a:t>school</a:t>
            </a:r>
            <a:endParaRPr lang="cs-CZ" sz="2800" b="1" u="sng" dirty="0" smtClean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en-US" sz="2800" b="1" dirty="0" smtClean="0">
                <a:latin typeface="Constantia" panose="02030602050306030303" pitchFamily="18" charset="0"/>
              </a:rPr>
              <a:t>provides </a:t>
            </a:r>
            <a:r>
              <a:rPr lang="en-US" sz="2800" b="1" dirty="0">
                <a:latin typeface="Constantia" panose="02030602050306030303" pitchFamily="18" charset="0"/>
              </a:rPr>
              <a:t>a general, academic education</a:t>
            </a:r>
            <a:r>
              <a:rPr lang="en-US" sz="2800" b="1" dirty="0" smtClean="0">
                <a:latin typeface="Constantia" panose="02030602050306030303" pitchFamily="18" charset="0"/>
              </a:rPr>
              <a:t>.</a:t>
            </a:r>
            <a:endParaRPr lang="cs-CZ" sz="2800" b="1" dirty="0" smtClean="0">
              <a:latin typeface="Constantia" panose="02030602050306030303" pitchFamily="18" charset="0"/>
            </a:endParaRPr>
          </a:p>
          <a:p>
            <a:r>
              <a:rPr lang="en-US" sz="2800" b="1" dirty="0" smtClean="0">
                <a:latin typeface="Constantia" panose="02030602050306030303" pitchFamily="18" charset="0"/>
              </a:rPr>
              <a:t> </a:t>
            </a:r>
            <a:endParaRPr lang="cs-CZ" sz="2800" b="1" dirty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>
                <a:latin typeface="Constantia" panose="02030602050306030303" pitchFamily="18" charset="0"/>
              </a:rPr>
              <a:t>i</a:t>
            </a:r>
            <a:r>
              <a:rPr lang="en-US" sz="2800" b="1" dirty="0" err="1" smtClean="0">
                <a:latin typeface="Constantia" panose="02030602050306030303" pitchFamily="18" charset="0"/>
              </a:rPr>
              <a:t>ts</a:t>
            </a:r>
            <a:r>
              <a:rPr lang="en-US" sz="2800" b="1" dirty="0" smtClean="0">
                <a:latin typeface="Constantia" panose="02030602050306030303" pitchFamily="18" charset="0"/>
              </a:rPr>
              <a:t> </a:t>
            </a:r>
            <a:r>
              <a:rPr lang="en-US" sz="2800" b="1" dirty="0">
                <a:latin typeface="Constantia" panose="02030602050306030303" pitchFamily="18" charset="0"/>
              </a:rPr>
              <a:t>main aim is to prepare students for university </a:t>
            </a:r>
            <a:r>
              <a:rPr lang="en-US" sz="2800" b="1" dirty="0" smtClean="0">
                <a:latin typeface="Constantia" panose="02030602050306030303" pitchFamily="18" charset="0"/>
              </a:rPr>
              <a:t>studies</a:t>
            </a:r>
            <a:endParaRPr lang="cs-CZ" sz="2800" b="1" dirty="0" smtClean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smtClean="0">
                <a:latin typeface="Constantia" panose="02030602050306030303" pitchFamily="18" charset="0"/>
              </a:rPr>
              <a:t>t</a:t>
            </a:r>
            <a:r>
              <a:rPr lang="en-US" sz="2800" b="1" dirty="0" smtClean="0">
                <a:latin typeface="Constantia" panose="02030602050306030303" pitchFamily="18" charset="0"/>
              </a:rPr>
              <a:t>he </a:t>
            </a:r>
            <a:r>
              <a:rPr lang="en-US" sz="2800" b="1" dirty="0">
                <a:latin typeface="Constantia" panose="02030602050306030303" pitchFamily="18" charset="0"/>
              </a:rPr>
              <a:t>duration is 4 </a:t>
            </a:r>
            <a:r>
              <a:rPr lang="en-US" sz="2800" b="1" dirty="0" smtClean="0">
                <a:latin typeface="Constantia" panose="02030602050306030303" pitchFamily="18" charset="0"/>
              </a:rPr>
              <a:t>years</a:t>
            </a:r>
            <a:endParaRPr lang="cs-CZ" sz="2800" b="1" dirty="0" smtClean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smtClean="0">
                <a:latin typeface="Constantia" panose="02030602050306030303" pitchFamily="18" charset="0"/>
              </a:rPr>
              <a:t>a</a:t>
            </a:r>
            <a:r>
              <a:rPr lang="en-US" sz="2800" b="1" dirty="0" smtClean="0">
                <a:latin typeface="Constantia" panose="02030602050306030303" pitchFamily="18" charset="0"/>
              </a:rPr>
              <a:t>t </a:t>
            </a:r>
            <a:r>
              <a:rPr lang="en-US" sz="2800" b="1" dirty="0">
                <a:latin typeface="Constantia" panose="02030602050306030303" pitchFamily="18" charset="0"/>
              </a:rPr>
              <a:t>the end of their time </a:t>
            </a:r>
            <a:r>
              <a:rPr lang="en-US" sz="2800" b="1" dirty="0" smtClean="0">
                <a:latin typeface="Constantia" panose="02030602050306030303" pitchFamily="18" charset="0"/>
              </a:rPr>
              <a:t>students </a:t>
            </a:r>
            <a:r>
              <a:rPr lang="en-US" sz="2800" b="1" dirty="0">
                <a:latin typeface="Constantia" panose="02030602050306030303" pitchFamily="18" charset="0"/>
              </a:rPr>
              <a:t>take a </a:t>
            </a:r>
            <a:r>
              <a:rPr lang="cs-CZ" sz="2800" b="1" dirty="0" err="1" smtClean="0">
                <a:latin typeface="Constantia" panose="02030602050306030303" pitchFamily="18" charset="0"/>
              </a:rPr>
              <a:t>leaving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err="1" smtClean="0">
                <a:latin typeface="Constantia" panose="02030602050306030303" pitchFamily="18" charset="0"/>
              </a:rPr>
              <a:t>examination</a:t>
            </a:r>
            <a:r>
              <a:rPr lang="en-US" sz="2800" b="1" dirty="0" smtClean="0">
                <a:latin typeface="Constantia" panose="02030602050306030303" pitchFamily="18" charset="0"/>
              </a:rPr>
              <a:t>(</a:t>
            </a:r>
            <a:r>
              <a:rPr lang="en-US" sz="2800" b="1" dirty="0" err="1" smtClean="0">
                <a:latin typeface="Constantia" panose="02030602050306030303" pitchFamily="18" charset="0"/>
              </a:rPr>
              <a:t>maturita</a:t>
            </a:r>
            <a:r>
              <a:rPr lang="en-US" sz="2800" b="1" dirty="0">
                <a:latin typeface="Constantia" panose="02030602050306030303" pitchFamily="18" charset="0"/>
              </a:rPr>
              <a:t>)</a:t>
            </a:r>
            <a:endParaRPr lang="cs-CZ" sz="2800" b="1" dirty="0" smtClean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>
              <a:latin typeface="Constantia" panose="0203060205030603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44522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lumMod val="75000"/>
              </a:schemeClr>
            </a:gs>
            <a:gs pos="74000">
              <a:schemeClr val="bg2">
                <a:lumMod val="90000"/>
              </a:schemeClr>
            </a:gs>
            <a:gs pos="83000">
              <a:schemeClr val="tx1">
                <a:lumMod val="50000"/>
                <a:lumOff val="50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58800"/>
            <a:ext cx="12214754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latin typeface="Constantia" panose="02030602050306030303" pitchFamily="18" charset="0"/>
              </a:rPr>
              <a:t> </a:t>
            </a:r>
            <a:r>
              <a:rPr lang="cs-CZ" sz="2800" b="1" u="sng" dirty="0" err="1" smtClean="0">
                <a:latin typeface="Constantia" panose="02030602050306030303" pitchFamily="18" charset="0"/>
              </a:rPr>
              <a:t>Special</a:t>
            </a:r>
            <a:r>
              <a:rPr lang="cs-CZ" sz="2800" b="1" u="sng" dirty="0" smtClean="0">
                <a:latin typeface="Constantia" panose="02030602050306030303" pitchFamily="18" charset="0"/>
              </a:rPr>
              <a:t> (</a:t>
            </a:r>
            <a:r>
              <a:rPr lang="cs-CZ" sz="2800" b="1" u="sng" dirty="0" err="1" smtClean="0">
                <a:latin typeface="Constantia" panose="02030602050306030303" pitchFamily="18" charset="0"/>
              </a:rPr>
              <a:t>technical</a:t>
            </a:r>
            <a:r>
              <a:rPr lang="cs-CZ" sz="2800" b="1" u="sng" dirty="0" smtClean="0">
                <a:latin typeface="Constantia" panose="02030602050306030303" pitchFamily="18" charset="0"/>
              </a:rPr>
              <a:t> ) </a:t>
            </a:r>
            <a:r>
              <a:rPr lang="cs-CZ" sz="2800" b="1" u="sng" dirty="0" err="1" smtClean="0">
                <a:latin typeface="Constantia" panose="02030602050306030303" pitchFamily="18" charset="0"/>
              </a:rPr>
              <a:t>schools</a:t>
            </a:r>
            <a:endParaRPr lang="cs-CZ" sz="2800" b="1" u="sng" dirty="0" smtClean="0">
              <a:latin typeface="Constantia" panose="02030602050306030303" pitchFamily="18" charset="0"/>
            </a:endParaRPr>
          </a:p>
          <a:p>
            <a:endParaRPr lang="cs-CZ" sz="2800" b="1" u="sng" dirty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smtClean="0">
                <a:latin typeface="Constantia" panose="02030602050306030303" pitchFamily="18" charset="0"/>
              </a:rPr>
              <a:t>prepares </a:t>
            </a:r>
            <a:r>
              <a:rPr lang="en-US" sz="2800" b="1" dirty="0">
                <a:latin typeface="Constantia" panose="02030602050306030303" pitchFamily="18" charset="0"/>
              </a:rPr>
              <a:t>students for </a:t>
            </a:r>
            <a:r>
              <a:rPr lang="cs-CZ" sz="2800" b="1" dirty="0" err="1" smtClean="0">
                <a:latin typeface="Constantia" panose="02030602050306030303" pitchFamily="18" charset="0"/>
              </a:rPr>
              <a:t>special</a:t>
            </a:r>
            <a:r>
              <a:rPr lang="en-US" sz="2800" b="1" dirty="0">
                <a:latin typeface="Constantia" panose="02030602050306030303" pitchFamily="18" charset="0"/>
              </a:rPr>
              <a:t> </a:t>
            </a:r>
            <a:r>
              <a:rPr lang="en-US" sz="2800" b="1" dirty="0" smtClean="0">
                <a:latin typeface="Constantia" panose="02030602050306030303" pitchFamily="18" charset="0"/>
              </a:rPr>
              <a:t>work</a:t>
            </a:r>
            <a:endParaRPr lang="cs-CZ" sz="2800" b="1" dirty="0" smtClean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smtClean="0">
                <a:latin typeface="Constantia" panose="02030602050306030303" pitchFamily="18" charset="0"/>
              </a:rPr>
              <a:t>which </a:t>
            </a:r>
            <a:r>
              <a:rPr lang="en-US" sz="2800" b="1" dirty="0">
                <a:latin typeface="Constantia" panose="02030602050306030303" pitchFamily="18" charset="0"/>
              </a:rPr>
              <a:t>include technical </a:t>
            </a:r>
            <a:r>
              <a:rPr lang="en-US" sz="2800" b="1" dirty="0" smtClean="0">
                <a:latin typeface="Constantia" panose="02030602050306030303" pitchFamily="18" charset="0"/>
              </a:rPr>
              <a:t>colleges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en-US" sz="2800" b="1" dirty="0" err="1" smtClean="0">
                <a:latin typeface="Constantia" panose="02030602050306030303" pitchFamily="18" charset="0"/>
              </a:rPr>
              <a:t>specialised</a:t>
            </a:r>
            <a:r>
              <a:rPr lang="en-US" sz="2800" b="1" dirty="0" smtClean="0">
                <a:latin typeface="Constantia" panose="02030602050306030303" pitchFamily="18" charset="0"/>
              </a:rPr>
              <a:t> in </a:t>
            </a:r>
            <a:r>
              <a:rPr lang="en-US" sz="2800" b="1" dirty="0">
                <a:latin typeface="Constantia" panose="02030602050306030303" pitchFamily="18" charset="0"/>
              </a:rPr>
              <a:t>chemistry</a:t>
            </a:r>
            <a:r>
              <a:rPr lang="en-US" sz="2800" b="1" dirty="0" smtClean="0">
                <a:latin typeface="Constantia" panose="02030602050306030303" pitchFamily="18" charset="0"/>
              </a:rPr>
              <a:t>,</a:t>
            </a:r>
            <a:endParaRPr lang="cs-CZ" sz="2800" b="1" dirty="0" smtClean="0">
              <a:latin typeface="Constantia" panose="02030602050306030303" pitchFamily="18" charset="0"/>
            </a:endParaRPr>
          </a:p>
          <a:p>
            <a:r>
              <a:rPr lang="en-US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smtClean="0">
                <a:latin typeface="Constantia" panose="02030602050306030303" pitchFamily="18" charset="0"/>
              </a:rPr>
              <a:t>     </a:t>
            </a:r>
            <a:r>
              <a:rPr lang="en-US" sz="2800" b="1" dirty="0" smtClean="0">
                <a:latin typeface="Constantia" panose="02030602050306030303" pitchFamily="18" charset="0"/>
              </a:rPr>
              <a:t>engineering </a:t>
            </a:r>
            <a:r>
              <a:rPr lang="en-US" sz="2800" b="1" dirty="0" err="1">
                <a:latin typeface="Constantia" panose="02030602050306030303" pitchFamily="18" charset="0"/>
              </a:rPr>
              <a:t>etc</a:t>
            </a:r>
            <a:r>
              <a:rPr lang="en-US" sz="2800" b="1" dirty="0" err="1" smtClean="0">
                <a:latin typeface="Constantia" panose="02030602050306030303" pitchFamily="18" charset="0"/>
              </a:rPr>
              <a:t>.,business</a:t>
            </a:r>
            <a:r>
              <a:rPr lang="en-US" sz="2800" b="1" dirty="0" smtClean="0">
                <a:latin typeface="Constantia" panose="02030602050306030303" pitchFamily="18" charset="0"/>
              </a:rPr>
              <a:t> </a:t>
            </a:r>
            <a:r>
              <a:rPr lang="en-US" sz="2800" b="1" dirty="0">
                <a:latin typeface="Constantia" panose="02030602050306030303" pitchFamily="18" charset="0"/>
              </a:rPr>
              <a:t>academies, agricultural schools, </a:t>
            </a:r>
            <a:endParaRPr lang="cs-CZ" sz="2800" b="1" dirty="0" smtClean="0">
              <a:latin typeface="Constantia" panose="02030602050306030303" pitchFamily="18" charset="0"/>
            </a:endParaRPr>
          </a:p>
          <a:p>
            <a:r>
              <a:rPr lang="cs-CZ" sz="2800" b="1" dirty="0" smtClean="0">
                <a:latin typeface="Constantia" panose="02030602050306030303" pitchFamily="18" charset="0"/>
              </a:rPr>
              <a:t>      </a:t>
            </a:r>
            <a:r>
              <a:rPr lang="en-US" sz="2800" b="1" dirty="0" smtClean="0">
                <a:latin typeface="Constantia" panose="02030602050306030303" pitchFamily="18" charset="0"/>
              </a:rPr>
              <a:t>nursing schools,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en-US" sz="2800" b="1" dirty="0" smtClean="0">
                <a:latin typeface="Constantia" panose="02030602050306030303" pitchFamily="18" charset="0"/>
              </a:rPr>
              <a:t>music </a:t>
            </a:r>
            <a:r>
              <a:rPr lang="en-US" sz="2800" b="1" dirty="0">
                <a:latin typeface="Constantia" panose="02030602050306030303" pitchFamily="18" charset="0"/>
              </a:rPr>
              <a:t>and art </a:t>
            </a:r>
            <a:r>
              <a:rPr lang="en-US" sz="2800" b="1" dirty="0" smtClean="0">
                <a:latin typeface="Constantia" panose="02030602050306030303" pitchFamily="18" charset="0"/>
              </a:rPr>
              <a:t>schools</a:t>
            </a:r>
            <a:endParaRPr lang="cs-CZ" sz="2800" b="1" dirty="0" smtClean="0">
              <a:latin typeface="Constantia" panose="02030602050306030303" pitchFamily="18" charset="0"/>
            </a:endParaRPr>
          </a:p>
          <a:p>
            <a:r>
              <a:rPr lang="en-US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smtClean="0">
                <a:latin typeface="Constantia" panose="02030602050306030303" pitchFamily="18" charset="0"/>
              </a:rPr>
              <a:t>     </a:t>
            </a:r>
            <a:r>
              <a:rPr lang="en-US" sz="2800" b="1" dirty="0" smtClean="0">
                <a:latin typeface="Constantia" panose="02030602050306030303" pitchFamily="18" charset="0"/>
              </a:rPr>
              <a:t>which </a:t>
            </a:r>
            <a:r>
              <a:rPr lang="en-US" sz="2800" b="1" dirty="0">
                <a:latin typeface="Constantia" panose="02030602050306030303" pitchFamily="18" charset="0"/>
              </a:rPr>
              <a:t>offer professional education </a:t>
            </a:r>
            <a:endParaRPr lang="cs-CZ" sz="2800" b="1" dirty="0" smtClean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latin typeface="Constantia" panose="02030602050306030303" pitchFamily="18" charset="0"/>
              </a:rPr>
              <a:t>there</a:t>
            </a:r>
            <a:r>
              <a:rPr lang="cs-CZ" sz="2800" b="1" dirty="0" smtClean="0">
                <a:latin typeface="Constantia" panose="02030602050306030303" pitchFamily="18" charset="0"/>
              </a:rPr>
              <a:t> are </a:t>
            </a:r>
            <a:r>
              <a:rPr lang="en-US" sz="2800" b="1" dirty="0" smtClean="0">
                <a:latin typeface="Constantia" panose="02030602050306030303" pitchFamily="18" charset="0"/>
              </a:rPr>
              <a:t>about </a:t>
            </a:r>
            <a:r>
              <a:rPr lang="en-US" sz="2800" b="1" dirty="0">
                <a:latin typeface="Constantia" panose="02030602050306030303" pitchFamily="18" charset="0"/>
              </a:rPr>
              <a:t>260 </a:t>
            </a:r>
            <a:r>
              <a:rPr lang="en-US" sz="2800" b="1" dirty="0" smtClean="0">
                <a:latin typeface="Constantia" panose="02030602050306030303" pitchFamily="18" charset="0"/>
              </a:rPr>
              <a:t>branches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</a:p>
          <a:p>
            <a:endParaRPr lang="cs-CZ" sz="2800" b="1" dirty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smtClean="0">
                <a:latin typeface="Constantia" panose="02030602050306030303" pitchFamily="18" charset="0"/>
              </a:rPr>
              <a:t>p</a:t>
            </a:r>
            <a:r>
              <a:rPr lang="en-US" sz="2800" b="1" dirty="0" err="1" smtClean="0">
                <a:latin typeface="Constantia" panose="02030602050306030303" pitchFamily="18" charset="0"/>
              </a:rPr>
              <a:t>ractical</a:t>
            </a:r>
            <a:r>
              <a:rPr lang="en-US" sz="2800" b="1" dirty="0" smtClean="0">
                <a:latin typeface="Constantia" panose="02030602050306030303" pitchFamily="18" charset="0"/>
              </a:rPr>
              <a:t> </a:t>
            </a:r>
            <a:r>
              <a:rPr lang="en-US" sz="2800" b="1" dirty="0">
                <a:latin typeface="Constantia" panose="02030602050306030303" pitchFamily="18" charset="0"/>
              </a:rPr>
              <a:t>lessons are taught in laboratories and workshops at </a:t>
            </a:r>
            <a:r>
              <a:rPr lang="en-US" sz="2800" b="1" dirty="0" smtClean="0">
                <a:latin typeface="Constantia" panose="02030602050306030303" pitchFamily="18" charset="0"/>
              </a:rPr>
              <a:t>schools</a:t>
            </a:r>
            <a:endParaRPr lang="cs-CZ" sz="2800" b="1" dirty="0" smtClean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>
                <a:latin typeface="Constantia" panose="02030602050306030303" pitchFamily="18" charset="0"/>
              </a:rPr>
              <a:t>a</a:t>
            </a:r>
            <a:r>
              <a:rPr lang="cs-CZ" sz="2800" b="1" dirty="0" err="1" smtClean="0">
                <a:latin typeface="Constantia" panose="02030602050306030303" pitchFamily="18" charset="0"/>
              </a:rPr>
              <a:t>fter</a:t>
            </a:r>
            <a:r>
              <a:rPr lang="cs-CZ" sz="2800" b="1" dirty="0" smtClean="0">
                <a:latin typeface="Constantia" panose="02030602050306030303" pitchFamily="18" charset="0"/>
              </a:rPr>
              <a:t> 4 </a:t>
            </a:r>
            <a:r>
              <a:rPr lang="cs-CZ" sz="2800" b="1" dirty="0" err="1" smtClean="0">
                <a:latin typeface="Constantia" panose="02030602050306030303" pitchFamily="18" charset="0"/>
              </a:rPr>
              <a:t>years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err="1" smtClean="0">
                <a:latin typeface="Constantia" panose="02030602050306030303" pitchFamily="18" charset="0"/>
              </a:rPr>
              <a:t>students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err="1" smtClean="0">
                <a:latin typeface="Constantia" panose="02030602050306030303" pitchFamily="18" charset="0"/>
              </a:rPr>
              <a:t>have</a:t>
            </a:r>
            <a:r>
              <a:rPr lang="cs-CZ" sz="2800" b="1" dirty="0" smtClean="0">
                <a:latin typeface="Constantia" panose="02030602050306030303" pitchFamily="18" charset="0"/>
              </a:rPr>
              <a:t> to </a:t>
            </a:r>
            <a:r>
              <a:rPr lang="cs-CZ" sz="2800" b="1" dirty="0" err="1" smtClean="0">
                <a:latin typeface="Constantia" panose="02030602050306030303" pitchFamily="18" charset="0"/>
              </a:rPr>
              <a:t>pass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err="1" smtClean="0">
                <a:latin typeface="Constantia" panose="02030602050306030303" pitchFamily="18" charset="0"/>
              </a:rPr>
              <a:t>the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err="1" smtClean="0">
                <a:latin typeface="Constantia" panose="02030602050306030303" pitchFamily="18" charset="0"/>
              </a:rPr>
              <a:t>leaving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err="1" smtClean="0">
                <a:latin typeface="Constantia" panose="02030602050306030303" pitchFamily="18" charset="0"/>
              </a:rPr>
              <a:t>examination</a:t>
            </a:r>
            <a:endParaRPr lang="cs-CZ" sz="2800" b="1" dirty="0" smtClean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>
              <a:latin typeface="Constantia" panose="02030602050306030303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048000" y="3105835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7548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lumMod val="75000"/>
              </a:schemeClr>
            </a:gs>
            <a:gs pos="74000">
              <a:schemeClr val="bg2">
                <a:lumMod val="90000"/>
              </a:schemeClr>
            </a:gs>
            <a:gs pos="83000">
              <a:schemeClr val="tx1">
                <a:lumMod val="50000"/>
                <a:lumOff val="50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080" y="558800"/>
            <a:ext cx="11706666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err="1" smtClean="0">
                <a:latin typeface="Constantia" panose="02030602050306030303" pitchFamily="18" charset="0"/>
              </a:rPr>
              <a:t>Vocational</a:t>
            </a:r>
            <a:r>
              <a:rPr lang="cs-CZ" sz="2800" b="1" u="sng" dirty="0" smtClean="0">
                <a:latin typeface="Constantia" panose="02030602050306030303" pitchFamily="18" charset="0"/>
              </a:rPr>
              <a:t> </a:t>
            </a:r>
            <a:r>
              <a:rPr lang="cs-CZ" sz="2800" b="1" u="sng" dirty="0" err="1" smtClean="0">
                <a:latin typeface="Constantia" panose="02030602050306030303" pitchFamily="18" charset="0"/>
              </a:rPr>
              <a:t>school</a:t>
            </a:r>
            <a:endParaRPr lang="cs-CZ" sz="2800" b="1" u="sng" dirty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smtClean="0">
                <a:latin typeface="Constantia" panose="02030602050306030303" pitchFamily="18" charset="0"/>
              </a:rPr>
              <a:t>training </a:t>
            </a:r>
            <a:r>
              <a:rPr lang="en-US" sz="2800" b="1" dirty="0">
                <a:latin typeface="Constantia" panose="02030602050306030303" pitchFamily="18" charset="0"/>
              </a:rPr>
              <a:t>would-be workers for practical </a:t>
            </a:r>
            <a:r>
              <a:rPr lang="en-US" sz="2800" b="1" dirty="0" smtClean="0">
                <a:latin typeface="Constantia" panose="02030602050306030303" pitchFamily="18" charset="0"/>
              </a:rPr>
              <a:t>jobs</a:t>
            </a:r>
            <a:r>
              <a:rPr lang="cs-CZ" sz="2800" b="1" dirty="0" smtClean="0">
                <a:latin typeface="Constantia" panose="02030602050306030303" pitchFamily="18" charset="0"/>
              </a:rPr>
              <a:t> ( such as </a:t>
            </a:r>
            <a:r>
              <a:rPr lang="cs-CZ" sz="2800" b="1" dirty="0" err="1" smtClean="0">
                <a:latin typeface="Constantia" panose="02030602050306030303" pitchFamily="18" charset="0"/>
              </a:rPr>
              <a:t>hairdresser</a:t>
            </a:r>
            <a:r>
              <a:rPr lang="cs-CZ" sz="2800" b="1" dirty="0" smtClean="0">
                <a:latin typeface="Constantia" panose="02030602050306030303" pitchFamily="18" charset="0"/>
              </a:rPr>
              <a:t>, </a:t>
            </a:r>
          </a:p>
          <a:p>
            <a:r>
              <a:rPr lang="cs-CZ" sz="2800" b="1" dirty="0">
                <a:latin typeface="Constantia" panose="02030602050306030303" pitchFamily="18" charset="0"/>
              </a:rPr>
              <a:t> </a:t>
            </a:r>
            <a:r>
              <a:rPr lang="cs-CZ" sz="2800" b="1" dirty="0" smtClean="0">
                <a:latin typeface="Constantia" panose="02030602050306030303" pitchFamily="18" charset="0"/>
              </a:rPr>
              <a:t>     </a:t>
            </a:r>
            <a:r>
              <a:rPr lang="cs-CZ" sz="2800" b="1" dirty="0" err="1" smtClean="0">
                <a:latin typeface="Constantia" panose="02030602050306030303" pitchFamily="18" charset="0"/>
              </a:rPr>
              <a:t>waiter</a:t>
            </a:r>
            <a:r>
              <a:rPr lang="cs-CZ" sz="2800" b="1" dirty="0" smtClean="0">
                <a:latin typeface="Constantia" panose="02030602050306030303" pitchFamily="18" charset="0"/>
              </a:rPr>
              <a:t>, car </a:t>
            </a:r>
            <a:r>
              <a:rPr lang="cs-CZ" sz="2800" b="1" dirty="0" err="1" smtClean="0">
                <a:latin typeface="Constantia" panose="02030602050306030303" pitchFamily="18" charset="0"/>
              </a:rPr>
              <a:t>mechanic</a:t>
            </a:r>
            <a:r>
              <a:rPr lang="cs-CZ" sz="2800" b="1" dirty="0" smtClean="0">
                <a:latin typeface="Constantia" panose="02030602050306030303" pitchFamily="18" charset="0"/>
              </a:rPr>
              <a:t> </a:t>
            </a:r>
            <a:r>
              <a:rPr lang="cs-CZ" sz="2800" b="1" dirty="0" err="1" smtClean="0">
                <a:latin typeface="Constantia" panose="02030602050306030303" pitchFamily="18" charset="0"/>
              </a:rPr>
              <a:t>etc</a:t>
            </a:r>
            <a:r>
              <a:rPr lang="cs-CZ" sz="2800" b="1" dirty="0" smtClean="0">
                <a:latin typeface="Constantia" panose="02030602050306030303" pitchFamily="18" charset="0"/>
              </a:rPr>
              <a:t>.)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u="sng" dirty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>
                <a:latin typeface="Constantia" panose="02030602050306030303" pitchFamily="18" charset="0"/>
              </a:rPr>
              <a:t>suitable for students who are manually skilful </a:t>
            </a:r>
            <a:endParaRPr lang="cs-CZ" sz="2800" b="1" dirty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>
                <a:latin typeface="Constantia" panose="02030602050306030303" pitchFamily="18" charset="0"/>
              </a:rPr>
              <a:t>a</a:t>
            </a:r>
            <a:r>
              <a:rPr lang="en-US" sz="2800" b="1" dirty="0" smtClean="0">
                <a:latin typeface="Constantia" panose="02030602050306030303" pitchFamily="18" charset="0"/>
              </a:rPr>
              <a:t> </a:t>
            </a:r>
            <a:r>
              <a:rPr lang="en-US" sz="2800" b="1" dirty="0">
                <a:latin typeface="Constantia" panose="02030602050306030303" pitchFamily="18" charset="0"/>
              </a:rPr>
              <a:t>common part of the studies is professional </a:t>
            </a:r>
            <a:r>
              <a:rPr lang="en-US" sz="2800" b="1" dirty="0" smtClean="0">
                <a:latin typeface="Constantia" panose="02030602050306030303" pitchFamily="18" charset="0"/>
              </a:rPr>
              <a:t>practice</a:t>
            </a:r>
            <a:endParaRPr lang="cs-CZ" sz="2800" b="1" dirty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smtClean="0">
                <a:latin typeface="Constantia" panose="02030602050306030303" pitchFamily="18" charset="0"/>
              </a:rPr>
              <a:t>completed </a:t>
            </a:r>
            <a:r>
              <a:rPr lang="en-US" sz="2800" b="1" dirty="0">
                <a:latin typeface="Constantia" panose="02030602050306030303" pitchFamily="18" charset="0"/>
              </a:rPr>
              <a:t>by </a:t>
            </a:r>
            <a:r>
              <a:rPr lang="en-US" sz="2800" b="1" dirty="0" smtClean="0">
                <a:latin typeface="Constantia" panose="02030602050306030303" pitchFamily="18" charset="0"/>
              </a:rPr>
              <a:t>a </a:t>
            </a:r>
            <a:r>
              <a:rPr lang="en-US" sz="2800" b="1" dirty="0">
                <a:latin typeface="Constantia" panose="02030602050306030303" pitchFamily="18" charset="0"/>
              </a:rPr>
              <a:t>vocational certificate </a:t>
            </a:r>
            <a:endParaRPr lang="cs-CZ" sz="2800" b="1" dirty="0">
              <a:latin typeface="Constantia" panose="0203060205030603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8275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lumMod val="75000"/>
              </a:schemeClr>
            </a:gs>
            <a:gs pos="74000">
              <a:schemeClr val="bg2">
                <a:lumMod val="90000"/>
              </a:schemeClr>
            </a:gs>
            <a:gs pos="83000">
              <a:schemeClr val="tx1">
                <a:lumMod val="50000"/>
                <a:lumOff val="50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7867" y="287867"/>
            <a:ext cx="12029703" cy="101874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err="1">
                <a:solidFill>
                  <a:srgbClr val="000000"/>
                </a:solidFill>
                <a:latin typeface="Constantia" panose="02030602050306030303" pitchFamily="18" charset="0"/>
              </a:rPr>
              <a:t>Tertiary</a:t>
            </a:r>
            <a:r>
              <a:rPr lang="cs-CZ" sz="2800" b="1" u="sng" dirty="0">
                <a:solidFill>
                  <a:srgbClr val="000000"/>
                </a:solidFill>
                <a:latin typeface="Constantia" panose="02030602050306030303" pitchFamily="18" charset="0"/>
              </a:rPr>
              <a:t> </a:t>
            </a:r>
            <a:r>
              <a:rPr lang="cs-CZ" sz="2800" b="1" u="sng" dirty="0" err="1" smtClean="0">
                <a:solidFill>
                  <a:srgbClr val="000000"/>
                </a:solidFill>
                <a:latin typeface="Constantia" panose="02030602050306030303" pitchFamily="18" charset="0"/>
              </a:rPr>
              <a:t>education</a:t>
            </a:r>
            <a:endParaRPr lang="cs-CZ" sz="2800" b="1" u="sng" dirty="0" smtClean="0">
              <a:solidFill>
                <a:srgbClr val="000000"/>
              </a:solidFill>
              <a:latin typeface="Constantia" panose="02030602050306030303" pitchFamily="18" charset="0"/>
            </a:endParaRPr>
          </a:p>
          <a:p>
            <a:r>
              <a:rPr lang="cs-CZ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  </a:t>
            </a:r>
            <a:r>
              <a:rPr lang="cs-CZ" sz="2400" b="1" dirty="0" err="1" smtClean="0">
                <a:solidFill>
                  <a:srgbClr val="000000"/>
                </a:solidFill>
                <a:latin typeface="Constantia" panose="02030602050306030303" pitchFamily="18" charset="0"/>
              </a:rPr>
              <a:t>is</a:t>
            </a:r>
            <a:r>
              <a:rPr lang="cs-CZ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solidFill>
                  <a:srgbClr val="000000"/>
                </a:solidFill>
                <a:latin typeface="Constantia" panose="02030602050306030303" pitchFamily="18" charset="0"/>
              </a:rPr>
              <a:t>provided</a:t>
            </a:r>
            <a:r>
              <a:rPr lang="cs-CZ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 by </a:t>
            </a:r>
            <a:r>
              <a:rPr lang="cs-CZ" sz="2400" b="1" dirty="0" err="1" smtClean="0">
                <a:solidFill>
                  <a:srgbClr val="000000"/>
                </a:solidFill>
                <a:latin typeface="Constantia" panose="02030602050306030303" pitchFamily="18" charset="0"/>
              </a:rPr>
              <a:t>universities</a:t>
            </a:r>
            <a:r>
              <a:rPr lang="cs-CZ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 and </a:t>
            </a:r>
            <a:r>
              <a:rPr lang="cs-CZ" sz="2400" b="1" dirty="0" err="1" smtClean="0">
                <a:solidFill>
                  <a:srgbClr val="000000"/>
                </a:solidFill>
                <a:latin typeface="Constantia" panose="02030602050306030303" pitchFamily="18" charset="0"/>
              </a:rPr>
              <a:t>colleges</a:t>
            </a:r>
            <a:endParaRPr lang="cs-CZ" sz="2400" b="1" dirty="0">
              <a:solidFill>
                <a:srgbClr val="000000"/>
              </a:solidFill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400" b="1" dirty="0" smtClean="0">
              <a:solidFill>
                <a:srgbClr val="000000"/>
              </a:solidFill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u</a:t>
            </a:r>
            <a:r>
              <a:rPr lang="en-US" sz="2400" b="1" dirty="0" err="1" smtClean="0">
                <a:solidFill>
                  <a:srgbClr val="000000"/>
                </a:solidFill>
                <a:latin typeface="Constantia" panose="02030602050306030303" pitchFamily="18" charset="0"/>
              </a:rPr>
              <a:t>niversity</a:t>
            </a:r>
            <a:r>
              <a:rPr lang="en-US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 </a:t>
            </a:r>
            <a:r>
              <a:rPr lang="en-US" sz="2400" b="1" dirty="0">
                <a:solidFill>
                  <a:srgbClr val="000000"/>
                </a:solidFill>
                <a:latin typeface="Constantia" panose="02030602050306030303" pitchFamily="18" charset="0"/>
              </a:rPr>
              <a:t>studies can last from 3 to </a:t>
            </a:r>
            <a:r>
              <a:rPr lang="cs-CZ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6</a:t>
            </a:r>
            <a:r>
              <a:rPr lang="en-US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 years</a:t>
            </a:r>
            <a:endParaRPr lang="cs-CZ" sz="2400" b="1" dirty="0" smtClean="0">
              <a:solidFill>
                <a:srgbClr val="000000"/>
              </a:solidFill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400" b="1" dirty="0">
              <a:solidFill>
                <a:srgbClr val="000000"/>
              </a:solidFill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400" b="1" smtClean="0">
                <a:solidFill>
                  <a:srgbClr val="000000"/>
                </a:solidFill>
                <a:latin typeface="Constantia" panose="02030602050306030303" pitchFamily="18" charset="0"/>
              </a:rPr>
              <a:t> t</a:t>
            </a:r>
            <a:r>
              <a:rPr lang="en-US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he </a:t>
            </a:r>
            <a:r>
              <a:rPr lang="en-US" sz="2400" b="1" dirty="0">
                <a:solidFill>
                  <a:srgbClr val="000000"/>
                </a:solidFill>
                <a:latin typeface="Constantia" panose="02030602050306030303" pitchFamily="18" charset="0"/>
              </a:rPr>
              <a:t>students </a:t>
            </a:r>
            <a:r>
              <a:rPr lang="en-US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may </a:t>
            </a:r>
            <a:r>
              <a:rPr lang="en-US" sz="2400" b="1" dirty="0">
                <a:solidFill>
                  <a:srgbClr val="000000"/>
                </a:solidFill>
                <a:latin typeface="Constantia" panose="02030602050306030303" pitchFamily="18" charset="0"/>
              </a:rPr>
              <a:t>study </a:t>
            </a:r>
            <a:r>
              <a:rPr lang="en-US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for</a:t>
            </a:r>
            <a:r>
              <a:rPr lang="cs-CZ" sz="2400" b="1" dirty="0">
                <a:solidFill>
                  <a:srgbClr val="000000"/>
                </a:solidFill>
                <a:latin typeface="Constantia" panose="02030602050306030303" pitchFamily="18" charset="0"/>
              </a:rPr>
              <a:t> </a:t>
            </a:r>
            <a:r>
              <a:rPr lang="en-US" sz="2400" b="1" i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bachelor</a:t>
            </a:r>
            <a:r>
              <a:rPr lang="en-US" sz="2400" b="1" i="1" dirty="0">
                <a:solidFill>
                  <a:srgbClr val="000000"/>
                </a:solidFill>
                <a:latin typeface="Constantia" panose="02030602050306030303" pitchFamily="18" charset="0"/>
              </a:rPr>
              <a:t>, masters </a:t>
            </a:r>
            <a:r>
              <a:rPr lang="en-US" sz="2400" b="1" dirty="0">
                <a:solidFill>
                  <a:srgbClr val="000000"/>
                </a:solidFill>
                <a:latin typeface="Constantia" panose="02030602050306030303" pitchFamily="18" charset="0"/>
              </a:rPr>
              <a:t>or</a:t>
            </a:r>
            <a:r>
              <a:rPr lang="en-US" sz="2400" b="1" i="1" dirty="0">
                <a:solidFill>
                  <a:srgbClr val="000000"/>
                </a:solidFill>
                <a:latin typeface="Constantia" panose="02030602050306030303" pitchFamily="18" charset="0"/>
              </a:rPr>
              <a:t> doctoral </a:t>
            </a:r>
            <a:r>
              <a:rPr lang="en-US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degrees</a:t>
            </a:r>
            <a:endParaRPr lang="cs-CZ" sz="2400" b="1" dirty="0" smtClean="0">
              <a:solidFill>
                <a:srgbClr val="000000"/>
              </a:solidFill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400" b="1" dirty="0">
              <a:solidFill>
                <a:srgbClr val="000000"/>
              </a:solidFill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solidFill>
                  <a:srgbClr val="000000"/>
                </a:solidFill>
                <a:latin typeface="Constantia" panose="02030602050306030303" pitchFamily="18" charset="0"/>
              </a:rPr>
              <a:t>applicants</a:t>
            </a:r>
            <a:r>
              <a:rPr lang="cs-CZ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solidFill>
                  <a:srgbClr val="000000"/>
                </a:solidFill>
                <a:latin typeface="Constantia" panose="02030602050306030303" pitchFamily="18" charset="0"/>
              </a:rPr>
              <a:t>have</a:t>
            </a:r>
            <a:r>
              <a:rPr lang="cs-CZ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 to </a:t>
            </a:r>
            <a:r>
              <a:rPr lang="cs-CZ" sz="2400" b="1" dirty="0" err="1" smtClean="0">
                <a:solidFill>
                  <a:srgbClr val="000000"/>
                </a:solidFill>
                <a:latin typeface="Constantia" panose="02030602050306030303" pitchFamily="18" charset="0"/>
              </a:rPr>
              <a:t>pass</a:t>
            </a:r>
            <a:r>
              <a:rPr lang="cs-CZ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solidFill>
                  <a:srgbClr val="000000"/>
                </a:solidFill>
                <a:latin typeface="Constantia" panose="02030602050306030303" pitchFamily="18" charset="0"/>
              </a:rPr>
              <a:t>the</a:t>
            </a:r>
            <a:r>
              <a:rPr lang="cs-CZ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solidFill>
                  <a:srgbClr val="000000"/>
                </a:solidFill>
                <a:latin typeface="Constantia" panose="02030602050306030303" pitchFamily="18" charset="0"/>
              </a:rPr>
              <a:t>enterance</a:t>
            </a:r>
            <a:r>
              <a:rPr lang="cs-CZ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solidFill>
                  <a:srgbClr val="000000"/>
                </a:solidFill>
                <a:latin typeface="Constantia" panose="02030602050306030303" pitchFamily="18" charset="0"/>
              </a:rPr>
              <a:t>examination</a:t>
            </a:r>
            <a:r>
              <a:rPr lang="cs-CZ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400" b="1" dirty="0">
              <a:solidFill>
                <a:srgbClr val="000000"/>
              </a:solidFill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 t</a:t>
            </a:r>
            <a:r>
              <a:rPr lang="en-US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he </a:t>
            </a:r>
            <a:r>
              <a:rPr lang="en-US" sz="2400" b="1" dirty="0">
                <a:solidFill>
                  <a:srgbClr val="000000"/>
                </a:solidFill>
                <a:latin typeface="Constantia" panose="02030602050306030303" pitchFamily="18" charset="0"/>
              </a:rPr>
              <a:t>study is divided into </a:t>
            </a:r>
            <a:r>
              <a:rPr lang="en-US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semesters</a:t>
            </a:r>
            <a:endParaRPr lang="cs-CZ" sz="2400" b="1" dirty="0" smtClean="0">
              <a:solidFill>
                <a:srgbClr val="000000"/>
              </a:solidFill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400" b="1" dirty="0">
              <a:solidFill>
                <a:srgbClr val="000000"/>
              </a:solidFill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solidFill>
                  <a:srgbClr val="000000"/>
                </a:solidFill>
                <a:latin typeface="Constantia" panose="02030602050306030303" pitchFamily="18" charset="0"/>
              </a:rPr>
              <a:t>after</a:t>
            </a:r>
            <a:r>
              <a:rPr lang="cs-CZ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solidFill>
                  <a:srgbClr val="000000"/>
                </a:solidFill>
                <a:latin typeface="Constantia" panose="02030602050306030303" pitchFamily="18" charset="0"/>
              </a:rPr>
              <a:t>the</a:t>
            </a:r>
            <a:r>
              <a:rPr lang="cs-CZ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 study </a:t>
            </a:r>
            <a:r>
              <a:rPr lang="cs-CZ" sz="2400" b="1" dirty="0" err="1" smtClean="0">
                <a:solidFill>
                  <a:srgbClr val="000000"/>
                </a:solidFill>
                <a:latin typeface="Constantia" panose="02030602050306030303" pitchFamily="18" charset="0"/>
              </a:rPr>
              <a:t>succesful</a:t>
            </a:r>
            <a:r>
              <a:rPr lang="cs-CZ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solidFill>
                  <a:srgbClr val="000000"/>
                </a:solidFill>
                <a:latin typeface="Constantia" panose="02030602050306030303" pitchFamily="18" charset="0"/>
              </a:rPr>
              <a:t>students</a:t>
            </a:r>
            <a:r>
              <a:rPr lang="cs-CZ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solidFill>
                  <a:srgbClr val="000000"/>
                </a:solidFill>
                <a:latin typeface="Constantia" panose="02030602050306030303" pitchFamily="18" charset="0"/>
              </a:rPr>
              <a:t>receive</a:t>
            </a:r>
            <a:r>
              <a:rPr lang="cs-CZ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  a </a:t>
            </a:r>
            <a:r>
              <a:rPr lang="cs-CZ" sz="2400" b="1" dirty="0" err="1" smtClean="0">
                <a:solidFill>
                  <a:srgbClr val="000000"/>
                </a:solidFill>
                <a:latin typeface="Constantia" panose="02030602050306030303" pitchFamily="18" charset="0"/>
              </a:rPr>
              <a:t>diploma</a:t>
            </a:r>
            <a:r>
              <a:rPr lang="cs-CZ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 in </a:t>
            </a:r>
            <a:r>
              <a:rPr lang="cs-CZ" sz="2400" b="1" dirty="0" err="1" smtClean="0">
                <a:solidFill>
                  <a:srgbClr val="000000"/>
                </a:solidFill>
                <a:latin typeface="Constantia" panose="02030602050306030303" pitchFamily="18" charset="0"/>
              </a:rPr>
              <a:t>the</a:t>
            </a:r>
            <a:r>
              <a:rPr lang="cs-CZ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solidFill>
                  <a:srgbClr val="000000"/>
                </a:solidFill>
                <a:latin typeface="Constantia" panose="02030602050306030303" pitchFamily="18" charset="0"/>
              </a:rPr>
              <a:t>field</a:t>
            </a:r>
            <a:r>
              <a:rPr lang="cs-CZ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solidFill>
                  <a:srgbClr val="000000"/>
                </a:solidFill>
                <a:latin typeface="Constantia" panose="02030602050306030303" pitchFamily="18" charset="0"/>
              </a:rPr>
              <a:t>they</a:t>
            </a:r>
            <a:r>
              <a:rPr lang="cs-CZ" sz="24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 </a:t>
            </a:r>
            <a:r>
              <a:rPr lang="cs-CZ" sz="2400" b="1" dirty="0" err="1" smtClean="0">
                <a:solidFill>
                  <a:srgbClr val="000000"/>
                </a:solidFill>
                <a:latin typeface="Constantia" panose="02030602050306030303" pitchFamily="18" charset="0"/>
              </a:rPr>
              <a:t>studied</a:t>
            </a:r>
            <a:endParaRPr lang="cs-CZ" sz="2400" b="1" dirty="0" smtClean="0">
              <a:solidFill>
                <a:srgbClr val="000000"/>
              </a:solidFill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400" b="1" dirty="0">
              <a:solidFill>
                <a:srgbClr val="000000"/>
              </a:solidFill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400" b="1" dirty="0" smtClean="0">
                <a:latin typeface="Constantia" panose="02030602050306030303" pitchFamily="18" charset="0"/>
              </a:rPr>
              <a:t> </a:t>
            </a:r>
            <a:r>
              <a:rPr lang="en-US" sz="2400" b="1" dirty="0" smtClean="0">
                <a:latin typeface="Constantia" panose="02030602050306030303" pitchFamily="18" charset="0"/>
              </a:rPr>
              <a:t>oldest </a:t>
            </a:r>
            <a:r>
              <a:rPr lang="en-US" sz="2400" b="1" dirty="0">
                <a:latin typeface="Constantia" panose="02030602050306030303" pitchFamily="18" charset="0"/>
              </a:rPr>
              <a:t>university is Charles University in Prague</a:t>
            </a:r>
            <a:r>
              <a:rPr lang="en-US" sz="2400" b="1" dirty="0" smtClean="0">
                <a:latin typeface="Constantia" panose="02030602050306030303" pitchFamily="18" charset="0"/>
              </a:rPr>
              <a:t>,</a:t>
            </a:r>
            <a:endParaRPr lang="cs-CZ" sz="2400" b="1" dirty="0">
              <a:latin typeface="Constantia" panose="02030602050306030303" pitchFamily="18" charset="0"/>
            </a:endParaRPr>
          </a:p>
          <a:p>
            <a:r>
              <a:rPr lang="en-US" sz="2400" b="1" dirty="0" smtClean="0">
                <a:latin typeface="Constantia" panose="02030602050306030303" pitchFamily="18" charset="0"/>
              </a:rPr>
              <a:t> </a:t>
            </a:r>
            <a:r>
              <a:rPr lang="en-US" sz="2400" b="1" dirty="0">
                <a:latin typeface="Constantia" panose="02030602050306030303" pitchFamily="18" charset="0"/>
              </a:rPr>
              <a:t>founded by Charles IV in 1348 as the first Central and East European </a:t>
            </a:r>
            <a:r>
              <a:rPr lang="en-US" sz="2400" b="1" dirty="0" smtClean="0">
                <a:latin typeface="Constantia" panose="02030602050306030303" pitchFamily="18" charset="0"/>
              </a:rPr>
              <a:t>university</a:t>
            </a:r>
            <a:endParaRPr lang="cs-CZ" sz="2400" b="1" dirty="0" smtClean="0">
              <a:solidFill>
                <a:srgbClr val="000000"/>
              </a:solidFill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400" b="1" dirty="0">
              <a:solidFill>
                <a:srgbClr val="000000"/>
              </a:solidFill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400" b="1" dirty="0" smtClean="0">
              <a:solidFill>
                <a:srgbClr val="000000"/>
              </a:solidFill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400" b="1" dirty="0">
              <a:solidFill>
                <a:srgbClr val="000000"/>
              </a:solidFill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400" b="1" dirty="0" smtClean="0">
              <a:solidFill>
                <a:srgbClr val="000000"/>
              </a:solidFill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400" b="1" dirty="0">
              <a:solidFill>
                <a:srgbClr val="000000"/>
              </a:solidFill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400" b="1" dirty="0" smtClean="0">
              <a:solidFill>
                <a:srgbClr val="000000"/>
              </a:solidFill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400" b="1" dirty="0">
              <a:solidFill>
                <a:srgbClr val="000000"/>
              </a:solidFill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400" b="1" dirty="0" smtClean="0">
              <a:solidFill>
                <a:srgbClr val="000000"/>
              </a:solidFill>
              <a:latin typeface="Constantia" panose="0203060205030603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400" b="1" dirty="0">
              <a:solidFill>
                <a:srgbClr val="000000"/>
              </a:solidFill>
              <a:latin typeface="Georgia" panose="0204050205040502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400" b="1" dirty="0" smtClean="0">
              <a:solidFill>
                <a:srgbClr val="000000"/>
              </a:solidFill>
              <a:latin typeface="Georgia" panose="02040502050405020303" pitchFamily="18" charset="0"/>
            </a:endParaRPr>
          </a:p>
          <a:p>
            <a:pPr lvl="1"/>
            <a:endParaRPr lang="cs-CZ" sz="2800" b="1" dirty="0">
              <a:latin typeface="Constantia" panose="0203060205030603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50148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92758">
              <a:schemeClr val="bg1">
                <a:lumMod val="85000"/>
              </a:schemeClr>
            </a:gs>
            <a:gs pos="74000">
              <a:schemeClr val="bg1">
                <a:lumMod val="65000"/>
              </a:schemeClr>
            </a:gs>
            <a:gs pos="83000">
              <a:schemeClr val="bg1">
                <a:lumMod val="85000"/>
              </a:schemeClr>
            </a:gs>
            <a:gs pos="100000">
              <a:schemeClr val="tx1">
                <a:lumMod val="50000"/>
                <a:lumOff val="5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22133" y="1497168"/>
            <a:ext cx="6096000" cy="267765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b="1" u="sng" dirty="0" smtClean="0">
                <a:latin typeface="Constantia" panose="02030602050306030303" pitchFamily="18" charset="0"/>
              </a:rPr>
              <a:t>Zdroje:</a:t>
            </a:r>
          </a:p>
          <a:p>
            <a:r>
              <a:rPr lang="cs-CZ" sz="2800" b="1" dirty="0" smtClean="0">
                <a:latin typeface="Constantia" panose="02030602050306030303" pitchFamily="18" charset="0"/>
              </a:rPr>
              <a:t>http</a:t>
            </a:r>
            <a:r>
              <a:rPr lang="cs-CZ" sz="2800" b="1" dirty="0">
                <a:latin typeface="Constantia" panose="02030602050306030303" pitchFamily="18" charset="0"/>
              </a:rPr>
              <a:t>://</a:t>
            </a:r>
            <a:r>
              <a:rPr lang="cs-CZ" sz="2800" b="1" dirty="0" smtClean="0">
                <a:latin typeface="Constantia" panose="02030602050306030303" pitchFamily="18" charset="0"/>
              </a:rPr>
              <a:t>www.expats.cz/</a:t>
            </a:r>
            <a:endParaRPr lang="cs-CZ" sz="2800" b="1" dirty="0">
              <a:latin typeface="Constantia" panose="02030602050306030303" pitchFamily="18" charset="0"/>
            </a:endParaRPr>
          </a:p>
          <a:p>
            <a:r>
              <a:rPr lang="cs-CZ" sz="2800" b="1" dirty="0" smtClean="0">
                <a:latin typeface="Constantia" panose="02030602050306030303" pitchFamily="18" charset="0"/>
              </a:rPr>
              <a:t>http</a:t>
            </a:r>
            <a:r>
              <a:rPr lang="cs-CZ" sz="2800" b="1" dirty="0">
                <a:latin typeface="Constantia" panose="02030602050306030303" pitchFamily="18" charset="0"/>
              </a:rPr>
              <a:t>://www.unium.cz/</a:t>
            </a:r>
            <a:endParaRPr lang="cs-CZ" sz="2800" b="1" dirty="0" smtClean="0">
              <a:latin typeface="Constantia" panose="02030602050306030303" pitchFamily="18" charset="0"/>
            </a:endParaRPr>
          </a:p>
          <a:p>
            <a:r>
              <a:rPr lang="cs-CZ" sz="2800" b="1" dirty="0" smtClean="0">
                <a:latin typeface="Constantia" panose="02030602050306030303" pitchFamily="18" charset="0"/>
                <a:hlinkClick r:id="rId2"/>
              </a:rPr>
              <a:t>http</a:t>
            </a:r>
            <a:r>
              <a:rPr lang="cs-CZ" sz="2800" b="1" dirty="0">
                <a:latin typeface="Constantia" panose="02030602050306030303" pitchFamily="18" charset="0"/>
                <a:hlinkClick r:id="rId2"/>
              </a:rPr>
              <a:t>://www.mzv.cz</a:t>
            </a:r>
            <a:r>
              <a:rPr lang="cs-CZ" sz="2800" b="1" dirty="0" smtClean="0">
                <a:latin typeface="Constantia" panose="02030602050306030303" pitchFamily="18" charset="0"/>
                <a:hlinkClick r:id="rId2"/>
              </a:rPr>
              <a:t>/</a:t>
            </a:r>
            <a:endParaRPr lang="cs-CZ" sz="2800" b="1" dirty="0" smtClean="0">
              <a:latin typeface="Constantia" panose="02030602050306030303" pitchFamily="18" charset="0"/>
            </a:endParaRPr>
          </a:p>
          <a:p>
            <a:r>
              <a:rPr lang="cs-CZ" sz="2800" b="1" dirty="0">
                <a:latin typeface="Constantia" panose="02030602050306030303" pitchFamily="18" charset="0"/>
                <a:hlinkClick r:id="rId3"/>
              </a:rPr>
              <a:t>http://www.helpforenglish.cz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sz="2800" b="1" dirty="0">
                <a:latin typeface="Constantia" panose="02030602050306030303" pitchFamily="18" charset="0"/>
              </a:rPr>
              <a:t>http://opicakuz.desitka.cz/</a:t>
            </a:r>
          </a:p>
        </p:txBody>
      </p:sp>
    </p:spTree>
    <p:extLst>
      <p:ext uri="{BB962C8B-B14F-4D97-AF65-F5344CB8AC3E}">
        <p14:creationId xmlns:p14="http://schemas.microsoft.com/office/powerpoint/2010/main" val="27726348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330</TotalTime>
  <Words>547</Words>
  <Application>Microsoft Office PowerPoint</Application>
  <PresentationFormat>Širokoúhlá obrazovka</PresentationFormat>
  <Paragraphs>150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9" baseType="lpstr">
      <vt:lpstr>Arial</vt:lpstr>
      <vt:lpstr>Calibri</vt:lpstr>
      <vt:lpstr>Calibri Light</vt:lpstr>
      <vt:lpstr>Constantia</vt:lpstr>
      <vt:lpstr>Georgia</vt:lpstr>
      <vt:lpstr>Times New Roman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SBR2</dc:creator>
  <cp:lastModifiedBy>ucitel</cp:lastModifiedBy>
  <cp:revision>34</cp:revision>
  <cp:lastPrinted>2014-04-04T10:23:38Z</cp:lastPrinted>
  <dcterms:created xsi:type="dcterms:W3CDTF">2014-03-18T11:39:54Z</dcterms:created>
  <dcterms:modified xsi:type="dcterms:W3CDTF">2014-04-04T10:24:01Z</dcterms:modified>
</cp:coreProperties>
</file>