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56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CC00"/>
    <a:srgbClr val="CC0099"/>
    <a:srgbClr val="CCFF99"/>
    <a:srgbClr val="99FF99"/>
    <a:srgbClr val="99FF66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10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096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732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5662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3477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077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628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741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7592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0948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753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398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5923" y="3307356"/>
            <a:ext cx="9489573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5923" y="4777380"/>
            <a:ext cx="9489573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9244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6586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4" y="3308581"/>
            <a:ext cx="9489571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5924" y="4777381"/>
            <a:ext cx="948957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0804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4" y="675725"/>
            <a:ext cx="949744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5924" y="1809750"/>
            <a:ext cx="4628369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708" y="1809749"/>
            <a:ext cx="4625656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6159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7192" y="1812927"/>
            <a:ext cx="419709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5924" y="2389190"/>
            <a:ext cx="4628369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56088" y="1812927"/>
            <a:ext cx="418998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7" y="2389190"/>
            <a:ext cx="462836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304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5552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8500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3" y="446088"/>
            <a:ext cx="3547533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6873" y="446088"/>
            <a:ext cx="5706492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5923" y="1631950"/>
            <a:ext cx="3547533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5343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4" y="1387058"/>
            <a:ext cx="4641849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5924" y="2500312"/>
            <a:ext cx="4641849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91682" y="993076"/>
            <a:ext cx="2462851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6502400" y="1600200"/>
            <a:ext cx="4572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869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45924" y="1807361"/>
            <a:ext cx="949744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178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79415" y="675723"/>
            <a:ext cx="1963949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45923" y="675724"/>
            <a:ext cx="7290076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294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A7D00-644A-46C4-9A5A-E16D98CAC0DB}" type="datetimeFigureOut">
              <a:rPr lang="cs-CZ" smtClean="0"/>
              <a:t>13. 3. 2014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01A8F-F4E5-4068-91DC-0367D89DCB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208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12" y="-16"/>
            <a:ext cx="12336461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5923" y="675725"/>
            <a:ext cx="9500151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5924" y="1807361"/>
            <a:ext cx="9500149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3125" y="595181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6A0372E-AAA2-45E9-9817-5AA1ADE6CB08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13. 3. 2014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74594" y="5951811"/>
            <a:ext cx="700853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3545" y="5951811"/>
            <a:ext cx="81104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DA27682-D6D9-4234-853C-9B31DE9DBB3A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03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ostivickahistorie.cz/" TargetMode="External"/><Relationship Id="rId3" Type="http://schemas.openxmlformats.org/officeDocument/2006/relationships/hyperlink" Target="http://zpravy.aktualne.cz/" TargetMode="External"/><Relationship Id="rId7" Type="http://schemas.openxmlformats.org/officeDocument/2006/relationships/hyperlink" Target="http://tavaana.org/" TargetMode="External"/><Relationship Id="rId2" Type="http://schemas.openxmlformats.org/officeDocument/2006/relationships/hyperlink" Target="http://ff-basnicky-atd.blog.cz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prague.net/" TargetMode="External"/><Relationship Id="rId5" Type="http://schemas.openxmlformats.org/officeDocument/2006/relationships/hyperlink" Target="http://www.expats.cz/" TargetMode="External"/><Relationship Id="rId4" Type="http://schemas.openxmlformats.org/officeDocument/2006/relationships/hyperlink" Target="http://www.magickydotek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01 DUM Kvadratická funkce.ppt"/>
          <p:cNvSpPr>
            <a:spLocks noChangeAspect="1" noChangeArrowheads="1"/>
          </p:cNvSpPr>
          <p:nvPr/>
        </p:nvSpPr>
        <p:spPr bwMode="auto">
          <a:xfrm>
            <a:off x="4423568" y="49482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537401"/>
              </p:ext>
            </p:extLst>
          </p:nvPr>
        </p:nvGraphicFramePr>
        <p:xfrm>
          <a:off x="800099" y="1460499"/>
          <a:ext cx="10033000" cy="5318106"/>
        </p:xfrm>
        <a:graphic>
          <a:graphicData uri="http://schemas.openxmlformats.org/drawingml/2006/table">
            <a:tbl>
              <a:tblPr/>
              <a:tblGrid>
                <a:gridCol w="2293715"/>
                <a:gridCol w="57415"/>
                <a:gridCol w="2122517"/>
                <a:gridCol w="183132"/>
                <a:gridCol w="549395"/>
                <a:gridCol w="4826826"/>
              </a:tblGrid>
              <a:tr h="538110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Název projektu: Digitalizace výuky oboru Kosmetické služby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Číslo projektu: </a:t>
                      </a: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CZ.1.07/1.5.00/34.0535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9690">
                <a:tc grid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Škola: </a:t>
                      </a:r>
                      <a:r>
                        <a:rPr lang="cs-CZ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Soukromá střední odborná škola Břeclav, s.r.o., Mládežnická 3, 690 02 Břeclav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753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Předmět: Anglický jazyk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Ročník: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3.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9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Téma: </a:t>
                      </a:r>
                      <a:r>
                        <a:rPr lang="cs-CZ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Svátky</a:t>
                      </a:r>
                      <a:r>
                        <a:rPr lang="cs-CZ" sz="140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a tradice v České Republice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969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Tematický okruh: Svátky a tradice</a:t>
                      </a:r>
                      <a:endParaRPr lang="cs-CZ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23731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Jméno autora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: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Jana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Adámková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Datum tvorby: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11.3.2014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58761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Kód materiálu: OPVK_1.5_DUM_III/2_ANJ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03 </a:t>
                      </a: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Soubor: </a:t>
                      </a: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VYSTUPY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</a:t>
                      </a: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VY_32_inovace_ANJ </a:t>
                      </a:r>
                      <a:r>
                        <a:rPr lang="cs-CZ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03 </a:t>
                      </a: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3058">
                <a:tc grid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Anotace: výukový materiál je určen k osvojení teoretických znalostí o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českých svátcích </a:t>
                      </a: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 tradicích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25" name="Obrázek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603875" cy="1368424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9600" y="327091"/>
            <a:ext cx="1287405" cy="103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18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43100" y="2552700"/>
            <a:ext cx="100101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4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Holidays</a:t>
            </a:r>
            <a:r>
              <a:rPr lang="cs-CZ" sz="4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and </a:t>
            </a:r>
            <a:r>
              <a:rPr lang="cs-CZ" sz="4000" b="1" dirty="0" err="1" smtClean="0">
                <a:latin typeface="Colonna MT" panose="04020805060202030203" pitchFamily="82" charset="0"/>
              </a:rPr>
              <a:t>traditions</a:t>
            </a:r>
            <a:r>
              <a:rPr lang="cs-CZ" sz="4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4000" b="1" dirty="0" smtClean="0">
                <a:latin typeface="Colonna MT" panose="04020805060202030203" pitchFamily="82" charset="0"/>
              </a:rPr>
              <a:t>in </a:t>
            </a:r>
            <a:r>
              <a:rPr lang="cs-CZ" sz="4000" b="1" dirty="0" err="1" smtClean="0">
                <a:latin typeface="Colonna MT" panose="04020805060202030203" pitchFamily="82" charset="0"/>
              </a:rPr>
              <a:t>the</a:t>
            </a:r>
            <a:r>
              <a:rPr lang="cs-CZ" sz="4000" b="1" dirty="0" smtClean="0">
                <a:latin typeface="Colonna MT" panose="04020805060202030203" pitchFamily="82" charset="0"/>
              </a:rPr>
              <a:t> Czech Republic</a:t>
            </a:r>
            <a:endParaRPr lang="cs-CZ" sz="4000" b="1" dirty="0"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010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28800" y="778934"/>
            <a:ext cx="8593827" cy="54476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3600" b="1" dirty="0" err="1" smtClean="0">
                <a:latin typeface="Colonna MT" panose="04020805060202030203" pitchFamily="82" charset="0"/>
              </a:rPr>
              <a:t>Easter</a:t>
            </a:r>
            <a:endParaRPr lang="cs-CZ" sz="3600" b="1" dirty="0" smtClean="0">
              <a:latin typeface="Colonna MT" panose="04020805060202030203" pitchFamily="8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3600" b="1" dirty="0" err="1" smtClean="0">
                <a:latin typeface="Colonna MT" panose="04020805060202030203" pitchFamily="82" charset="0"/>
              </a:rPr>
              <a:t>Labour</a:t>
            </a:r>
            <a:r>
              <a:rPr lang="cs-CZ" sz="3600" b="1" dirty="0" smtClean="0">
                <a:latin typeface="Colonna MT" panose="04020805060202030203" pitchFamily="82" charset="0"/>
              </a:rPr>
              <a:t> </a:t>
            </a:r>
            <a:r>
              <a:rPr lang="cs-CZ" sz="3600" b="1" dirty="0" err="1" smtClean="0">
                <a:latin typeface="Colonna MT" panose="04020805060202030203" pitchFamily="82" charset="0"/>
              </a:rPr>
              <a:t>Day</a:t>
            </a:r>
            <a:endParaRPr lang="cs-CZ" sz="3600" b="1" dirty="0" smtClean="0">
              <a:latin typeface="Colonna MT" panose="04020805060202030203" pitchFamily="8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3600" b="1" dirty="0" err="1" smtClean="0">
                <a:latin typeface="Colonna MT" panose="04020805060202030203" pitchFamily="82" charset="0"/>
              </a:rPr>
              <a:t>Liberation</a:t>
            </a:r>
            <a:r>
              <a:rPr lang="cs-CZ" sz="3600" b="1" dirty="0" smtClean="0">
                <a:latin typeface="Colonna MT" panose="04020805060202030203" pitchFamily="82" charset="0"/>
              </a:rPr>
              <a:t> </a:t>
            </a:r>
            <a:r>
              <a:rPr lang="cs-CZ" sz="3600" b="1" dirty="0" err="1" smtClean="0">
                <a:latin typeface="Colonna MT" panose="04020805060202030203" pitchFamily="82" charset="0"/>
              </a:rPr>
              <a:t>Day</a:t>
            </a:r>
            <a:endParaRPr lang="cs-CZ" sz="3600" b="1" dirty="0" smtClean="0">
              <a:latin typeface="Colonna MT" panose="04020805060202030203" pitchFamily="8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3600" b="1" dirty="0" smtClean="0">
                <a:latin typeface="Colonna MT" panose="04020805060202030203" pitchFamily="82" charset="0"/>
              </a:rPr>
              <a:t>St. Cyril and </a:t>
            </a:r>
            <a:r>
              <a:rPr lang="cs-CZ" sz="3600" b="1" dirty="0" err="1" smtClean="0">
                <a:latin typeface="Colonna MT" panose="04020805060202030203" pitchFamily="82" charset="0"/>
              </a:rPr>
              <a:t>Methodius</a:t>
            </a:r>
            <a:endParaRPr lang="cs-CZ" sz="3600" b="1" dirty="0" smtClean="0">
              <a:latin typeface="Colonna MT" panose="04020805060202030203" pitchFamily="8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3600" b="1" dirty="0" smtClean="0">
                <a:latin typeface="Colonna MT" panose="04020805060202030203" pitchFamily="82" charset="0"/>
              </a:rPr>
              <a:t>Jan Hus </a:t>
            </a:r>
            <a:r>
              <a:rPr lang="cs-CZ" sz="3600" b="1" dirty="0" err="1" smtClean="0">
                <a:latin typeface="Colonna MT" panose="04020805060202030203" pitchFamily="82" charset="0"/>
              </a:rPr>
              <a:t>Day</a:t>
            </a:r>
            <a:endParaRPr lang="cs-CZ" sz="3600" b="1" dirty="0" smtClean="0">
              <a:latin typeface="Colonna MT" panose="04020805060202030203" pitchFamily="8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3600" b="1" dirty="0" smtClean="0">
                <a:latin typeface="Colonna MT" panose="04020805060202030203" pitchFamily="82" charset="0"/>
              </a:rPr>
              <a:t>St. </a:t>
            </a:r>
            <a:r>
              <a:rPr lang="cs-CZ" sz="3600" b="1" dirty="0" err="1" smtClean="0">
                <a:latin typeface="Colonna MT" panose="04020805060202030203" pitchFamily="82" charset="0"/>
              </a:rPr>
              <a:t>Wenceslas</a:t>
            </a:r>
            <a:endParaRPr lang="cs-CZ" sz="3600" b="1" dirty="0" smtClean="0">
              <a:latin typeface="Colonna MT" panose="04020805060202030203" pitchFamily="8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3600" b="1" dirty="0" smtClean="0">
                <a:latin typeface="Colonna MT" panose="04020805060202030203" pitchFamily="82" charset="0"/>
              </a:rPr>
              <a:t>Independent </a:t>
            </a:r>
            <a:r>
              <a:rPr lang="cs-CZ" sz="3600" b="1" dirty="0" err="1" smtClean="0">
                <a:latin typeface="Colonna MT" panose="04020805060202030203" pitchFamily="82" charset="0"/>
              </a:rPr>
              <a:t>Czechoslovak</a:t>
            </a:r>
            <a:r>
              <a:rPr lang="cs-CZ" sz="3600" b="1" dirty="0" smtClean="0">
                <a:latin typeface="Colonna MT" panose="04020805060202030203" pitchFamily="82" charset="0"/>
              </a:rPr>
              <a:t> </a:t>
            </a:r>
            <a:r>
              <a:rPr lang="cs-CZ" sz="3600" b="1" dirty="0" err="1" smtClean="0">
                <a:latin typeface="Colonna MT" panose="04020805060202030203" pitchFamily="82" charset="0"/>
              </a:rPr>
              <a:t>State</a:t>
            </a:r>
            <a:r>
              <a:rPr lang="cs-CZ" sz="3600" b="1" dirty="0" smtClean="0">
                <a:latin typeface="Colonna MT" panose="04020805060202030203" pitchFamily="82" charset="0"/>
              </a:rPr>
              <a:t> </a:t>
            </a:r>
            <a:r>
              <a:rPr lang="cs-CZ" sz="3600" b="1" dirty="0" err="1" smtClean="0">
                <a:latin typeface="Colonna MT" panose="04020805060202030203" pitchFamily="82" charset="0"/>
              </a:rPr>
              <a:t>Day</a:t>
            </a:r>
            <a:endParaRPr lang="cs-CZ" sz="3600" b="1" dirty="0" smtClean="0">
              <a:latin typeface="Colonna MT" panose="04020805060202030203" pitchFamily="8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600" b="1" dirty="0" smtClean="0">
                <a:latin typeface="Colonna MT" panose="04020805060202030203" pitchFamily="82" charset="0"/>
              </a:rPr>
              <a:t>Struggle for Freedom and Democracy Day</a:t>
            </a:r>
            <a:endParaRPr lang="cs-CZ" sz="3600" b="1" dirty="0" smtClean="0">
              <a:latin typeface="Colonna MT" panose="04020805060202030203" pitchFamily="8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3600" b="1" dirty="0" err="1" smtClean="0">
                <a:latin typeface="Colonna MT" panose="04020805060202030203" pitchFamily="82" charset="0"/>
              </a:rPr>
              <a:t>Christmas</a:t>
            </a:r>
            <a:endParaRPr lang="cs-CZ" sz="3600" b="1" dirty="0" smtClean="0">
              <a:latin typeface="Colonna MT" panose="04020805060202030203" pitchFamily="8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b="1" dirty="0"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04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CCFF99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0" y="1"/>
            <a:ext cx="3556000" cy="269240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254000" y="389467"/>
            <a:ext cx="9760621" cy="581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err="1" smtClean="0">
                <a:latin typeface="Colonna MT" panose="04020805060202030203" pitchFamily="82" charset="0"/>
              </a:rPr>
              <a:t>Easter</a:t>
            </a:r>
            <a:endParaRPr lang="cs-CZ" sz="3600" b="1" u="sng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latin typeface="Colonna MT" panose="04020805060202030203" pitchFamily="82" charset="0"/>
              </a:rPr>
              <a:t>Celebrated</a:t>
            </a:r>
            <a:r>
              <a:rPr lang="cs-CZ" sz="2800" b="1" dirty="0" smtClean="0">
                <a:latin typeface="Colonna MT" panose="04020805060202030203" pitchFamily="82" charset="0"/>
              </a:rPr>
              <a:t> in </a:t>
            </a:r>
            <a:r>
              <a:rPr lang="cs-CZ" sz="2800" b="1" dirty="0" err="1" smtClean="0">
                <a:latin typeface="Colonna MT" panose="04020805060202030203" pitchFamily="82" charset="0"/>
              </a:rPr>
              <a:t>March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or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April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latin typeface="Colonna MT" panose="04020805060202030203" pitchFamily="82" charset="0"/>
              </a:rPr>
              <a:t>Girls</a:t>
            </a:r>
            <a:r>
              <a:rPr lang="cs-CZ" sz="2800" b="1" dirty="0" smtClean="0">
                <a:latin typeface="Colonna MT" panose="04020805060202030203" pitchFamily="82" charset="0"/>
              </a:rPr>
              <a:t>  hand - </a:t>
            </a:r>
            <a:r>
              <a:rPr lang="cs-CZ" sz="2800" b="1" dirty="0" err="1" smtClean="0">
                <a:latin typeface="Colonna MT" panose="04020805060202030203" pitchFamily="82" charset="0"/>
              </a:rPr>
              <a:t>paint</a:t>
            </a:r>
            <a:r>
              <a:rPr lang="cs-CZ" sz="2800" b="1" dirty="0" smtClean="0">
                <a:latin typeface="Colonna MT" panose="04020805060202030203" pitchFamily="82" charset="0"/>
              </a:rPr>
              <a:t> and </a:t>
            </a:r>
            <a:r>
              <a:rPr lang="cs-CZ" sz="2800" b="1" dirty="0" err="1" smtClean="0">
                <a:latin typeface="Colonna MT" panose="04020805060202030203" pitchFamily="82" charset="0"/>
              </a:rPr>
              <a:t>decorate</a:t>
            </a:r>
            <a:r>
              <a:rPr lang="cs-CZ" sz="2800" b="1" dirty="0" smtClean="0">
                <a:latin typeface="Colonna MT" panose="04020805060202030203" pitchFamily="82" charset="0"/>
              </a:rPr>
              <a:t>  </a:t>
            </a:r>
            <a:r>
              <a:rPr lang="cs-CZ" sz="2800" b="1" dirty="0" err="1" smtClean="0">
                <a:latin typeface="Colonna MT" panose="04020805060202030203" pitchFamily="82" charset="0"/>
              </a:rPr>
              <a:t>eggs</a:t>
            </a:r>
            <a:r>
              <a:rPr lang="cs-CZ" sz="2800" b="1" dirty="0" smtClean="0">
                <a:latin typeface="Colonna MT" panose="04020805060202030203" pitchFamily="82" charset="0"/>
              </a:rPr>
              <a:t> to </a:t>
            </a:r>
            <a:r>
              <a:rPr lang="cs-CZ" sz="2800" b="1" dirty="0" err="1" smtClean="0">
                <a:latin typeface="Colonna MT" panose="04020805060202030203" pitchFamily="82" charset="0"/>
              </a:rPr>
              <a:t>give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them</a:t>
            </a:r>
            <a:r>
              <a:rPr lang="cs-CZ" sz="2800" b="1" dirty="0" smtClean="0">
                <a:latin typeface="Colonna MT" panose="04020805060202030203" pitchFamily="82" charset="0"/>
              </a:rPr>
              <a:t> to </a:t>
            </a:r>
            <a:r>
              <a:rPr lang="cs-CZ" sz="2800" b="1" dirty="0" err="1" smtClean="0">
                <a:latin typeface="Colonna MT" panose="04020805060202030203" pitchFamily="82" charset="0"/>
              </a:rPr>
              <a:t>boys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latin typeface="Colonna MT" panose="04020805060202030203" pitchFamily="82" charset="0"/>
              </a:rPr>
              <a:t>Boys</a:t>
            </a:r>
            <a:r>
              <a:rPr lang="cs-CZ" sz="2800" b="1" dirty="0" smtClean="0">
                <a:latin typeface="Colonna MT" panose="04020805060202030203" pitchFamily="82" charset="0"/>
              </a:rPr>
              <a:t> make </a:t>
            </a:r>
            <a:r>
              <a:rPr lang="cs-CZ" sz="2800" b="1" dirty="0" err="1" smtClean="0">
                <a:latin typeface="Colonna MT" panose="04020805060202030203" pitchFamily="82" charset="0"/>
              </a:rPr>
              <a:t>pussywillow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sticks</a:t>
            </a:r>
            <a:r>
              <a:rPr lang="cs-CZ" sz="2800" b="1" dirty="0" smtClean="0">
                <a:latin typeface="Colonna MT" panose="04020805060202030203" pitchFamily="82" charset="0"/>
              </a:rPr>
              <a:t> and </a:t>
            </a:r>
            <a:r>
              <a:rPr lang="cs-CZ" sz="2800" b="1" dirty="0" err="1" smtClean="0">
                <a:latin typeface="Colonna MT" panose="04020805060202030203" pitchFamily="82" charset="0"/>
              </a:rPr>
              <a:t>whip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girls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with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them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latin typeface="Colonna MT" panose="04020805060202030203" pitchFamily="82" charset="0"/>
              </a:rPr>
              <a:t>Women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bake</a:t>
            </a:r>
            <a:r>
              <a:rPr lang="cs-CZ" sz="2800" b="1" dirty="0" smtClean="0">
                <a:latin typeface="Colonna MT" panose="04020805060202030203" pitchFamily="82" charset="0"/>
              </a:rPr>
              <a:t> a </a:t>
            </a:r>
            <a:r>
              <a:rPr lang="cs-CZ" sz="2800" b="1" dirty="0" err="1" smtClean="0">
                <a:latin typeface="Colonna MT" panose="04020805060202030203" pitchFamily="82" charset="0"/>
              </a:rPr>
              <a:t>lamb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Colonna MT" panose="04020805060202030203" pitchFamily="82" charset="0"/>
              </a:rPr>
              <a:t>Baby </a:t>
            </a:r>
            <a:r>
              <a:rPr lang="cs-CZ" sz="2800" b="1" dirty="0" err="1" smtClean="0">
                <a:latin typeface="Colonna MT" panose="04020805060202030203" pitchFamily="82" charset="0"/>
              </a:rPr>
              <a:t>animals</a:t>
            </a:r>
            <a:r>
              <a:rPr lang="cs-CZ" sz="2800" b="1" dirty="0" smtClean="0">
                <a:latin typeface="Colonna MT" panose="04020805060202030203" pitchFamily="82" charset="0"/>
              </a:rPr>
              <a:t> such as </a:t>
            </a:r>
            <a:r>
              <a:rPr lang="cs-CZ" sz="2800" b="1" dirty="0" err="1" smtClean="0">
                <a:latin typeface="Colonna MT" panose="04020805060202030203" pitchFamily="82" charset="0"/>
              </a:rPr>
              <a:t>bunny</a:t>
            </a:r>
            <a:r>
              <a:rPr lang="cs-CZ" sz="2800" b="1" dirty="0" smtClean="0">
                <a:latin typeface="Colonna MT" panose="04020805060202030203" pitchFamily="82" charset="0"/>
              </a:rPr>
              <a:t>, </a:t>
            </a:r>
            <a:r>
              <a:rPr lang="cs-CZ" sz="2800" b="1" dirty="0" err="1" smtClean="0">
                <a:latin typeface="Colonna MT" panose="04020805060202030203" pitchFamily="82" charset="0"/>
              </a:rPr>
              <a:t>chicken</a:t>
            </a:r>
            <a:r>
              <a:rPr lang="cs-CZ" sz="2800" b="1" dirty="0" smtClean="0">
                <a:latin typeface="Colonna MT" panose="04020805060202030203" pitchFamily="82" charset="0"/>
              </a:rPr>
              <a:t>, </a:t>
            </a:r>
            <a:r>
              <a:rPr lang="cs-CZ" sz="2800" b="1" dirty="0" err="1" smtClean="0">
                <a:latin typeface="Colonna MT" panose="04020805060202030203" pitchFamily="82" charset="0"/>
              </a:rPr>
              <a:t>lamb</a:t>
            </a:r>
            <a:r>
              <a:rPr lang="cs-CZ" sz="2800" b="1" dirty="0" smtClean="0">
                <a:latin typeface="Colonna MT" panose="04020805060202030203" pitchFamily="82" charset="0"/>
              </a:rPr>
              <a:t> are </a:t>
            </a:r>
            <a:r>
              <a:rPr lang="cs-CZ" sz="2800" b="1" dirty="0" err="1" smtClean="0">
                <a:latin typeface="Colonna MT" panose="04020805060202030203" pitchFamily="82" charset="0"/>
              </a:rPr>
              <a:t>Easter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symbols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85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99">
            <a:alpha val="2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6401" y="372533"/>
            <a:ext cx="8692188" cy="581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err="1" smtClean="0">
                <a:latin typeface="Colonna MT" panose="04020805060202030203" pitchFamily="82" charset="0"/>
              </a:rPr>
              <a:t>Labour</a:t>
            </a:r>
            <a:r>
              <a:rPr lang="cs-CZ" sz="3200" b="1" u="sng" dirty="0" smtClean="0">
                <a:latin typeface="Colonna MT" panose="04020805060202030203" pitchFamily="82" charset="0"/>
              </a:rPr>
              <a:t> </a:t>
            </a:r>
            <a:r>
              <a:rPr lang="cs-CZ" sz="3200" b="1" u="sng" dirty="0" err="1" smtClean="0">
                <a:latin typeface="Colonna MT" panose="04020805060202030203" pitchFamily="82" charset="0"/>
              </a:rPr>
              <a:t>Day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latin typeface="Colonna MT" panose="04020805060202030203" pitchFamily="82" charset="0"/>
              </a:rPr>
              <a:t>Celebrated</a:t>
            </a:r>
            <a:r>
              <a:rPr lang="cs-CZ" sz="2800" b="1" dirty="0" smtClean="0">
                <a:latin typeface="Colonna MT" panose="04020805060202030203" pitchFamily="82" charset="0"/>
              </a:rPr>
              <a:t> on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1st May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Colonna MT" panose="04020805060202030203" pitchFamily="82" charset="0"/>
              </a:rPr>
              <a:t>C</a:t>
            </a:r>
            <a:r>
              <a:rPr lang="en-US" sz="2800" b="1" dirty="0" err="1" smtClean="0">
                <a:latin typeface="Colonna MT" panose="04020805060202030203" pitchFamily="82" charset="0"/>
              </a:rPr>
              <a:t>ommemorates</a:t>
            </a:r>
            <a:r>
              <a:rPr lang="en-US" sz="2800" b="1" dirty="0" smtClean="0">
                <a:latin typeface="Colonna MT" panose="04020805060202030203" pitchFamily="82" charset="0"/>
              </a:rPr>
              <a:t> an 1886 strike by workers in Chicago</a:t>
            </a:r>
            <a:endParaRPr lang="cs-CZ" sz="2800" b="1" dirty="0">
              <a:latin typeface="Colonna MT" panose="04020805060202030203" pitchFamily="82" charset="0"/>
            </a:endParaRPr>
          </a:p>
          <a:p>
            <a:r>
              <a:rPr lang="cs-CZ" sz="2800" b="1" dirty="0" smtClean="0">
                <a:latin typeface="Colonna MT" panose="04020805060202030203" pitchFamily="82" charset="0"/>
              </a:rPr>
              <a:t>          </a:t>
            </a:r>
            <a:r>
              <a:rPr lang="en-US" sz="2800" b="1" dirty="0" smtClean="0">
                <a:latin typeface="Colonna MT" panose="04020805060202030203" pitchFamily="82" charset="0"/>
              </a:rPr>
              <a:t>who demanded an eight-hour workday</a:t>
            </a:r>
            <a:endParaRPr lang="cs-CZ" sz="2800" b="1" dirty="0">
              <a:latin typeface="Colonna MT" panose="04020805060202030203" pitchFamily="82" charset="0"/>
            </a:endParaRPr>
          </a:p>
          <a:p>
            <a:endParaRPr lang="cs-CZ" sz="2800" b="1" dirty="0" smtClean="0">
              <a:latin typeface="Colonna MT" panose="04020805060202030203" pitchFamily="82" charset="0"/>
            </a:endParaRPr>
          </a:p>
          <a:p>
            <a:r>
              <a:rPr lang="cs-CZ" sz="3200" b="1" u="sng" dirty="0" smtClean="0">
                <a:latin typeface="Colonna MT" panose="04020805060202030203" pitchFamily="82" charset="0"/>
              </a:rPr>
              <a:t>May </a:t>
            </a:r>
            <a:r>
              <a:rPr lang="cs-CZ" sz="3200" b="1" u="sng" dirty="0" err="1" smtClean="0">
                <a:latin typeface="Colonna MT" panose="04020805060202030203" pitchFamily="82" charset="0"/>
              </a:rPr>
              <a:t>First</a:t>
            </a:r>
            <a:endParaRPr lang="cs-CZ" sz="3200" b="1" u="sng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latin typeface="Colonna MT" panose="04020805060202030203" pitchFamily="82" charset="0"/>
              </a:rPr>
              <a:t>Called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>
                <a:latin typeface="Colonna MT" panose="04020805060202030203" pitchFamily="82" charset="0"/>
              </a:rPr>
              <a:t>T</a:t>
            </a:r>
            <a:r>
              <a:rPr lang="cs-CZ" sz="2800" b="1" dirty="0" err="1" smtClean="0">
                <a:latin typeface="Colonna MT" panose="04020805060202030203" pitchFamily="82" charset="0"/>
              </a:rPr>
              <a:t>ime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of</a:t>
            </a:r>
            <a:r>
              <a:rPr lang="cs-CZ" sz="2800" b="1" dirty="0" smtClean="0">
                <a:latin typeface="Colonna MT" panose="04020805060202030203" pitchFamily="82" charset="0"/>
              </a:rPr>
              <a:t> Love </a:t>
            </a:r>
          </a:p>
          <a:p>
            <a:r>
              <a:rPr lang="cs-CZ" sz="2800" b="1" dirty="0" smtClean="0">
                <a:latin typeface="Colonna MT" panose="04020805060202030203" pitchFamily="82" charset="0"/>
              </a:rPr>
              <a:t>       - </a:t>
            </a:r>
            <a:r>
              <a:rPr lang="cs-CZ" sz="2800" b="1" dirty="0" err="1" smtClean="0">
                <a:latin typeface="Colonna MT" panose="04020805060202030203" pitchFamily="82" charset="0"/>
              </a:rPr>
              <a:t>this</a:t>
            </a:r>
            <a:r>
              <a:rPr lang="cs-CZ" sz="2800" b="1" dirty="0" smtClean="0">
                <a:latin typeface="Colonna MT" panose="04020805060202030203" pitchFamily="82" charset="0"/>
              </a:rPr>
              <a:t>  </a:t>
            </a:r>
            <a:r>
              <a:rPr lang="cs-CZ" sz="2800" b="1" dirty="0" err="1" smtClean="0">
                <a:latin typeface="Colonna MT" panose="04020805060202030203" pitchFamily="82" charset="0"/>
              </a:rPr>
              <a:t>was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firstly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used</a:t>
            </a:r>
            <a:r>
              <a:rPr lang="cs-CZ" sz="2800" b="1" dirty="0" smtClean="0">
                <a:latin typeface="Colonna MT" panose="04020805060202030203" pitchFamily="82" charset="0"/>
              </a:rPr>
              <a:t> in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love poem by </a:t>
            </a:r>
            <a:r>
              <a:rPr lang="cs-CZ" sz="2800" b="1" dirty="0" err="1" smtClean="0">
                <a:latin typeface="Colonna MT" panose="04020805060202030203" pitchFamily="82" charset="0"/>
              </a:rPr>
              <a:t>K.H.Mácha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latin typeface="Colonna MT" panose="04020805060202030203" pitchFamily="82" charset="0"/>
              </a:rPr>
              <a:t>People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kiss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under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 </a:t>
            </a:r>
            <a:r>
              <a:rPr lang="cs-CZ" sz="2800" b="1" dirty="0" err="1" smtClean="0">
                <a:latin typeface="Colonna MT" panose="04020805060202030203" pitchFamily="82" charset="0"/>
              </a:rPr>
              <a:t>blooming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cherry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trees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588" y="3979332"/>
            <a:ext cx="3093411" cy="287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617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7841" y="832346"/>
            <a:ext cx="7233647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err="1" smtClean="0">
                <a:latin typeface="Colonna MT" panose="04020805060202030203" pitchFamily="82" charset="0"/>
              </a:rPr>
              <a:t>Liberation</a:t>
            </a:r>
            <a:r>
              <a:rPr lang="cs-CZ" sz="3600" b="1" u="sng" dirty="0" smtClean="0">
                <a:latin typeface="Colonna MT" panose="04020805060202030203" pitchFamily="82" charset="0"/>
              </a:rPr>
              <a:t> </a:t>
            </a:r>
            <a:r>
              <a:rPr lang="cs-CZ" sz="3600" b="1" u="sng" dirty="0" err="1" smtClean="0">
                <a:latin typeface="Colonna MT" panose="04020805060202030203" pitchFamily="82" charset="0"/>
              </a:rPr>
              <a:t>Day</a:t>
            </a:r>
            <a:endParaRPr lang="cs-CZ" sz="3600" b="1" u="sng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latin typeface="Colonna MT" panose="04020805060202030203" pitchFamily="82" charset="0"/>
              </a:rPr>
              <a:t>Celebrated</a:t>
            </a:r>
            <a:r>
              <a:rPr lang="cs-CZ" sz="2800" b="1" dirty="0" smtClean="0">
                <a:latin typeface="Colonna MT" panose="04020805060202030203" pitchFamily="82" charset="0"/>
              </a:rPr>
              <a:t> on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8th May</a:t>
            </a:r>
            <a:endParaRPr lang="cs-CZ" sz="2800" b="1" dirty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Colonna MT" panose="04020805060202030203" pitchFamily="82" charset="0"/>
              </a:rPr>
              <a:t>R</a:t>
            </a:r>
            <a:r>
              <a:rPr lang="en-US" sz="2800" b="1" dirty="0" err="1" smtClean="0">
                <a:latin typeface="Colonna MT" panose="04020805060202030203" pitchFamily="82" charset="0"/>
              </a:rPr>
              <a:t>ecalls</a:t>
            </a:r>
            <a:r>
              <a:rPr lang="en-US" sz="2800" b="1" dirty="0" smtClean="0">
                <a:latin typeface="Colonna MT" panose="04020805060202030203" pitchFamily="82" charset="0"/>
              </a:rPr>
              <a:t> the end of World War II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 smtClean="0">
                <a:latin typeface="Colonna MT" panose="04020805060202030203" pitchFamily="82" charset="0"/>
              </a:rPr>
              <a:t>Politicians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lay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wreaths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at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memorials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endParaRPr lang="cs-CZ" sz="2800" b="1" dirty="0">
              <a:latin typeface="Colonna MT" panose="04020805060202030203" pitchFamily="82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201" y="3166533"/>
            <a:ext cx="4622800" cy="369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10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6267" y="711200"/>
            <a:ext cx="12132424" cy="4462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err="1" smtClean="0">
                <a:latin typeface="Colonna MT" panose="04020805060202030203" pitchFamily="82" charset="0"/>
              </a:rPr>
              <a:t>Saints</a:t>
            </a:r>
            <a:r>
              <a:rPr lang="cs-CZ" sz="3600" b="1" u="sng" dirty="0" smtClean="0">
                <a:latin typeface="Colonna MT" panose="04020805060202030203" pitchFamily="82" charset="0"/>
              </a:rPr>
              <a:t> Cyril and </a:t>
            </a:r>
            <a:r>
              <a:rPr lang="cs-CZ" sz="3600" b="1" u="sng" dirty="0" err="1" smtClean="0">
                <a:latin typeface="Colonna MT" panose="04020805060202030203" pitchFamily="82" charset="0"/>
              </a:rPr>
              <a:t>Methodius</a:t>
            </a:r>
            <a:endParaRPr lang="cs-CZ" sz="3600" b="1" u="sng" dirty="0" smtClean="0">
              <a:latin typeface="Colonna MT" panose="04020805060202030203" pitchFamily="82" charset="0"/>
            </a:endParaRPr>
          </a:p>
          <a:p>
            <a:r>
              <a:rPr lang="cs-CZ" sz="2800" b="1" dirty="0">
                <a:latin typeface="Colonna MT" panose="04020805060202030203" pitchFamily="82" charset="0"/>
              </a:rPr>
              <a:t> 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>
                <a:latin typeface="Colonna MT" panose="04020805060202030203" pitchFamily="82" charset="0"/>
              </a:rPr>
              <a:t>O</a:t>
            </a:r>
            <a:r>
              <a:rPr lang="cs-CZ" sz="2800" b="1" dirty="0" smtClean="0">
                <a:latin typeface="Colonna MT" panose="04020805060202030203" pitchFamily="82" charset="0"/>
              </a:rPr>
              <a:t>n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5th July </a:t>
            </a:r>
            <a:r>
              <a:rPr lang="cs-CZ" sz="2800" b="1" dirty="0" err="1" smtClean="0">
                <a:latin typeface="Colonna MT" panose="04020805060202030203" pitchFamily="82" charset="0"/>
              </a:rPr>
              <a:t>we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remember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that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Christianity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was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brought</a:t>
            </a:r>
            <a:r>
              <a:rPr lang="cs-CZ" sz="2800" b="1" dirty="0" smtClean="0">
                <a:latin typeface="Colonna MT" panose="04020805060202030203" pitchFamily="82" charset="0"/>
              </a:rPr>
              <a:t> to Great Moravia</a:t>
            </a:r>
          </a:p>
          <a:p>
            <a:r>
              <a:rPr lang="cs-CZ" sz="2800" b="1" dirty="0" smtClean="0">
                <a:latin typeface="Colonna MT" panose="04020805060202030203" pitchFamily="82" charset="0"/>
              </a:rPr>
              <a:t>           </a:t>
            </a:r>
            <a:r>
              <a:rPr lang="en-US" sz="2800" b="1" dirty="0" smtClean="0">
                <a:latin typeface="Colonna MT" panose="04020805060202030203" pitchFamily="82" charset="0"/>
              </a:rPr>
              <a:t>in the 9th century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endParaRPr lang="cs-CZ" sz="3600" b="1" u="sng" dirty="0" smtClean="0">
              <a:latin typeface="Colonna MT" panose="04020805060202030203" pitchFamily="82" charset="0"/>
            </a:endParaRPr>
          </a:p>
          <a:p>
            <a:endParaRPr lang="cs-CZ" sz="3600" b="1" u="sng" dirty="0">
              <a:latin typeface="Colonna MT" panose="04020805060202030203" pitchFamily="82" charset="0"/>
            </a:endParaRPr>
          </a:p>
          <a:p>
            <a:r>
              <a:rPr lang="cs-CZ" sz="3600" b="1" u="sng" dirty="0" smtClean="0">
                <a:latin typeface="Colonna MT" panose="04020805060202030203" pitchFamily="82" charset="0"/>
              </a:rPr>
              <a:t>Jan Hus </a:t>
            </a:r>
            <a:r>
              <a:rPr lang="cs-CZ" sz="3600" b="1" u="sng" dirty="0" err="1" smtClean="0">
                <a:latin typeface="Colonna MT" panose="04020805060202030203" pitchFamily="82" charset="0"/>
              </a:rPr>
              <a:t>Day</a:t>
            </a:r>
            <a:endParaRPr lang="cs-CZ" sz="3600" b="1" u="sng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Colonna MT" panose="04020805060202030203" pitchFamily="82" charset="0"/>
              </a:rPr>
              <a:t>On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6th July 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church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reformer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was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burnt</a:t>
            </a:r>
            <a:r>
              <a:rPr lang="cs-CZ" sz="2800" b="1" dirty="0" smtClean="0">
                <a:latin typeface="Colonna MT" panose="04020805060202030203" pitchFamily="82" charset="0"/>
              </a:rPr>
              <a:t> on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stake</a:t>
            </a:r>
            <a:r>
              <a:rPr lang="cs-CZ" sz="2800" b="1" dirty="0" smtClean="0">
                <a:latin typeface="Colonna MT" panose="04020805060202030203" pitchFamily="82" charset="0"/>
              </a:rPr>
              <a:t> in 1415</a:t>
            </a:r>
            <a:endParaRPr lang="cs-CZ" sz="2800" b="1" dirty="0">
              <a:latin typeface="Colonna MT" panose="04020805060202030203" pitchFamily="82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475" y="2148945"/>
            <a:ext cx="1914525" cy="239077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474" y="5029200"/>
            <a:ext cx="191452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900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6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4955" y="609600"/>
            <a:ext cx="12562350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latin typeface="Colonna MT" panose="04020805060202030203" pitchFamily="82" charset="0"/>
              </a:rPr>
              <a:t>St. </a:t>
            </a:r>
            <a:r>
              <a:rPr lang="cs-CZ" sz="3600" b="1" u="sng" dirty="0" err="1" smtClean="0">
                <a:latin typeface="Colonna MT" panose="04020805060202030203" pitchFamily="82" charset="0"/>
              </a:rPr>
              <a:t>Wenceslas</a:t>
            </a:r>
            <a:r>
              <a:rPr lang="cs-CZ" sz="3600" b="1" u="sng" dirty="0" smtClean="0">
                <a:latin typeface="Colonna MT" panose="04020805060202030203" pitchFamily="82" charset="0"/>
              </a:rPr>
              <a:t> </a:t>
            </a:r>
            <a:r>
              <a:rPr lang="cs-CZ" sz="3600" b="1" u="sng" dirty="0" err="1" smtClean="0">
                <a:latin typeface="Colonna MT" panose="04020805060202030203" pitchFamily="82" charset="0"/>
              </a:rPr>
              <a:t>Day</a:t>
            </a:r>
            <a:endParaRPr lang="cs-CZ" sz="3600" b="1" u="sng" dirty="0" smtClean="0">
              <a:latin typeface="Colonna MT" panose="04020805060202030203" pitchFamily="82" charset="0"/>
            </a:endParaRPr>
          </a:p>
          <a:p>
            <a:endParaRPr lang="cs-CZ" sz="3600" b="1" u="sng" dirty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Colonna MT" panose="04020805060202030203" pitchFamily="82" charset="0"/>
              </a:rPr>
              <a:t> 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28th </a:t>
            </a:r>
            <a:r>
              <a:rPr lang="cs-CZ" sz="2800" b="1" dirty="0" err="1" smtClean="0">
                <a:latin typeface="Colonna MT" panose="04020805060202030203" pitchFamily="82" charset="0"/>
              </a:rPr>
              <a:t>September</a:t>
            </a:r>
            <a:r>
              <a:rPr lang="cs-CZ" sz="2800" b="1" dirty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we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remember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en-US" sz="2800" b="1" dirty="0" smtClean="0">
                <a:latin typeface="Colonna MT" panose="04020805060202030203" pitchFamily="82" charset="0"/>
              </a:rPr>
              <a:t>the </a:t>
            </a:r>
            <a:r>
              <a:rPr lang="en-US" sz="2800" b="1" dirty="0">
                <a:latin typeface="Colonna MT" panose="04020805060202030203" pitchFamily="82" charset="0"/>
              </a:rPr>
              <a:t>day when St. Wenceslas </a:t>
            </a:r>
            <a:r>
              <a:rPr lang="en-US" sz="2800" b="1" dirty="0" smtClean="0">
                <a:latin typeface="Colonna MT" panose="04020805060202030203" pitchFamily="82" charset="0"/>
              </a:rPr>
              <a:t>was murdered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Colonna MT" panose="04020805060202030203" pitchFamily="82" charset="0"/>
              </a:rPr>
              <a:t>  </a:t>
            </a:r>
            <a:r>
              <a:rPr lang="cs-CZ" sz="2800" b="1" dirty="0">
                <a:latin typeface="Colonna MT" panose="04020805060202030203" pitchFamily="82" charset="0"/>
              </a:rPr>
              <a:t>A</a:t>
            </a:r>
            <a:r>
              <a:rPr lang="en-US" sz="2800" b="1" dirty="0" err="1" smtClean="0">
                <a:latin typeface="Colonna MT" panose="04020805060202030203" pitchFamily="82" charset="0"/>
              </a:rPr>
              <a:t>lso</a:t>
            </a:r>
            <a:r>
              <a:rPr lang="en-US" sz="2800" b="1" dirty="0" smtClean="0">
                <a:latin typeface="Colonna MT" panose="04020805060202030203" pitchFamily="82" charset="0"/>
              </a:rPr>
              <a:t> </a:t>
            </a:r>
            <a:r>
              <a:rPr lang="en-US" sz="2800" b="1" dirty="0">
                <a:latin typeface="Colonna MT" panose="04020805060202030203" pitchFamily="82" charset="0"/>
              </a:rPr>
              <a:t>called Czech </a:t>
            </a:r>
            <a:r>
              <a:rPr lang="en-US" sz="2800" b="1" dirty="0" smtClean="0">
                <a:latin typeface="Colonna MT" panose="04020805060202030203" pitchFamily="82" charset="0"/>
              </a:rPr>
              <a:t>Statehood Day</a:t>
            </a:r>
            <a:endParaRPr lang="cs-CZ" sz="2800" b="1" dirty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Colonna MT" panose="04020805060202030203" pitchFamily="82" charset="0"/>
              </a:rPr>
              <a:t>  St. </a:t>
            </a:r>
            <a:r>
              <a:rPr lang="cs-CZ" sz="2800" b="1" dirty="0" err="1" smtClean="0">
                <a:latin typeface="Colonna MT" panose="04020805060202030203" pitchFamily="82" charset="0"/>
              </a:rPr>
              <a:t>Wenceslas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was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duke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of</a:t>
            </a:r>
            <a:r>
              <a:rPr lang="cs-CZ" sz="2800" b="1" dirty="0" smtClean="0">
                <a:latin typeface="Colonna MT" panose="04020805060202030203" pitchFamily="82" charset="0"/>
              </a:rPr>
              <a:t> Bohemia in </a:t>
            </a:r>
            <a:r>
              <a:rPr lang="cs-CZ" sz="2800" b="1" dirty="0" err="1" smtClean="0">
                <a:latin typeface="Colonna MT" panose="04020805060202030203" pitchFamily="82" charset="0"/>
              </a:rPr>
              <a:t>the</a:t>
            </a:r>
            <a:r>
              <a:rPr lang="cs-CZ" sz="2800" b="1" dirty="0" smtClean="0">
                <a:latin typeface="Colonna MT" panose="04020805060202030203" pitchFamily="82" charset="0"/>
              </a:rPr>
              <a:t> 10th </a:t>
            </a:r>
            <a:r>
              <a:rPr lang="cs-CZ" sz="2800" b="1" dirty="0" err="1" smtClean="0">
                <a:latin typeface="Colonna MT" panose="04020805060202030203" pitchFamily="82" charset="0"/>
              </a:rPr>
              <a:t>century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r>
              <a:rPr lang="cs-CZ" sz="2800" b="1" dirty="0" smtClean="0">
                <a:latin typeface="Colonna MT" panose="04020805060202030203" pitchFamily="82" charset="0"/>
              </a:rPr>
              <a:t>             he had a </a:t>
            </a:r>
            <a:r>
              <a:rPr lang="cs-CZ" sz="2800" b="1" dirty="0" err="1" smtClean="0">
                <a:latin typeface="Colonna MT" panose="04020805060202030203" pitchFamily="82" charset="0"/>
              </a:rPr>
              <a:t>good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reputation</a:t>
            </a:r>
            <a:r>
              <a:rPr lang="cs-CZ" sz="2800" b="1" dirty="0">
                <a:latin typeface="Colonna MT" panose="04020805060202030203" pitchFamily="82" charset="0"/>
              </a:rPr>
              <a:t> </a:t>
            </a:r>
            <a:r>
              <a:rPr lang="cs-CZ" sz="2800" b="1" dirty="0" err="1">
                <a:latin typeface="Colonna MT" panose="04020805060202030203" pitchFamily="82" charset="0"/>
              </a:rPr>
              <a:t>f</a:t>
            </a:r>
            <a:r>
              <a:rPr lang="cs-CZ" sz="2800" b="1" dirty="0" err="1" smtClean="0">
                <a:latin typeface="Colonna MT" panose="04020805060202030203" pitchFamily="82" charset="0"/>
              </a:rPr>
              <a:t>or</a:t>
            </a:r>
            <a:r>
              <a:rPr lang="cs-CZ" sz="2800" b="1" dirty="0" smtClean="0">
                <a:latin typeface="Colonna MT" panose="04020805060202030203" pitchFamily="82" charset="0"/>
              </a:rPr>
              <a:t> his </a:t>
            </a:r>
            <a:r>
              <a:rPr lang="cs-CZ" sz="2800" b="1" dirty="0" err="1" smtClean="0">
                <a:latin typeface="Colonna MT" panose="04020805060202030203" pitchFamily="82" charset="0"/>
              </a:rPr>
              <a:t>heroic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goodness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r>
              <a:rPr lang="cs-CZ" sz="2800" b="1" dirty="0">
                <a:latin typeface="Colonna MT" panose="04020805060202030203" pitchFamily="82" charset="0"/>
              </a:rPr>
              <a:t> </a:t>
            </a:r>
            <a:r>
              <a:rPr lang="cs-CZ" sz="2800" b="1" dirty="0" smtClean="0">
                <a:latin typeface="Colonna MT" panose="04020805060202030203" pitchFamily="82" charset="0"/>
              </a:rPr>
              <a:t>            </a:t>
            </a:r>
            <a:r>
              <a:rPr lang="cs-CZ" sz="2800" b="1" dirty="0" err="1" smtClean="0">
                <a:latin typeface="Colonna MT" panose="04020805060202030203" pitchFamily="82" charset="0"/>
              </a:rPr>
              <a:t>after</a:t>
            </a:r>
            <a:r>
              <a:rPr lang="cs-CZ" sz="2800" b="1" dirty="0" smtClean="0">
                <a:latin typeface="Colonna MT" panose="04020805060202030203" pitchFamily="82" charset="0"/>
              </a:rPr>
              <a:t> his </a:t>
            </a:r>
            <a:r>
              <a:rPr lang="cs-CZ" sz="2800" b="1" dirty="0" err="1" smtClean="0">
                <a:latin typeface="Colonna MT" panose="04020805060202030203" pitchFamily="82" charset="0"/>
              </a:rPr>
              <a:t>death</a:t>
            </a:r>
            <a:r>
              <a:rPr lang="cs-CZ" sz="2800" b="1" dirty="0" smtClean="0">
                <a:latin typeface="Colonna MT" panose="04020805060202030203" pitchFamily="82" charset="0"/>
              </a:rPr>
              <a:t>  he </a:t>
            </a:r>
            <a:r>
              <a:rPr lang="cs-CZ" sz="2800" b="1" dirty="0" err="1" smtClean="0">
                <a:latin typeface="Colonna MT" panose="04020805060202030203" pitchFamily="82" charset="0"/>
              </a:rPr>
              <a:t>was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declared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en-US" sz="2800" b="1" dirty="0">
                <a:latin typeface="Colonna MT" panose="04020805060202030203" pitchFamily="82" charset="0"/>
              </a:rPr>
              <a:t>as the patron saint of the Czech state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endParaRPr lang="cs-CZ" sz="3600" b="1" u="sng" dirty="0">
              <a:latin typeface="Colonna MT" panose="04020805060202030203" pitchFamily="82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4673601"/>
            <a:ext cx="3657600" cy="218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60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575734"/>
            <a:ext cx="12429813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latin typeface="Colonna MT" panose="04020805060202030203" pitchFamily="82" charset="0"/>
              </a:rPr>
              <a:t>Independent </a:t>
            </a:r>
            <a:r>
              <a:rPr lang="cs-CZ" sz="3600" b="1" u="sng" dirty="0" err="1" smtClean="0">
                <a:latin typeface="Colonna MT" panose="04020805060202030203" pitchFamily="82" charset="0"/>
              </a:rPr>
              <a:t>Czechoslovak</a:t>
            </a:r>
            <a:r>
              <a:rPr lang="cs-CZ" sz="3600" b="1" u="sng" dirty="0" smtClean="0">
                <a:latin typeface="Colonna MT" panose="04020805060202030203" pitchFamily="82" charset="0"/>
              </a:rPr>
              <a:t> </a:t>
            </a:r>
            <a:r>
              <a:rPr lang="cs-CZ" sz="3600" b="1" u="sng" dirty="0" err="1" smtClean="0">
                <a:latin typeface="Colonna MT" panose="04020805060202030203" pitchFamily="82" charset="0"/>
              </a:rPr>
              <a:t>State</a:t>
            </a:r>
            <a:r>
              <a:rPr lang="cs-CZ" sz="3600" b="1" u="sng" dirty="0" smtClean="0">
                <a:latin typeface="Colonna MT" panose="04020805060202030203" pitchFamily="82" charset="0"/>
              </a:rPr>
              <a:t>  </a:t>
            </a:r>
            <a:r>
              <a:rPr lang="cs-CZ" sz="3600" b="1" u="sng" dirty="0" err="1" smtClean="0">
                <a:latin typeface="Colonna MT" panose="04020805060202030203" pitchFamily="82" charset="0"/>
              </a:rPr>
              <a:t>Day</a:t>
            </a:r>
            <a:endParaRPr lang="cs-CZ" sz="3600" b="1" u="sng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Colonna MT" panose="04020805060202030203" pitchFamily="82" charset="0"/>
              </a:rPr>
              <a:t>On 28th </a:t>
            </a:r>
            <a:r>
              <a:rPr lang="cs-CZ" sz="2800" b="1" dirty="0" err="1" smtClean="0">
                <a:latin typeface="Colonna MT" panose="04020805060202030203" pitchFamily="82" charset="0"/>
              </a:rPr>
              <a:t>October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>
                <a:latin typeface="Colonna MT" panose="04020805060202030203" pitchFamily="82" charset="0"/>
              </a:rPr>
              <a:t>w</a:t>
            </a:r>
            <a:r>
              <a:rPr lang="en-US" sz="2800" b="1" dirty="0" smtClean="0">
                <a:latin typeface="Colonna MT" panose="04020805060202030203" pitchFamily="82" charset="0"/>
              </a:rPr>
              <a:t>e </a:t>
            </a:r>
            <a:r>
              <a:rPr lang="en-US" sz="2800" b="1" dirty="0">
                <a:latin typeface="Colonna MT" panose="04020805060202030203" pitchFamily="82" charset="0"/>
              </a:rPr>
              <a:t>remember the </a:t>
            </a:r>
            <a:r>
              <a:rPr lang="en-US" sz="2800" b="1" dirty="0" smtClean="0">
                <a:latin typeface="Colonna MT" panose="04020805060202030203" pitchFamily="82" charset="0"/>
              </a:rPr>
              <a:t>day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when</a:t>
            </a:r>
            <a:r>
              <a:rPr lang="en-US" sz="2800" b="1" dirty="0" smtClean="0">
                <a:latin typeface="Colonna MT" panose="04020805060202030203" pitchFamily="82" charset="0"/>
              </a:rPr>
              <a:t> </a:t>
            </a:r>
            <a:r>
              <a:rPr lang="en-US" sz="2800" b="1" dirty="0">
                <a:latin typeface="Colonna MT" panose="04020805060202030203" pitchFamily="82" charset="0"/>
              </a:rPr>
              <a:t>Czechoslovakia was </a:t>
            </a:r>
            <a:r>
              <a:rPr lang="en-US" sz="2800" b="1" dirty="0" smtClean="0">
                <a:latin typeface="Colonna MT" panose="04020805060202030203" pitchFamily="82" charset="0"/>
              </a:rPr>
              <a:t>created </a:t>
            </a:r>
            <a:r>
              <a:rPr lang="en-US" sz="2800" b="1" dirty="0">
                <a:latin typeface="Colonna MT" panose="04020805060202030203" pitchFamily="82" charset="0"/>
              </a:rPr>
              <a:t>in </a:t>
            </a:r>
            <a:r>
              <a:rPr lang="en-US" sz="2800" b="1" dirty="0" smtClean="0">
                <a:latin typeface="Colonna MT" panose="04020805060202030203" pitchFamily="82" charset="0"/>
              </a:rPr>
              <a:t>1918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err="1">
                <a:latin typeface="Colonna MT" panose="04020805060202030203" pitchFamily="82" charset="0"/>
              </a:rPr>
              <a:t>A</a:t>
            </a:r>
            <a:r>
              <a:rPr lang="cs-CZ" sz="2800" b="1" dirty="0" err="1" smtClean="0">
                <a:latin typeface="Colonna MT" panose="04020805060202030203" pitchFamily="82" charset="0"/>
              </a:rPr>
              <a:t>fter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en-US" sz="2800" b="1" dirty="0" smtClean="0">
                <a:latin typeface="Colonna MT" panose="04020805060202030203" pitchFamily="82" charset="0"/>
              </a:rPr>
              <a:t>the </a:t>
            </a:r>
            <a:r>
              <a:rPr lang="en-US" sz="2800" b="1" dirty="0">
                <a:latin typeface="Colonna MT" panose="04020805060202030203" pitchFamily="82" charset="0"/>
              </a:rPr>
              <a:t>end of </a:t>
            </a:r>
            <a:r>
              <a:rPr lang="en-US" sz="2800" b="1" dirty="0" smtClean="0">
                <a:latin typeface="Colonna MT" panose="04020805060202030203" pitchFamily="82" charset="0"/>
              </a:rPr>
              <a:t>W</a:t>
            </a:r>
            <a:r>
              <a:rPr lang="cs-CZ" sz="2800" b="1" dirty="0" err="1" smtClean="0">
                <a:latin typeface="Colonna MT" panose="04020805060202030203" pitchFamily="82" charset="0"/>
              </a:rPr>
              <a:t>orld</a:t>
            </a:r>
            <a:r>
              <a:rPr lang="cs-CZ" sz="2800" b="1" dirty="0">
                <a:latin typeface="Colonna MT" panose="04020805060202030203" pitchFamily="82" charset="0"/>
              </a:rPr>
              <a:t> </a:t>
            </a:r>
            <a:r>
              <a:rPr lang="en-US" sz="2800" b="1" dirty="0" smtClean="0">
                <a:latin typeface="Colonna MT" panose="04020805060202030203" pitchFamily="82" charset="0"/>
              </a:rPr>
              <a:t>W</a:t>
            </a:r>
            <a:r>
              <a:rPr lang="cs-CZ" sz="2800" b="1" dirty="0" smtClean="0">
                <a:latin typeface="Colonna MT" panose="04020805060202030203" pitchFamily="82" charset="0"/>
              </a:rPr>
              <a:t>ar </a:t>
            </a:r>
            <a:r>
              <a:rPr lang="en-US" sz="2800" b="1" dirty="0" smtClean="0">
                <a:latin typeface="Colonna MT" panose="04020805060202030203" pitchFamily="82" charset="0"/>
              </a:rPr>
              <a:t>I </a:t>
            </a:r>
            <a:r>
              <a:rPr lang="en-US" sz="2800" b="1" dirty="0">
                <a:latin typeface="Colonna MT" panose="04020805060202030203" pitchFamily="82" charset="0"/>
              </a:rPr>
              <a:t>and the </a:t>
            </a:r>
            <a:r>
              <a:rPr lang="en-US" sz="2800" b="1" dirty="0" smtClean="0">
                <a:latin typeface="Colonna MT" panose="04020805060202030203" pitchFamily="82" charset="0"/>
              </a:rPr>
              <a:t>break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en-US" sz="2800" b="1" dirty="0" smtClean="0">
                <a:latin typeface="Colonna MT" panose="04020805060202030203" pitchFamily="82" charset="0"/>
              </a:rPr>
              <a:t>up </a:t>
            </a:r>
            <a:r>
              <a:rPr lang="en-US" sz="2800" b="1" dirty="0">
                <a:latin typeface="Colonna MT" panose="04020805060202030203" pitchFamily="82" charset="0"/>
              </a:rPr>
              <a:t>of the </a:t>
            </a:r>
            <a:r>
              <a:rPr lang="cs-CZ" sz="2800" b="1" dirty="0" err="1" smtClean="0">
                <a:latin typeface="Colonna MT" panose="04020805060202030203" pitchFamily="82" charset="0"/>
              </a:rPr>
              <a:t>Hapsburg</a:t>
            </a:r>
            <a:r>
              <a:rPr lang="cs-CZ" sz="2800" b="1" dirty="0" smtClean="0">
                <a:latin typeface="Colonna MT" panose="04020805060202030203" pitchFamily="82" charset="0"/>
              </a:rPr>
              <a:t> Empire</a:t>
            </a:r>
            <a:endParaRPr lang="cs-CZ" sz="2800" b="1" dirty="0">
              <a:latin typeface="Colonna MT" panose="04020805060202030203" pitchFamily="82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300" y="3318934"/>
            <a:ext cx="3924300" cy="353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12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70933"/>
            <a:ext cx="11786560" cy="51090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u="sng" dirty="0">
                <a:latin typeface="Colonna MT" panose="04020805060202030203" pitchFamily="82" charset="0"/>
              </a:rPr>
              <a:t>Struggle for </a:t>
            </a:r>
            <a:r>
              <a:rPr lang="en-US" sz="3600" b="1" u="sng" dirty="0" smtClean="0">
                <a:latin typeface="Colonna MT" panose="04020805060202030203" pitchFamily="82" charset="0"/>
              </a:rPr>
              <a:t>Freedom </a:t>
            </a:r>
            <a:r>
              <a:rPr lang="en-US" sz="3600" b="1" u="sng" dirty="0">
                <a:latin typeface="Colonna MT" panose="04020805060202030203" pitchFamily="82" charset="0"/>
              </a:rPr>
              <a:t>and Democracy </a:t>
            </a:r>
            <a:r>
              <a:rPr lang="en-US" sz="3600" b="1" u="sng" dirty="0" smtClean="0">
                <a:latin typeface="Colonna MT" panose="04020805060202030203" pitchFamily="82" charset="0"/>
              </a:rPr>
              <a:t>Day</a:t>
            </a:r>
            <a:endParaRPr lang="cs-CZ" sz="3600" b="1" u="sng" dirty="0" smtClean="0">
              <a:latin typeface="Colonna MT" panose="04020805060202030203" pitchFamily="82" charset="0"/>
            </a:endParaRPr>
          </a:p>
          <a:p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b="1" dirty="0" smtClean="0">
                <a:latin typeface="Colonna MT" panose="04020805060202030203" pitchFamily="82" charset="0"/>
              </a:rPr>
              <a:t>17th </a:t>
            </a:r>
            <a:r>
              <a:rPr lang="cs-CZ" sz="2600" b="1" dirty="0" err="1" smtClean="0">
                <a:latin typeface="Colonna MT" panose="04020805060202030203" pitchFamily="82" charset="0"/>
              </a:rPr>
              <a:t>November</a:t>
            </a:r>
            <a:r>
              <a:rPr lang="cs-CZ" sz="2600" b="1" dirty="0">
                <a:latin typeface="Colonna MT" panose="04020805060202030203" pitchFamily="82" charset="0"/>
              </a:rPr>
              <a:t> </a:t>
            </a:r>
            <a:r>
              <a:rPr lang="en-US" sz="2600" b="1" dirty="0" smtClean="0">
                <a:latin typeface="Colonna MT" panose="04020805060202030203" pitchFamily="82" charset="0"/>
              </a:rPr>
              <a:t>commemorates </a:t>
            </a:r>
            <a:r>
              <a:rPr lang="en-US" sz="2600" b="1" dirty="0">
                <a:latin typeface="Colonna MT" panose="04020805060202030203" pitchFamily="82" charset="0"/>
              </a:rPr>
              <a:t>the student protests against </a:t>
            </a:r>
            <a:r>
              <a:rPr lang="en-US" sz="2600" b="1" dirty="0" smtClean="0">
                <a:latin typeface="Colonna MT" panose="04020805060202030203" pitchFamily="82" charset="0"/>
              </a:rPr>
              <a:t>the </a:t>
            </a:r>
            <a:r>
              <a:rPr lang="en-US" sz="2600" b="1" dirty="0">
                <a:latin typeface="Colonna MT" panose="04020805060202030203" pitchFamily="82" charset="0"/>
              </a:rPr>
              <a:t>Nazis in </a:t>
            </a:r>
            <a:r>
              <a:rPr lang="en-US" sz="2600" b="1" dirty="0" smtClean="0">
                <a:latin typeface="Colonna MT" panose="04020805060202030203" pitchFamily="82" charset="0"/>
              </a:rPr>
              <a:t>193</a:t>
            </a:r>
            <a:r>
              <a:rPr lang="cs-CZ" sz="2600" b="1" dirty="0" smtClean="0">
                <a:latin typeface="Colonna MT" panose="04020805060202030203" pitchFamily="82" charset="0"/>
              </a:rPr>
              <a:t>9</a:t>
            </a:r>
          </a:p>
          <a:p>
            <a:r>
              <a:rPr lang="cs-CZ" sz="2600" b="1" dirty="0" smtClean="0">
                <a:latin typeface="Colonna MT" panose="04020805060202030203" pitchFamily="82" charset="0"/>
              </a:rPr>
              <a:t>       </a:t>
            </a:r>
            <a:r>
              <a:rPr lang="cs-CZ" sz="2600" b="1" dirty="0" err="1" smtClean="0">
                <a:latin typeface="Colonna MT" panose="04020805060202030203" pitchFamily="82" charset="0"/>
              </a:rPr>
              <a:t>after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cs-CZ" sz="2600" b="1" dirty="0" err="1" smtClean="0">
                <a:latin typeface="Colonna MT" panose="04020805060202030203" pitchFamily="82" charset="0"/>
              </a:rPr>
              <a:t>this</a:t>
            </a:r>
            <a:r>
              <a:rPr lang="cs-CZ" sz="2600" b="1" dirty="0" smtClean="0">
                <a:latin typeface="Colonna MT" panose="04020805060202030203" pitchFamily="82" charset="0"/>
              </a:rPr>
              <a:t> protest </a:t>
            </a:r>
            <a:r>
              <a:rPr lang="cs-CZ" sz="2600" b="1" dirty="0" err="1" smtClean="0">
                <a:latin typeface="Colonna MT" panose="04020805060202030203" pitchFamily="82" charset="0"/>
              </a:rPr>
              <a:t>all</a:t>
            </a:r>
            <a:r>
              <a:rPr lang="cs-CZ" sz="2600" b="1" dirty="0" smtClean="0">
                <a:latin typeface="Colonna MT" panose="04020805060202030203" pitchFamily="82" charset="0"/>
              </a:rPr>
              <a:t> Czech </a:t>
            </a:r>
            <a:r>
              <a:rPr lang="cs-CZ" sz="2600" b="1" dirty="0" err="1" smtClean="0">
                <a:latin typeface="Colonna MT" panose="04020805060202030203" pitchFamily="82" charset="0"/>
              </a:rPr>
              <a:t>universities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cs-CZ" sz="2600" b="1" dirty="0" err="1" smtClean="0">
                <a:latin typeface="Colonna MT" panose="04020805060202030203" pitchFamily="82" charset="0"/>
              </a:rPr>
              <a:t>were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cs-CZ" sz="2600" b="1" dirty="0" err="1" smtClean="0">
                <a:latin typeface="Colonna MT" panose="04020805060202030203" pitchFamily="82" charset="0"/>
              </a:rPr>
              <a:t>closed</a:t>
            </a:r>
            <a:r>
              <a:rPr lang="cs-CZ" sz="2600" b="1" dirty="0" smtClean="0">
                <a:latin typeface="Colonna MT" panose="04020805060202030203" pitchFamily="82" charset="0"/>
              </a:rPr>
              <a:t>,</a:t>
            </a:r>
          </a:p>
          <a:p>
            <a:r>
              <a:rPr lang="cs-CZ" sz="2600" b="1" dirty="0" smtClean="0">
                <a:latin typeface="Colonna MT" panose="04020805060202030203" pitchFamily="82" charset="0"/>
              </a:rPr>
              <a:t>      </a:t>
            </a:r>
            <a:r>
              <a:rPr lang="en-US" sz="2600" b="1" dirty="0" smtClean="0">
                <a:latin typeface="Colonna MT" panose="04020805060202030203" pitchFamily="82" charset="0"/>
              </a:rPr>
              <a:t> </a:t>
            </a:r>
            <a:r>
              <a:rPr lang="en-US" sz="2600" b="1" dirty="0">
                <a:latin typeface="Colonna MT" panose="04020805060202030203" pitchFamily="82" charset="0"/>
              </a:rPr>
              <a:t>plus over 1200 Czech students were sent to concentration </a:t>
            </a:r>
            <a:r>
              <a:rPr lang="en-US" sz="2600" b="1" dirty="0" smtClean="0">
                <a:latin typeface="Colonna MT" panose="04020805060202030203" pitchFamily="82" charset="0"/>
              </a:rPr>
              <a:t>camps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</a:p>
          <a:p>
            <a:r>
              <a:rPr lang="cs-CZ" sz="2600" b="1" dirty="0" smtClean="0">
                <a:latin typeface="Colonna MT" panose="04020805060202030203" pitchFamily="82" charset="0"/>
              </a:rPr>
              <a:t>      </a:t>
            </a:r>
            <a:endParaRPr lang="cs-CZ" sz="2600" b="1" dirty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6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600" b="1" dirty="0" smtClean="0"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b="1" dirty="0" err="1" smtClean="0">
                <a:latin typeface="Colonna MT" panose="04020805060202030203" pitchFamily="82" charset="0"/>
              </a:rPr>
              <a:t>we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cs-CZ" sz="2600" b="1" dirty="0" err="1" smtClean="0">
                <a:latin typeface="Colonna MT" panose="04020805060202030203" pitchFamily="82" charset="0"/>
              </a:rPr>
              <a:t>also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cs-CZ" sz="2600" b="1" dirty="0" err="1" smtClean="0">
                <a:latin typeface="Colonna MT" panose="04020805060202030203" pitchFamily="82" charset="0"/>
              </a:rPr>
              <a:t>remember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en-US" sz="2600" b="1" dirty="0" smtClean="0">
                <a:latin typeface="Colonna MT" panose="04020805060202030203" pitchFamily="82" charset="0"/>
              </a:rPr>
              <a:t>the </a:t>
            </a:r>
            <a:r>
              <a:rPr lang="en-US" sz="2600" b="1" dirty="0">
                <a:latin typeface="Colonna MT" panose="04020805060202030203" pitchFamily="82" charset="0"/>
              </a:rPr>
              <a:t>demonstration in </a:t>
            </a:r>
            <a:r>
              <a:rPr lang="en-US" sz="2600" b="1" dirty="0" smtClean="0">
                <a:latin typeface="Colonna MT" panose="04020805060202030203" pitchFamily="82" charset="0"/>
              </a:rPr>
              <a:t>1989 </a:t>
            </a:r>
            <a:r>
              <a:rPr lang="en-US" sz="2600" b="1" dirty="0">
                <a:latin typeface="Colonna MT" panose="04020805060202030203" pitchFamily="82" charset="0"/>
              </a:rPr>
              <a:t>that started the Velvet </a:t>
            </a:r>
            <a:r>
              <a:rPr lang="en-US" sz="2600" b="1" dirty="0" smtClean="0">
                <a:latin typeface="Colonna MT" panose="04020805060202030203" pitchFamily="82" charset="0"/>
              </a:rPr>
              <a:t>Revolution</a:t>
            </a:r>
            <a:r>
              <a:rPr lang="cs-CZ" sz="2600" b="1" dirty="0">
                <a:latin typeface="Colonna MT" panose="04020805060202030203" pitchFamily="82" charset="0"/>
              </a:rPr>
              <a:t> </a:t>
            </a:r>
            <a:r>
              <a:rPr lang="cs-CZ" sz="2600" b="1" dirty="0" smtClean="0">
                <a:latin typeface="Colonna MT" panose="04020805060202030203" pitchFamily="82" charset="0"/>
              </a:rPr>
              <a:t>-</a:t>
            </a:r>
          </a:p>
          <a:p>
            <a:r>
              <a:rPr lang="cs-CZ" sz="2600" b="1" dirty="0">
                <a:latin typeface="Colonna MT" panose="04020805060202030203" pitchFamily="82" charset="0"/>
              </a:rPr>
              <a:t> </a:t>
            </a:r>
            <a:r>
              <a:rPr lang="cs-CZ" sz="2600" b="1" dirty="0" smtClean="0">
                <a:latin typeface="Colonna MT" panose="04020805060202030203" pitchFamily="82" charset="0"/>
              </a:rPr>
              <a:t>   -  </a:t>
            </a:r>
            <a:r>
              <a:rPr lang="en-US" sz="2600" b="1" dirty="0" smtClean="0">
                <a:latin typeface="Colonna MT" panose="04020805060202030203" pitchFamily="82" charset="0"/>
              </a:rPr>
              <a:t>the </a:t>
            </a:r>
            <a:r>
              <a:rPr lang="en-US" sz="2600" b="1" dirty="0">
                <a:latin typeface="Colonna MT" panose="04020805060202030203" pitchFamily="82" charset="0"/>
              </a:rPr>
              <a:t>overthrow of the communist regime </a:t>
            </a:r>
            <a:r>
              <a:rPr lang="en-US" sz="2600" b="1" dirty="0" smtClean="0">
                <a:latin typeface="Colonna MT" panose="04020805060202030203" pitchFamily="82" charset="0"/>
              </a:rPr>
              <a:t>and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cs-CZ" sz="2600" b="1" dirty="0" err="1" smtClean="0">
                <a:latin typeface="Colonna MT" panose="04020805060202030203" pitchFamily="82" charset="0"/>
              </a:rPr>
              <a:t>the</a:t>
            </a:r>
            <a:r>
              <a:rPr lang="en-US" sz="2600" b="1" dirty="0" smtClean="0">
                <a:latin typeface="Colonna MT" panose="04020805060202030203" pitchFamily="82" charset="0"/>
              </a:rPr>
              <a:t> democracy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cs-CZ" sz="2600" b="1" dirty="0" err="1" smtClean="0">
                <a:latin typeface="Colonna MT" panose="04020805060202030203" pitchFamily="82" charset="0"/>
              </a:rPr>
              <a:t>was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en-US" sz="2600" b="1" dirty="0" smtClean="0">
                <a:latin typeface="Colonna MT" panose="04020805060202030203" pitchFamily="82" charset="0"/>
              </a:rPr>
              <a:t>brought </a:t>
            </a:r>
            <a:r>
              <a:rPr lang="en-US" sz="2600" b="1" dirty="0">
                <a:latin typeface="Colonna MT" panose="04020805060202030203" pitchFamily="82" charset="0"/>
              </a:rPr>
              <a:t>back </a:t>
            </a:r>
            <a:endParaRPr lang="cs-CZ" sz="2600" b="1" dirty="0" smtClean="0">
              <a:latin typeface="Colonna MT" panose="04020805060202030203" pitchFamily="82" charset="0"/>
            </a:endParaRPr>
          </a:p>
          <a:p>
            <a:r>
              <a:rPr lang="en-US" sz="2600" b="1" dirty="0" smtClean="0">
                <a:latin typeface="Colonna MT" panose="04020805060202030203" pitchFamily="82" charset="0"/>
              </a:rPr>
              <a:t> </a:t>
            </a:r>
            <a:r>
              <a:rPr lang="cs-CZ" sz="2600" b="1" dirty="0" smtClean="0">
                <a:latin typeface="Colonna MT" panose="04020805060202030203" pitchFamily="82" charset="0"/>
              </a:rPr>
              <a:t>       </a:t>
            </a:r>
            <a:r>
              <a:rPr lang="en-US" sz="2600" b="1" dirty="0" smtClean="0">
                <a:latin typeface="Colonna MT" panose="04020805060202030203" pitchFamily="82" charset="0"/>
              </a:rPr>
              <a:t>to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cs-CZ" sz="2600" b="1" dirty="0" err="1" smtClean="0">
                <a:latin typeface="Colonna MT" panose="04020805060202030203" pitchFamily="82" charset="0"/>
              </a:rPr>
              <a:t>the</a:t>
            </a:r>
            <a:r>
              <a:rPr lang="en-US" sz="2600" b="1" dirty="0" smtClean="0">
                <a:latin typeface="Colonna MT" panose="04020805060202030203" pitchFamily="82" charset="0"/>
              </a:rPr>
              <a:t> Czech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cs-CZ" sz="2600" b="1" dirty="0" err="1" smtClean="0">
                <a:latin typeface="Colonna MT" panose="04020805060202030203" pitchFamily="82" charset="0"/>
              </a:rPr>
              <a:t>Rep</a:t>
            </a:r>
            <a:r>
              <a:rPr lang="cs-CZ" sz="2600" b="1" dirty="0" smtClean="0">
                <a:latin typeface="Colonna MT" panose="04020805060202030203" pitchFamily="82" charset="0"/>
              </a:rPr>
              <a:t>.</a:t>
            </a:r>
            <a:r>
              <a:rPr lang="en-US" sz="2600" b="1" dirty="0" smtClean="0">
                <a:latin typeface="Colonna MT" panose="04020805060202030203" pitchFamily="82" charset="0"/>
              </a:rPr>
              <a:t> </a:t>
            </a:r>
            <a:r>
              <a:rPr lang="cs-CZ" sz="2600" b="1" dirty="0" smtClean="0">
                <a:latin typeface="Colonna MT" panose="04020805060202030203" pitchFamily="82" charset="0"/>
              </a:rPr>
              <a:t> </a:t>
            </a:r>
            <a:r>
              <a:rPr lang="en-US" sz="2600" b="1" dirty="0" smtClean="0">
                <a:latin typeface="Colonna MT" panose="04020805060202030203" pitchFamily="82" charset="0"/>
              </a:rPr>
              <a:t>after </a:t>
            </a:r>
            <a:r>
              <a:rPr lang="en-US" sz="2600" b="1" dirty="0">
                <a:latin typeface="Colonna MT" panose="04020805060202030203" pitchFamily="82" charset="0"/>
              </a:rPr>
              <a:t>fifty years of lack of freedom</a:t>
            </a:r>
            <a:endParaRPr lang="cs-CZ" sz="2600" b="1" dirty="0" smtClean="0">
              <a:latin typeface="Colonna MT" panose="04020805060202030203" pitchFamily="82" charset="0"/>
            </a:endParaRPr>
          </a:p>
          <a:p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endParaRPr lang="cs-CZ" sz="2800" b="1" dirty="0">
              <a:latin typeface="Colonna MT" panose="04020805060202030203" pitchFamily="82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0800" y="4572000"/>
            <a:ext cx="32512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14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0">
              <a:srgbClr val="CC0000"/>
            </a:gs>
            <a:gs pos="70000">
              <a:srgbClr val="FF0000"/>
            </a:gs>
            <a:gs pos="100000">
              <a:srgbClr val="C00000"/>
            </a:gs>
            <a:gs pos="100000">
              <a:srgbClr val="C0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0"/>
            <a:ext cx="12361782" cy="6647974"/>
          </a:xfrm>
          <a:prstGeom prst="rect">
            <a:avLst/>
          </a:prstGeom>
          <a:gradFill>
            <a:gsLst>
              <a:gs pos="37000">
                <a:srgbClr val="FF0000"/>
              </a:gs>
              <a:gs pos="0">
                <a:srgbClr val="CC0000"/>
              </a:gs>
              <a:gs pos="60000">
                <a:srgbClr val="FF0000"/>
              </a:gs>
              <a:gs pos="83000">
                <a:srgbClr val="C00000"/>
              </a:gs>
              <a:gs pos="100000">
                <a:srgbClr val="C00000"/>
              </a:gs>
            </a:gsLst>
            <a:lin ang="2700000" scaled="1"/>
          </a:gradFill>
        </p:spPr>
        <p:txBody>
          <a:bodyPr wrap="none" rtlCol="0">
            <a:spAutoFit/>
          </a:bodyPr>
          <a:lstStyle/>
          <a:p>
            <a:r>
              <a:rPr lang="cs-CZ" sz="3600" b="1" u="sng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Christmas</a:t>
            </a:r>
            <a:endParaRPr lang="cs-CZ" sz="3600" b="1" u="sng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b="1" dirty="0">
                <a:solidFill>
                  <a:schemeClr val="bg1"/>
                </a:solidFill>
                <a:latin typeface="Colonna MT" panose="04020805060202030203" pitchFamily="82" charset="0"/>
              </a:rPr>
              <a:t>We celebrate Christmas with our </a:t>
            </a:r>
            <a:r>
              <a:rPr lang="en-US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families </a:t>
            </a:r>
            <a:r>
              <a:rPr lang="en-US" sz="3000" b="1" dirty="0">
                <a:solidFill>
                  <a:schemeClr val="bg1"/>
                </a:solidFill>
                <a:latin typeface="Colonna MT" panose="04020805060202030203" pitchFamily="82" charset="0"/>
              </a:rPr>
              <a:t>and friends on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the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24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December</a:t>
            </a:r>
            <a:endParaRPr lang="cs-CZ" sz="3000" b="1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3000" b="1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Carp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with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potatoe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salad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is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usually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served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for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a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dinner</a:t>
            </a:r>
            <a:endParaRPr lang="cs-CZ" sz="3000" b="1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3000" b="1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Baby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Jesus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gives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the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presents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under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the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>
                <a:solidFill>
                  <a:schemeClr val="bg1"/>
                </a:solidFill>
                <a:latin typeface="Colonna MT" panose="04020805060202030203" pitchFamily="82" charset="0"/>
              </a:rPr>
              <a:t>C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hristmas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tree</a:t>
            </a:r>
            <a:endParaRPr lang="cs-CZ" sz="3000" b="1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3000" b="1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Some </a:t>
            </a:r>
            <a:r>
              <a:rPr lang="en-US" sz="3000" b="1" dirty="0">
                <a:solidFill>
                  <a:schemeClr val="bg1"/>
                </a:solidFill>
                <a:latin typeface="Colonna MT" panose="04020805060202030203" pitchFamily="82" charset="0"/>
              </a:rPr>
              <a:t>people </a:t>
            </a:r>
            <a:r>
              <a:rPr lang="en-US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attend </a:t>
            </a:r>
            <a:r>
              <a:rPr lang="en-US" sz="3000" b="1" dirty="0">
                <a:solidFill>
                  <a:schemeClr val="bg1"/>
                </a:solidFill>
                <a:latin typeface="Colonna MT" panose="04020805060202030203" pitchFamily="82" charset="0"/>
              </a:rPr>
              <a:t>the midnight </a:t>
            </a:r>
            <a:r>
              <a:rPr lang="en-US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mass</a:t>
            </a:r>
            <a:endParaRPr lang="cs-CZ" sz="3000" b="1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3000" b="1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Christmas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bread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and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biscuits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are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baked</a:t>
            </a:r>
            <a:endParaRPr lang="cs-CZ" sz="3000" b="1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3000" b="1" dirty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People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sing</a:t>
            </a:r>
            <a:r>
              <a:rPr lang="cs-CZ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 </a:t>
            </a:r>
            <a:r>
              <a:rPr lang="cs-CZ" sz="3000" b="1" dirty="0" err="1" smtClean="0">
                <a:solidFill>
                  <a:schemeClr val="bg1"/>
                </a:solidFill>
                <a:latin typeface="Colonna MT" panose="04020805060202030203" pitchFamily="82" charset="0"/>
              </a:rPr>
              <a:t>carols</a:t>
            </a:r>
            <a:endParaRPr lang="cs-CZ" sz="3000" b="1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3000" b="1" dirty="0" smtClean="0">
              <a:solidFill>
                <a:schemeClr val="bg1"/>
              </a:solidFill>
              <a:latin typeface="Colonna MT" panose="04020805060202030203" pitchFamily="8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December </a:t>
            </a:r>
            <a:r>
              <a:rPr lang="en-US" sz="3000" b="1" dirty="0">
                <a:solidFill>
                  <a:schemeClr val="bg1"/>
                </a:solidFill>
                <a:latin typeface="Colonna MT" panose="04020805060202030203" pitchFamily="82" charset="0"/>
              </a:rPr>
              <a:t>25 and 26 are two </a:t>
            </a:r>
            <a:r>
              <a:rPr lang="en-US" sz="3000" b="1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other </a:t>
            </a:r>
            <a:r>
              <a:rPr lang="en-US" sz="3000" b="1" dirty="0">
                <a:solidFill>
                  <a:schemeClr val="bg1"/>
                </a:solidFill>
                <a:latin typeface="Colonna MT" panose="04020805060202030203" pitchFamily="82" charset="0"/>
              </a:rPr>
              <a:t>Christmas holidays</a:t>
            </a:r>
            <a:endParaRPr lang="cs-CZ" sz="3000" b="1" dirty="0">
              <a:solidFill>
                <a:schemeClr val="bg1"/>
              </a:solidFill>
              <a:latin typeface="Colonna MT" panose="04020805060202030203" pitchFamily="82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130" y="2861733"/>
            <a:ext cx="3933870" cy="269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77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7200" y="558800"/>
            <a:ext cx="11402096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atin typeface="Colonna MT" panose="04020805060202030203" pitchFamily="82" charset="0"/>
              </a:rPr>
              <a:t>There</a:t>
            </a:r>
            <a:r>
              <a:rPr lang="cs-CZ" sz="3200" b="1" dirty="0" smtClean="0">
                <a:latin typeface="Colonna MT" panose="04020805060202030203" pitchFamily="82" charset="0"/>
              </a:rPr>
              <a:t> are </a:t>
            </a:r>
            <a:r>
              <a:rPr lang="cs-CZ" sz="3200" b="1" dirty="0" err="1" smtClean="0">
                <a:latin typeface="Colonna MT" panose="04020805060202030203" pitchFamily="82" charset="0"/>
              </a:rPr>
              <a:t>some</a:t>
            </a:r>
            <a:r>
              <a:rPr lang="cs-CZ" sz="3200" b="1" dirty="0" smtClean="0">
                <a:latin typeface="Colonna MT" panose="04020805060202030203" pitchFamily="82" charset="0"/>
              </a:rPr>
              <a:t> </a:t>
            </a:r>
            <a:r>
              <a:rPr lang="cs-CZ" sz="3200" b="1" dirty="0" err="1" smtClean="0">
                <a:latin typeface="Colonna MT" panose="04020805060202030203" pitchFamily="82" charset="0"/>
              </a:rPr>
              <a:t>other</a:t>
            </a:r>
            <a:r>
              <a:rPr lang="cs-CZ" sz="3200" b="1" dirty="0" smtClean="0">
                <a:latin typeface="Colonna MT" panose="04020805060202030203" pitchFamily="82" charset="0"/>
              </a:rPr>
              <a:t> </a:t>
            </a:r>
            <a:r>
              <a:rPr lang="cs-CZ" sz="3200" b="1" dirty="0" err="1" smtClean="0">
                <a:latin typeface="Colonna MT" panose="04020805060202030203" pitchFamily="82" charset="0"/>
              </a:rPr>
              <a:t>festivals</a:t>
            </a:r>
            <a:r>
              <a:rPr lang="cs-CZ" sz="3200" b="1" dirty="0" smtClean="0">
                <a:latin typeface="Colonna MT" panose="04020805060202030203" pitchFamily="82" charset="0"/>
              </a:rPr>
              <a:t> and </a:t>
            </a:r>
            <a:r>
              <a:rPr lang="cs-CZ" sz="3200" b="1" dirty="0" err="1" smtClean="0">
                <a:latin typeface="Colonna MT" panose="04020805060202030203" pitchFamily="82" charset="0"/>
              </a:rPr>
              <a:t>traditions</a:t>
            </a:r>
            <a:r>
              <a:rPr lang="cs-CZ" sz="3200" b="1" dirty="0" smtClean="0">
                <a:latin typeface="Colonna MT" panose="04020805060202030203" pitchFamily="82" charset="0"/>
              </a:rPr>
              <a:t> </a:t>
            </a:r>
            <a:r>
              <a:rPr lang="cs-CZ" sz="3200" b="1" dirty="0" err="1" smtClean="0">
                <a:latin typeface="Colonna MT" panose="04020805060202030203" pitchFamily="82" charset="0"/>
              </a:rPr>
              <a:t>which</a:t>
            </a:r>
            <a:r>
              <a:rPr lang="cs-CZ" sz="3200" b="1" dirty="0" smtClean="0">
                <a:latin typeface="Colonna MT" panose="04020805060202030203" pitchFamily="82" charset="0"/>
              </a:rPr>
              <a:t> </a:t>
            </a:r>
            <a:r>
              <a:rPr lang="cs-CZ" sz="3200" b="1" dirty="0" err="1" smtClean="0">
                <a:latin typeface="Colonna MT" panose="04020805060202030203" pitchFamily="82" charset="0"/>
              </a:rPr>
              <a:t>aren‘t</a:t>
            </a:r>
            <a:endParaRPr lang="cs-CZ" sz="3200" b="1" dirty="0" smtClean="0">
              <a:latin typeface="Colonna MT" panose="04020805060202030203" pitchFamily="82" charset="0"/>
            </a:endParaRPr>
          </a:p>
          <a:p>
            <a:r>
              <a:rPr lang="cs-CZ" sz="3200" b="1" dirty="0">
                <a:latin typeface="Colonna MT" panose="04020805060202030203" pitchFamily="82" charset="0"/>
              </a:rPr>
              <a:t>p</a:t>
            </a:r>
            <a:r>
              <a:rPr lang="cs-CZ" sz="3200" b="1" dirty="0" smtClean="0">
                <a:latin typeface="Colonna MT" panose="04020805060202030203" pitchFamily="82" charset="0"/>
              </a:rPr>
              <a:t>ublic </a:t>
            </a:r>
            <a:r>
              <a:rPr lang="cs-CZ" sz="3200" b="1" dirty="0" err="1" smtClean="0">
                <a:latin typeface="Colonna MT" panose="04020805060202030203" pitchFamily="82" charset="0"/>
              </a:rPr>
              <a:t>holidays</a:t>
            </a:r>
            <a:r>
              <a:rPr lang="cs-CZ" sz="3200" b="1" dirty="0" smtClean="0">
                <a:latin typeface="Colonna MT" panose="04020805060202030203" pitchFamily="82" charset="0"/>
              </a:rPr>
              <a:t>.</a:t>
            </a:r>
          </a:p>
          <a:p>
            <a:endParaRPr lang="cs-CZ" sz="3200" b="1" dirty="0" smtClean="0">
              <a:latin typeface="Colonna MT" panose="04020805060202030203" pitchFamily="82" charset="0"/>
            </a:endParaRPr>
          </a:p>
          <a:p>
            <a:r>
              <a:rPr lang="en-US" sz="3200" b="1" dirty="0" smtClean="0">
                <a:latin typeface="Colonna MT" panose="04020805060202030203" pitchFamily="82" charset="0"/>
              </a:rPr>
              <a:t>We </a:t>
            </a:r>
            <a:r>
              <a:rPr lang="en-US" sz="3200" b="1" dirty="0">
                <a:latin typeface="Colonna MT" panose="04020805060202030203" pitchFamily="82" charset="0"/>
              </a:rPr>
              <a:t>celebrate </a:t>
            </a:r>
            <a:r>
              <a:rPr lang="en-US" sz="3200" b="1" u="sng" dirty="0" smtClean="0">
                <a:latin typeface="Colonna MT" panose="04020805060202030203" pitchFamily="82" charset="0"/>
              </a:rPr>
              <a:t>St</a:t>
            </a:r>
            <a:r>
              <a:rPr lang="en-US" sz="3200" b="1" u="sng" dirty="0">
                <a:latin typeface="Colonna MT" panose="04020805060202030203" pitchFamily="82" charset="0"/>
              </a:rPr>
              <a:t>. Nicholas </a:t>
            </a:r>
            <a:r>
              <a:rPr lang="en-US" sz="3200" b="1" dirty="0">
                <a:latin typeface="Colonna MT" panose="04020805060202030203" pitchFamily="82" charset="0"/>
              </a:rPr>
              <a:t>on December 5 in the evening </a:t>
            </a:r>
          </a:p>
          <a:p>
            <a:r>
              <a:rPr lang="en-US" sz="3200" b="1" dirty="0">
                <a:latin typeface="Colonna MT" panose="04020805060202030203" pitchFamily="82" charset="0"/>
              </a:rPr>
              <a:t>before his feast day. </a:t>
            </a:r>
            <a:endParaRPr lang="cs-CZ" sz="3200" b="1" dirty="0" smtClean="0">
              <a:latin typeface="Colonna MT" panose="04020805060202030203" pitchFamily="82" charset="0"/>
            </a:endParaRPr>
          </a:p>
          <a:p>
            <a:endParaRPr lang="cs-CZ" sz="3200" b="1" dirty="0" smtClean="0">
              <a:latin typeface="Colonna MT" panose="04020805060202030203" pitchFamily="82" charset="0"/>
            </a:endParaRPr>
          </a:p>
          <a:p>
            <a:r>
              <a:rPr lang="en-US" sz="3200" b="1" dirty="0">
                <a:latin typeface="Colonna MT" panose="04020805060202030203" pitchFamily="82" charset="0"/>
              </a:rPr>
              <a:t>November </a:t>
            </a:r>
            <a:r>
              <a:rPr lang="en-US" sz="3200" b="1" dirty="0" smtClean="0">
                <a:latin typeface="Colonna MT" panose="04020805060202030203" pitchFamily="82" charset="0"/>
              </a:rPr>
              <a:t>2</a:t>
            </a:r>
            <a:r>
              <a:rPr lang="cs-CZ" sz="3200" b="1" dirty="0" smtClean="0">
                <a:latin typeface="Colonna MT" panose="04020805060202030203" pitchFamily="82" charset="0"/>
              </a:rPr>
              <a:t> -</a:t>
            </a:r>
            <a:r>
              <a:rPr lang="en-US" sz="3200" b="1" dirty="0" smtClean="0">
                <a:latin typeface="Colonna MT" panose="04020805060202030203" pitchFamily="82" charset="0"/>
              </a:rPr>
              <a:t> </a:t>
            </a:r>
            <a:r>
              <a:rPr lang="en-US" sz="3200" b="1" u="sng" dirty="0">
                <a:latin typeface="Colonna MT" panose="04020805060202030203" pitchFamily="82" charset="0"/>
              </a:rPr>
              <a:t>All Souls' </a:t>
            </a:r>
            <a:r>
              <a:rPr lang="en-US" sz="3200" b="1" u="sng" dirty="0" smtClean="0">
                <a:latin typeface="Colonna MT" panose="04020805060202030203" pitchFamily="82" charset="0"/>
              </a:rPr>
              <a:t>Day</a:t>
            </a:r>
            <a:r>
              <a:rPr lang="cs-CZ" sz="3200" b="1" u="sng" dirty="0" smtClean="0">
                <a:latin typeface="Colonna MT" panose="04020805060202030203" pitchFamily="82" charset="0"/>
              </a:rPr>
              <a:t> </a:t>
            </a:r>
            <a:r>
              <a:rPr lang="en-US" sz="3200" b="1" dirty="0" smtClean="0">
                <a:latin typeface="Colonna MT" panose="04020805060202030203" pitchFamily="82" charset="0"/>
              </a:rPr>
              <a:t>Czechs </a:t>
            </a:r>
            <a:r>
              <a:rPr lang="en-US" sz="3200" b="1" dirty="0">
                <a:latin typeface="Colonna MT" panose="04020805060202030203" pitchFamily="82" charset="0"/>
              </a:rPr>
              <a:t>visit cemeteries to remember </a:t>
            </a:r>
            <a:endParaRPr lang="cs-CZ" sz="3200" b="1" dirty="0" smtClean="0">
              <a:latin typeface="Colonna MT" panose="04020805060202030203" pitchFamily="82" charset="0"/>
            </a:endParaRPr>
          </a:p>
          <a:p>
            <a:r>
              <a:rPr lang="en-US" sz="3200" b="1" dirty="0" smtClean="0">
                <a:latin typeface="Colonna MT" panose="04020805060202030203" pitchFamily="82" charset="0"/>
              </a:rPr>
              <a:t>and pay </a:t>
            </a:r>
            <a:r>
              <a:rPr lang="en-US" sz="3200" b="1" dirty="0">
                <a:latin typeface="Colonna MT" panose="04020805060202030203" pitchFamily="82" charset="0"/>
              </a:rPr>
              <a:t>respects to their deceased loved ones</a:t>
            </a:r>
            <a:r>
              <a:rPr lang="en-US" sz="3200" b="1" dirty="0" smtClean="0">
                <a:latin typeface="Colonna MT" panose="04020805060202030203" pitchFamily="82" charset="0"/>
              </a:rPr>
              <a:t>.</a:t>
            </a:r>
            <a:endParaRPr lang="cs-CZ" sz="3200" b="1" dirty="0" smtClean="0">
              <a:latin typeface="Colonna MT" panose="04020805060202030203" pitchFamily="82" charset="0"/>
            </a:endParaRPr>
          </a:p>
          <a:p>
            <a:endParaRPr lang="cs-CZ" sz="3200" b="1" u="sng" dirty="0" smtClean="0">
              <a:latin typeface="Colonna MT" panose="04020805060202030203" pitchFamily="82" charset="0"/>
            </a:endParaRPr>
          </a:p>
          <a:p>
            <a:r>
              <a:rPr lang="cs-CZ" sz="3200" b="1" u="sng" dirty="0" err="1" smtClean="0">
                <a:latin typeface="Colonna MT" panose="04020805060202030203" pitchFamily="82" charset="0"/>
              </a:rPr>
              <a:t>April</a:t>
            </a:r>
            <a:r>
              <a:rPr lang="cs-CZ" sz="3200" b="1" u="sng" dirty="0" smtClean="0">
                <a:latin typeface="Colonna MT" panose="04020805060202030203" pitchFamily="82" charset="0"/>
              </a:rPr>
              <a:t> 30 -</a:t>
            </a:r>
            <a:r>
              <a:rPr lang="cs-CZ" sz="3200" b="1" u="sng" dirty="0" err="1" smtClean="0">
                <a:latin typeface="Colonna MT" panose="04020805060202030203" pitchFamily="82" charset="0"/>
              </a:rPr>
              <a:t>The</a:t>
            </a:r>
            <a:r>
              <a:rPr lang="cs-CZ" sz="3200" b="1" u="sng" dirty="0" smtClean="0">
                <a:latin typeface="Colonna MT" panose="04020805060202030203" pitchFamily="82" charset="0"/>
              </a:rPr>
              <a:t> </a:t>
            </a:r>
            <a:r>
              <a:rPr lang="cs-CZ" sz="3200" b="1" u="sng" dirty="0" err="1" smtClean="0">
                <a:latin typeface="Colonna MT" panose="04020805060202030203" pitchFamily="82" charset="0"/>
              </a:rPr>
              <a:t>Burning</a:t>
            </a:r>
            <a:r>
              <a:rPr lang="cs-CZ" sz="3200" b="1" u="sng" dirty="0" smtClean="0">
                <a:latin typeface="Colonna MT" panose="04020805060202030203" pitchFamily="82" charset="0"/>
              </a:rPr>
              <a:t> </a:t>
            </a:r>
            <a:r>
              <a:rPr lang="cs-CZ" sz="3200" b="1" u="sng" dirty="0" err="1" smtClean="0">
                <a:latin typeface="Colonna MT" panose="04020805060202030203" pitchFamily="82" charset="0"/>
              </a:rPr>
              <a:t>of</a:t>
            </a:r>
            <a:r>
              <a:rPr lang="cs-CZ" sz="3200" b="1" u="sng" dirty="0" smtClean="0">
                <a:latin typeface="Colonna MT" panose="04020805060202030203" pitchFamily="82" charset="0"/>
              </a:rPr>
              <a:t> </a:t>
            </a:r>
            <a:r>
              <a:rPr lang="cs-CZ" sz="3200" b="1" u="sng" dirty="0" err="1" smtClean="0">
                <a:latin typeface="Colonna MT" panose="04020805060202030203" pitchFamily="82" charset="0"/>
              </a:rPr>
              <a:t>Witches</a:t>
            </a:r>
            <a:r>
              <a:rPr lang="en-US" sz="3200" b="1" dirty="0">
                <a:latin typeface="Colonna MT" panose="04020805060202030203" pitchFamily="82" charset="0"/>
              </a:rPr>
              <a:t/>
            </a:r>
            <a:br>
              <a:rPr lang="en-US" sz="3200" b="1" dirty="0">
                <a:latin typeface="Colonna MT" panose="04020805060202030203" pitchFamily="82" charset="0"/>
              </a:rPr>
            </a:br>
            <a:r>
              <a:rPr lang="en-US" sz="3200" b="1" dirty="0">
                <a:latin typeface="Colonna MT" panose="04020805060202030203" pitchFamily="82" charset="0"/>
              </a:rPr>
              <a:t>This </a:t>
            </a:r>
            <a:r>
              <a:rPr lang="en-US" sz="3200" b="1" dirty="0" smtClean="0">
                <a:latin typeface="Colonna MT" panose="04020805060202030203" pitchFamily="82" charset="0"/>
              </a:rPr>
              <a:t>Czech </a:t>
            </a:r>
            <a:r>
              <a:rPr lang="en-US" sz="3200" b="1" dirty="0">
                <a:latin typeface="Colonna MT" panose="04020805060202030203" pitchFamily="82" charset="0"/>
              </a:rPr>
              <a:t>custom </a:t>
            </a:r>
            <a:r>
              <a:rPr lang="en-US" sz="3200" b="1" dirty="0" smtClean="0">
                <a:latin typeface="Colonna MT" panose="04020805060202030203" pitchFamily="82" charset="0"/>
              </a:rPr>
              <a:t>says </a:t>
            </a:r>
            <a:r>
              <a:rPr lang="en-US" sz="3200" b="1" dirty="0">
                <a:latin typeface="Colonna MT" panose="04020805060202030203" pitchFamily="82" charset="0"/>
              </a:rPr>
              <a:t>a final farewell to </a:t>
            </a:r>
            <a:r>
              <a:rPr lang="en-US" sz="3200" b="1" dirty="0" smtClean="0">
                <a:latin typeface="Colonna MT" panose="04020805060202030203" pitchFamily="82" charset="0"/>
              </a:rPr>
              <a:t>winter</a:t>
            </a:r>
            <a:r>
              <a:rPr lang="cs-CZ" sz="3200" b="1" dirty="0" smtClean="0">
                <a:latin typeface="Colonna MT" panose="04020805060202030203" pitchFamily="82" charset="0"/>
              </a:rPr>
              <a:t>.</a:t>
            </a:r>
            <a:r>
              <a:rPr lang="en-US" sz="3200" b="1" dirty="0" smtClean="0">
                <a:latin typeface="Colonna MT" panose="04020805060202030203" pitchFamily="82" charset="0"/>
              </a:rPr>
              <a:t> </a:t>
            </a:r>
            <a:endParaRPr lang="cs-CZ" sz="3200" b="1" dirty="0"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294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6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4934" y="1185333"/>
            <a:ext cx="6974473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latin typeface="Colonna MT" panose="04020805060202030203" pitchFamily="82" charset="0"/>
              </a:rPr>
              <a:t>When</a:t>
            </a:r>
            <a:r>
              <a:rPr lang="cs-CZ" sz="2800" b="1" dirty="0" smtClean="0">
                <a:latin typeface="Colonna MT" panose="04020805060202030203" pitchFamily="82" charset="0"/>
              </a:rPr>
              <a:t> are these </a:t>
            </a:r>
            <a:r>
              <a:rPr lang="cs-CZ" sz="2800" b="1" dirty="0" err="1" smtClean="0">
                <a:latin typeface="Colonna MT" panose="04020805060202030203" pitchFamily="82" charset="0"/>
              </a:rPr>
              <a:t>holidays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celebrated</a:t>
            </a:r>
            <a:r>
              <a:rPr lang="cs-CZ" sz="2800" b="1" dirty="0" smtClean="0">
                <a:latin typeface="Colonna MT" panose="04020805060202030203" pitchFamily="82" charset="0"/>
              </a:rPr>
              <a:t>?</a:t>
            </a:r>
          </a:p>
          <a:p>
            <a:pPr marL="514350" indent="-514350">
              <a:buAutoNum type="arabicPeriod"/>
            </a:pPr>
            <a:endParaRPr lang="cs-CZ" sz="2800" b="1" dirty="0" smtClean="0">
              <a:latin typeface="Colonna MT" panose="04020805060202030203" pitchFamily="82" charset="0"/>
            </a:endParaRPr>
          </a:p>
          <a:p>
            <a:pPr marL="514350" indent="-514350">
              <a:buAutoNum type="arabicPeriod"/>
            </a:pPr>
            <a:r>
              <a:rPr lang="cs-CZ" sz="2800" b="1" dirty="0" err="1" smtClean="0">
                <a:latin typeface="Colonna MT" panose="04020805060202030203" pitchFamily="82" charset="0"/>
              </a:rPr>
              <a:t>Labour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Day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Colonna MT" panose="04020805060202030203" pitchFamily="82" charset="0"/>
              </a:rPr>
              <a:t>Independent </a:t>
            </a:r>
            <a:r>
              <a:rPr lang="cs-CZ" sz="2800" b="1" dirty="0" err="1" smtClean="0">
                <a:latin typeface="Colonna MT" panose="04020805060202030203" pitchFamily="82" charset="0"/>
              </a:rPr>
              <a:t>Czechoslovak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State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Day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Colonna MT" panose="04020805060202030203" pitchFamily="82" charset="0"/>
              </a:rPr>
              <a:t>St. </a:t>
            </a:r>
            <a:r>
              <a:rPr lang="cs-CZ" sz="2800" b="1" dirty="0" err="1" smtClean="0">
                <a:latin typeface="Colonna MT" panose="04020805060202030203" pitchFamily="82" charset="0"/>
              </a:rPr>
              <a:t>Wenceslas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Day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514350" indent="-514350">
              <a:buAutoNum type="arabicPeriod"/>
            </a:pPr>
            <a:r>
              <a:rPr lang="cs-CZ" sz="2800" b="1" dirty="0" err="1" smtClean="0">
                <a:latin typeface="Colonna MT" panose="04020805060202030203" pitchFamily="82" charset="0"/>
              </a:rPr>
              <a:t>Struggle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for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>
                <a:latin typeface="Colonna MT" panose="04020805060202030203" pitchFamily="82" charset="0"/>
              </a:rPr>
              <a:t>F</a:t>
            </a:r>
            <a:r>
              <a:rPr lang="cs-CZ" sz="2800" b="1" dirty="0" err="1" smtClean="0">
                <a:latin typeface="Colonna MT" panose="04020805060202030203" pitchFamily="82" charset="0"/>
              </a:rPr>
              <a:t>reedom</a:t>
            </a:r>
            <a:r>
              <a:rPr lang="cs-CZ" sz="2800" b="1" dirty="0" smtClean="0">
                <a:latin typeface="Colonna MT" panose="04020805060202030203" pitchFamily="82" charset="0"/>
              </a:rPr>
              <a:t> and </a:t>
            </a:r>
            <a:r>
              <a:rPr lang="cs-CZ" sz="2800" b="1" dirty="0" err="1" smtClean="0">
                <a:latin typeface="Colonna MT" panose="04020805060202030203" pitchFamily="82" charset="0"/>
              </a:rPr>
              <a:t>Democracy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Day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Colonna MT" panose="04020805060202030203" pitchFamily="82" charset="0"/>
              </a:rPr>
              <a:t>Jan Hus </a:t>
            </a:r>
            <a:r>
              <a:rPr lang="cs-CZ" sz="2800" b="1" dirty="0" err="1" smtClean="0">
                <a:latin typeface="Colonna MT" panose="04020805060202030203" pitchFamily="82" charset="0"/>
              </a:rPr>
              <a:t>Day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514350" indent="-514350">
              <a:buAutoNum type="arabicPeriod"/>
            </a:pPr>
            <a:r>
              <a:rPr lang="cs-CZ" sz="2800" b="1" dirty="0" err="1" smtClean="0">
                <a:latin typeface="Colonna MT" panose="04020805060202030203" pitchFamily="82" charset="0"/>
              </a:rPr>
              <a:t>Christmas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pPr marL="514350" indent="-514350">
              <a:buAutoNum type="arabicPeriod"/>
            </a:pPr>
            <a:r>
              <a:rPr lang="cs-CZ" sz="2800" b="1" dirty="0" err="1" smtClean="0">
                <a:latin typeface="Colonna MT" panose="04020805060202030203" pitchFamily="82" charset="0"/>
              </a:rPr>
              <a:t>Liberation</a:t>
            </a:r>
            <a:r>
              <a:rPr lang="cs-CZ" sz="2800" b="1" dirty="0" smtClean="0">
                <a:latin typeface="Colonna MT" panose="04020805060202030203" pitchFamily="82" charset="0"/>
              </a:rPr>
              <a:t> </a:t>
            </a:r>
            <a:r>
              <a:rPr lang="cs-CZ" sz="2800" b="1" dirty="0" err="1" smtClean="0">
                <a:latin typeface="Colonna MT" panose="04020805060202030203" pitchFamily="82" charset="0"/>
              </a:rPr>
              <a:t>Day</a:t>
            </a:r>
            <a:endParaRPr lang="cs-CZ" sz="2800" b="1" dirty="0" smtClean="0">
              <a:latin typeface="Colonna MT" panose="04020805060202030203" pitchFamily="82" charset="0"/>
            </a:endParaRPr>
          </a:p>
          <a:p>
            <a:endParaRPr lang="cs-CZ" sz="2800" b="1" dirty="0" smtClean="0">
              <a:latin typeface="Colonna MT" panose="04020805060202030203" pitchFamily="82" charset="0"/>
            </a:endParaRPr>
          </a:p>
          <a:p>
            <a:pPr marL="514350" indent="-514350">
              <a:buAutoNum type="arabicPeriod"/>
            </a:pPr>
            <a:endParaRPr lang="cs-CZ" sz="2800" b="1" dirty="0" smtClean="0"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148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5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2847" y="1245175"/>
            <a:ext cx="4649093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 smtClean="0">
                <a:latin typeface="Colonna MT" panose="04020805060202030203" pitchFamily="82" charset="0"/>
                <a:hlinkClick r:id="rId2"/>
              </a:rPr>
              <a:t>http://ff-basnicky-atd.blog.cz</a:t>
            </a:r>
            <a:endParaRPr lang="cs-CZ" sz="2800" dirty="0" smtClean="0">
              <a:latin typeface="Colonna MT" panose="04020805060202030203" pitchFamily="82" charset="0"/>
            </a:endParaRPr>
          </a:p>
          <a:p>
            <a:r>
              <a:rPr lang="cs-CZ" sz="2800" dirty="0">
                <a:latin typeface="Colonna MT" panose="04020805060202030203" pitchFamily="82" charset="0"/>
              </a:rPr>
              <a:t>p</a:t>
            </a:r>
            <a:r>
              <a:rPr lang="cs-CZ" sz="2800" dirty="0" smtClean="0">
                <a:latin typeface="Colonna MT" panose="04020805060202030203" pitchFamily="82" charset="0"/>
              </a:rPr>
              <a:t>romoravia.blog.cz/</a:t>
            </a:r>
          </a:p>
          <a:p>
            <a:r>
              <a:rPr lang="cs-CZ" sz="2800" dirty="0" smtClean="0">
                <a:latin typeface="Colonna MT" panose="04020805060202030203" pitchFamily="82" charset="0"/>
                <a:hlinkClick r:id="rId3"/>
              </a:rPr>
              <a:t>http://zpravy.aktualne.cz/</a:t>
            </a:r>
            <a:endParaRPr lang="cs-CZ" sz="2800" dirty="0" smtClean="0">
              <a:latin typeface="Colonna MT" panose="04020805060202030203" pitchFamily="82" charset="0"/>
            </a:endParaRPr>
          </a:p>
          <a:p>
            <a:pPr algn="ctr"/>
            <a:r>
              <a:rPr lang="cs-CZ" sz="2800" dirty="0" smtClean="0">
                <a:latin typeface="Colonna MT" panose="04020805060202030203" pitchFamily="82" charset="0"/>
              </a:rPr>
              <a:t>http://www.bridge-online.cz/</a:t>
            </a:r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71658" y="3179353"/>
            <a:ext cx="477406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 smtClean="0">
                <a:latin typeface="Colonna MT" panose="04020805060202030203" pitchFamily="82" charset="0"/>
                <a:hlinkClick r:id="rId4"/>
              </a:rPr>
              <a:t>http://www.magickydotek.cz/</a:t>
            </a:r>
            <a:endParaRPr lang="cs-CZ" sz="2800" dirty="0" smtClean="0">
              <a:latin typeface="Colonna MT" panose="04020805060202030203" pitchFamily="82" charset="0"/>
            </a:endParaRPr>
          </a:p>
          <a:p>
            <a:r>
              <a:rPr lang="cs-CZ" sz="2800" dirty="0">
                <a:latin typeface="Colonna MT" panose="04020805060202030203" pitchFamily="82" charset="0"/>
                <a:hlinkClick r:id="rId5"/>
              </a:rPr>
              <a:t>http://www.expats.cz</a:t>
            </a:r>
            <a:r>
              <a:rPr lang="cs-CZ" sz="2800" dirty="0" smtClean="0">
                <a:latin typeface="Colonna MT" panose="04020805060202030203" pitchFamily="82" charset="0"/>
                <a:hlinkClick r:id="rId5"/>
              </a:rPr>
              <a:t>/</a:t>
            </a:r>
            <a:endParaRPr lang="cs-CZ" sz="2800" dirty="0">
              <a:latin typeface="Colonna MT" panose="04020805060202030203" pitchFamily="82" charset="0"/>
            </a:endParaRPr>
          </a:p>
          <a:p>
            <a:r>
              <a:rPr lang="cs-CZ" sz="2800" dirty="0">
                <a:latin typeface="Colonna MT" panose="04020805060202030203" pitchFamily="82" charset="0"/>
              </a:rPr>
              <a:t>http://zena.centrum.cz/</a:t>
            </a:r>
          </a:p>
        </p:txBody>
      </p:sp>
      <p:sp>
        <p:nvSpPr>
          <p:cNvPr id="4" name="Obdélník 3"/>
          <p:cNvSpPr/>
          <p:nvPr/>
        </p:nvSpPr>
        <p:spPr>
          <a:xfrm>
            <a:off x="1007407" y="4334232"/>
            <a:ext cx="5258363" cy="25237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Colonna MT" panose="04020805060202030203" pitchFamily="82" charset="0"/>
              </a:rPr>
              <a:t>http://www.kauza3.cz/.hahy.cz</a:t>
            </a:r>
          </a:p>
          <a:p>
            <a:r>
              <a:rPr lang="cs-CZ" sz="2800" dirty="0" smtClean="0">
                <a:latin typeface="Colonna MT" panose="04020805060202030203" pitchFamily="82" charset="0"/>
                <a:hlinkClick r:id="rId6"/>
              </a:rPr>
              <a:t>www.prague.net</a:t>
            </a:r>
            <a:endParaRPr lang="cs-CZ" sz="2800" dirty="0" smtClean="0">
              <a:latin typeface="Colonna MT" panose="04020805060202030203" pitchFamily="82" charset="0"/>
            </a:endParaRPr>
          </a:p>
          <a:p>
            <a:r>
              <a:rPr lang="cs-CZ" sz="2800" dirty="0">
                <a:latin typeface="Colonna MT" panose="04020805060202030203" pitchFamily="82" charset="0"/>
                <a:hlinkClick r:id="rId7"/>
              </a:rPr>
              <a:t>http://tavaana.org</a:t>
            </a:r>
            <a:r>
              <a:rPr lang="cs-CZ" sz="2800" dirty="0" smtClean="0">
                <a:latin typeface="Colonna MT" panose="04020805060202030203" pitchFamily="82" charset="0"/>
                <a:hlinkClick r:id="rId7"/>
              </a:rPr>
              <a:t>/</a:t>
            </a:r>
            <a:endParaRPr lang="cs-CZ" sz="2800" dirty="0" smtClean="0">
              <a:latin typeface="Colonna MT" panose="04020805060202030203" pitchFamily="82" charset="0"/>
            </a:endParaRPr>
          </a:p>
          <a:p>
            <a:r>
              <a:rPr lang="cs-CZ" sz="2800" dirty="0">
                <a:latin typeface="Colonna MT" panose="04020805060202030203" pitchFamily="82" charset="0"/>
                <a:hlinkClick r:id="rId8"/>
              </a:rPr>
              <a:t>http://www.hostivickahistorie.cz</a:t>
            </a:r>
            <a:r>
              <a:rPr lang="cs-CZ" sz="2800" dirty="0" smtClean="0">
                <a:latin typeface="Colonna MT" panose="04020805060202030203" pitchFamily="82" charset="0"/>
                <a:hlinkClick r:id="rId8"/>
              </a:rPr>
              <a:t>/</a:t>
            </a:r>
            <a:endParaRPr lang="cs-CZ" sz="2800" dirty="0" smtClean="0">
              <a:latin typeface="Colonna MT" panose="04020805060202030203" pitchFamily="82" charset="0"/>
            </a:endParaRPr>
          </a:p>
          <a:p>
            <a:r>
              <a:rPr lang="cs-CZ" sz="2800" dirty="0">
                <a:latin typeface="Colonna MT" panose="04020805060202030203" pitchFamily="82" charset="0"/>
              </a:rPr>
              <a:t>http://www.marketoskop.cz/</a:t>
            </a:r>
            <a:endParaRPr lang="cs-CZ" sz="2800" dirty="0" smtClean="0">
              <a:latin typeface="Colonna MT" panose="04020805060202030203" pitchFamily="82" charset="0"/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58" y="248999"/>
            <a:ext cx="54514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latin typeface="Colonna MT" panose="04020805060202030203" pitchFamily="82" charset="0"/>
              </a:rPr>
              <a:t>Zdroje:</a:t>
            </a:r>
          </a:p>
          <a:p>
            <a:r>
              <a:rPr lang="cs-CZ" sz="2800" dirty="0">
                <a:latin typeface="Colonna MT" panose="04020805060202030203" pitchFamily="82" charset="0"/>
              </a:rPr>
              <a:t>http://www.myczechrepublic.com/</a:t>
            </a:r>
          </a:p>
        </p:txBody>
      </p:sp>
    </p:spTree>
    <p:extLst>
      <p:ext uri="{BB962C8B-B14F-4D97-AF65-F5344CB8AC3E}">
        <p14:creationId xmlns:p14="http://schemas.microsoft.com/office/powerpoint/2010/main" val="2231089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634</Words>
  <Application>Microsoft Office PowerPoint</Application>
  <PresentationFormat>Širokoúhlá obrazovka</PresentationFormat>
  <Paragraphs>144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25" baseType="lpstr">
      <vt:lpstr>Arial</vt:lpstr>
      <vt:lpstr>Calibri</vt:lpstr>
      <vt:lpstr>Calibri Light</vt:lpstr>
      <vt:lpstr>Colonna MT</vt:lpstr>
      <vt:lpstr>Courier New</vt:lpstr>
      <vt:lpstr>Times New Roman</vt:lpstr>
      <vt:lpstr>Trebuchet MS</vt:lpstr>
      <vt:lpstr>Verdana</vt:lpstr>
      <vt:lpstr>Wingdings 2</vt:lpstr>
      <vt:lpstr>Motiv Office</vt:lpstr>
      <vt:lpstr>Spring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SBR2</dc:creator>
  <cp:lastModifiedBy>SBR2</cp:lastModifiedBy>
  <cp:revision>37</cp:revision>
  <dcterms:created xsi:type="dcterms:W3CDTF">2014-03-04T12:12:53Z</dcterms:created>
  <dcterms:modified xsi:type="dcterms:W3CDTF">2014-03-13T08:53:31Z</dcterms:modified>
</cp:coreProperties>
</file>