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57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CCFF66"/>
    <a:srgbClr val="FF00FF"/>
    <a:srgbClr val="99FF33"/>
    <a:srgbClr val="EFF33F"/>
    <a:srgbClr val="F88E36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2" y="1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466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4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747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068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853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02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066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212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390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8968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069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5923" y="3307356"/>
            <a:ext cx="9489573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5923" y="4777380"/>
            <a:ext cx="9489573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025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6188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3308581"/>
            <a:ext cx="9489571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4777381"/>
            <a:ext cx="948957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198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675725"/>
            <a:ext cx="949744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5924" y="1809750"/>
            <a:ext cx="4628369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708" y="1809749"/>
            <a:ext cx="4625656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395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7192" y="1812927"/>
            <a:ext cx="419709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5924" y="2389190"/>
            <a:ext cx="4628369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56088" y="1812927"/>
            <a:ext cx="418998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7" y="2389190"/>
            <a:ext cx="462836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034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3990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247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3" y="446088"/>
            <a:ext cx="3547533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6873" y="446088"/>
            <a:ext cx="5706492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3" y="1631950"/>
            <a:ext cx="3547533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46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1387058"/>
            <a:ext cx="4641849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4" y="2500312"/>
            <a:ext cx="4641849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91682" y="993076"/>
            <a:ext cx="2462851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6502400" y="1600200"/>
            <a:ext cx="4572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05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4" y="1807361"/>
            <a:ext cx="949744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361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79415" y="675723"/>
            <a:ext cx="1963949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3" y="675724"/>
            <a:ext cx="7290076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21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993C2-4654-4DF6-A550-4999043DA1D6}" type="datetimeFigureOut">
              <a:rPr lang="cs-CZ" smtClean="0"/>
              <a:t>30. 4. 2014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791D1-DD10-4FBD-85FA-E60469356A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066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12" y="-16"/>
            <a:ext cx="12336461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5923" y="675725"/>
            <a:ext cx="9500151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1807361"/>
            <a:ext cx="9500149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3125" y="595181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30. 4. 2014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74594" y="5951811"/>
            <a:ext cx="7008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3545" y="5951811"/>
            <a:ext cx="81104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15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upmarketing.com/" TargetMode="External"/><Relationship Id="rId2" Type="http://schemas.openxmlformats.org/officeDocument/2006/relationships/hyperlink" Target="http://www.fashioncaprice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infotrebon.cz/" TargetMode="External"/><Relationship Id="rId4" Type="http://schemas.openxmlformats.org/officeDocument/2006/relationships/hyperlink" Target="http://www.shopaholicnomor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01 DUM Kvadratická funkce.ppt"/>
          <p:cNvSpPr>
            <a:spLocks noChangeAspect="1" noChangeArrowheads="1"/>
          </p:cNvSpPr>
          <p:nvPr/>
        </p:nvSpPr>
        <p:spPr bwMode="auto">
          <a:xfrm>
            <a:off x="4423568" y="49482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548648"/>
              </p:ext>
            </p:extLst>
          </p:nvPr>
        </p:nvGraphicFramePr>
        <p:xfrm>
          <a:off x="850900" y="1368423"/>
          <a:ext cx="9982199" cy="5269372"/>
        </p:xfrm>
        <a:graphic>
          <a:graphicData uri="http://schemas.openxmlformats.org/drawingml/2006/table">
            <a:tbl>
              <a:tblPr/>
              <a:tblGrid>
                <a:gridCol w="2282101"/>
                <a:gridCol w="57124"/>
                <a:gridCol w="1713911"/>
                <a:gridCol w="580063"/>
                <a:gridCol w="546613"/>
                <a:gridCol w="4802387"/>
              </a:tblGrid>
              <a:tr h="594214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Název projektu: Digitalizace výuky oboru Kosmetické služby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Číslo projektu: </a:t>
                      </a: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9938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Škola: </a:t>
                      </a: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53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Předmět: Anglický jazyk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Ročník:</a:t>
                      </a:r>
                      <a:endParaRPr lang="cs-CZ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3.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938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Téma: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Média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157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Tematický okruh: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Vzdělání, média, kulturní život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3473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Jméno autora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Jana Adámková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Datum tvorby: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23.4.2014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9471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Kód materiálu: OPVK_1.5_DUM_III/2_ANJ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07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Soubor: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VYSTUPY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VY_32_inovace_ANJ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07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508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Anotace: výukový materiál je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určen jako</a:t>
                      </a:r>
                      <a:r>
                        <a:rPr lang="cs-CZ" sz="14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podpora výkladu konverzačního tématu 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5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9600" y="327091"/>
            <a:ext cx="1287405" cy="103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87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09332" y="59827"/>
            <a:ext cx="4859867" cy="212365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b="1" u="sng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Media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they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inform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us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00FFFF"/>
                </a:solidFill>
                <a:latin typeface="Comic Sans MS" panose="030F0702030302020204" pitchFamily="66" charset="0"/>
              </a:rPr>
              <a:t>t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hey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enternain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us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endParaRPr lang="cs-CZ" sz="2800" b="1" dirty="0">
              <a:solidFill>
                <a:srgbClr val="00FF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048932"/>
            <a:ext cx="4775200" cy="480906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33" y="0"/>
            <a:ext cx="4402667" cy="367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16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05868" y="575734"/>
            <a:ext cx="3182281" cy="541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u="sng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Types</a:t>
            </a:r>
            <a:endParaRPr lang="cs-CZ" sz="4000" u="sng" dirty="0" smtClean="0">
              <a:solidFill>
                <a:srgbClr val="FF66FF"/>
              </a:solidFill>
              <a:latin typeface="Comic Sans MS" panose="030F0702030302020204" pitchFamily="66" charset="0"/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32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the</a:t>
            </a:r>
            <a:r>
              <a:rPr lang="cs-CZ" sz="32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Internet</a:t>
            </a: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endParaRPr lang="cs-CZ" sz="32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32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newspapers</a:t>
            </a:r>
            <a:endParaRPr lang="cs-CZ" sz="32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endParaRPr lang="cs-CZ" sz="3200" b="1" dirty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32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magazines</a:t>
            </a:r>
            <a:endParaRPr lang="cs-CZ" sz="32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endParaRPr lang="cs-CZ" sz="3200" b="1" dirty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3200" b="1" dirty="0" err="1">
                <a:solidFill>
                  <a:srgbClr val="99FF33"/>
                </a:solidFill>
                <a:latin typeface="Comic Sans MS" panose="030F0702030302020204" pitchFamily="66" charset="0"/>
              </a:rPr>
              <a:t>r</a:t>
            </a:r>
            <a:r>
              <a:rPr lang="cs-CZ" sz="32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adio</a:t>
            </a:r>
            <a:r>
              <a:rPr lang="cs-CZ" sz="32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endParaRPr lang="cs-CZ" sz="32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3200" b="1" dirty="0" err="1">
                <a:solidFill>
                  <a:srgbClr val="99FF33"/>
                </a:solidFill>
                <a:latin typeface="Comic Sans MS" panose="030F0702030302020204" pitchFamily="66" charset="0"/>
              </a:rPr>
              <a:t>t</a:t>
            </a:r>
            <a:r>
              <a:rPr lang="cs-CZ" sz="32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elevision</a:t>
            </a:r>
            <a:endParaRPr lang="cs-CZ" sz="3200" b="1" dirty="0">
              <a:solidFill>
                <a:srgbClr val="99FF33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52134" y="728133"/>
            <a:ext cx="7361311" cy="83407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The</a:t>
            </a:r>
            <a:r>
              <a:rPr lang="cs-CZ" sz="3200" b="1" u="sng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Internet</a:t>
            </a: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An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international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network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computers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u="sng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You</a:t>
            </a:r>
            <a:r>
              <a:rPr lang="cs-CZ" sz="2800" b="1" u="sng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u="sng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can</a:t>
            </a:r>
            <a:endParaRPr lang="cs-CZ" sz="2800" b="1" u="sng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>
              <a:buClr>
                <a:srgbClr val="99FF33"/>
              </a:buClr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find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there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any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information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do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your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shopping</a:t>
            </a: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download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films</a:t>
            </a:r>
            <a:r>
              <a:rPr lang="cs-CZ" sz="2800" b="1" dirty="0">
                <a:solidFill>
                  <a:srgbClr val="00FFFF"/>
                </a:solidFill>
                <a:latin typeface="Comic Sans MS" panose="030F0702030302020204" pitchFamily="66" charset="0"/>
              </a:rPr>
              <a:t>,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music and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books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chat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with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your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friends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send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emails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share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photos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 </a:t>
            </a: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Wingdings" panose="05000000000000000000" pitchFamily="2" charset="2"/>
              <a:buChar char="v"/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>
              <a:buClr>
                <a:srgbClr val="99FF33"/>
              </a:buClr>
            </a:pPr>
            <a:r>
              <a:rPr lang="cs-CZ" sz="2800" b="1" dirty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  </a:t>
            </a:r>
          </a:p>
          <a:p>
            <a:pPr>
              <a:buClr>
                <a:srgbClr val="99FF33"/>
              </a:buClr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>
              <a:buClr>
                <a:srgbClr val="99FF33"/>
              </a:buClr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Courier New" panose="02070309020205020404" pitchFamily="49" charset="0"/>
              <a:buChar char="o"/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Courier New" panose="02070309020205020404" pitchFamily="49" charset="0"/>
              <a:buChar char="o"/>
            </a:pPr>
            <a:endParaRPr lang="cs-CZ" sz="2800" b="1" dirty="0">
              <a:solidFill>
                <a:srgbClr val="00FF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63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14448" y="156138"/>
            <a:ext cx="11274240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Newspapers</a:t>
            </a:r>
            <a:endParaRPr lang="cs-CZ" sz="3200" b="1" u="sng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the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oldest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way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distributing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information</a:t>
            </a:r>
            <a:endParaRPr lang="cs-CZ" sz="2800" b="1" dirty="0">
              <a:solidFill>
                <a:srgbClr val="FF66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most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them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are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pressed</a:t>
            </a:r>
            <a:r>
              <a:rPr lang="cs-CZ" sz="28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66FF"/>
                </a:solidFill>
                <a:latin typeface="Comic Sans MS" panose="030F0702030302020204" pitchFamily="66" charset="0"/>
              </a:rPr>
              <a:t>daily</a:t>
            </a:r>
            <a:endParaRPr lang="cs-CZ" sz="2800" b="1" dirty="0" smtClean="0">
              <a:solidFill>
                <a:srgbClr val="FF66FF"/>
              </a:solidFill>
              <a:latin typeface="Comic Sans MS" panose="030F0702030302020204" pitchFamily="66" charset="0"/>
            </a:endParaRPr>
          </a:p>
          <a:p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Two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main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types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r>
              <a:rPr lang="cs-CZ" sz="2800" b="1" u="sng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Broadsheet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Clr>
                <a:srgbClr val="CCFF66"/>
              </a:buClr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serious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newspapers</a:t>
            </a:r>
            <a:r>
              <a:rPr lang="cs-CZ" sz="2800" b="1" dirty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with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old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history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CCFF66"/>
              </a:buClr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contains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political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cultural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industrial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news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CCFF66"/>
              </a:buClr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>
                <a:solidFill>
                  <a:srgbClr val="00FFFF"/>
                </a:solidFill>
                <a:latin typeface="Comic Sans MS" panose="030F0702030302020204" pitchFamily="66" charset="0"/>
              </a:rPr>
              <a:t>f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or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ex. Mladá Fronta,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the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Times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r>
              <a:rPr lang="cs-CZ" sz="2800" b="1" u="sng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Tabloid</a:t>
            </a: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contains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sensational crime stories, celebrity gossip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scandals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there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are much more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pictures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than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information</a:t>
            </a:r>
            <a:r>
              <a:rPr lang="en-US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FF66FF"/>
              </a:buClr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Blesk,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the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Sun</a:t>
            </a:r>
          </a:p>
          <a:p>
            <a:pPr marL="457200" indent="-457200">
              <a:buFontTx/>
              <a:buChar char="-"/>
            </a:pPr>
            <a:r>
              <a:rPr lang="en-US" sz="2800" dirty="0"/>
              <a:t>sensational crime stories, astrology, celebrity gossip and television. </a:t>
            </a:r>
            <a:r>
              <a:rPr lang="cs-CZ" sz="2800" dirty="0" err="1" smtClean="0"/>
              <a:t>vv</a:t>
            </a: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>
                <a:solidFill>
                  <a:srgbClr val="00FF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             </a:t>
            </a:r>
            <a:endParaRPr lang="cs-CZ" sz="2800" b="1" dirty="0">
              <a:solidFill>
                <a:srgbClr val="CC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988" y="0"/>
            <a:ext cx="3529012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11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334" y="558801"/>
            <a:ext cx="118025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Magazines</a:t>
            </a:r>
            <a:endParaRPr lang="cs-CZ" sz="3600" b="1" u="sng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571500" indent="-5715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3600" b="1" u="sng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FF00FF"/>
                </a:solidFill>
                <a:latin typeface="Comic Sans MS" panose="030F0702030302020204" pitchFamily="66" charset="0"/>
              </a:rPr>
              <a:t>p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rinted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weekly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fortnightly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or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monthly</a:t>
            </a:r>
            <a:endParaRPr lang="cs-CZ" sz="2800" b="1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FF00FF"/>
                </a:solidFill>
                <a:latin typeface="Comic Sans MS" panose="030F0702030302020204" pitchFamily="66" charset="0"/>
              </a:rPr>
              <a:t>t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hey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are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focused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on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different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topics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</a:t>
            </a:r>
          </a:p>
          <a:p>
            <a:pPr>
              <a:buClr>
                <a:srgbClr val="99FF33"/>
              </a:buClr>
            </a:pP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such as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fashion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cooking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gardening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home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history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nature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etc</a:t>
            </a:r>
            <a:endParaRPr lang="cs-CZ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rgbClr val="FF00FF"/>
                </a:solidFill>
                <a:latin typeface="Comic Sans MS" panose="030F0702030302020204" pitchFamily="66" charset="0"/>
              </a:rPr>
              <a:t>f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ull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photos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and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colourful</a:t>
            </a: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pictures</a:t>
            </a:r>
            <a:endParaRPr lang="cs-CZ" sz="2800" b="1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99FF33"/>
              </a:buClr>
              <a:buFont typeface="Arial" panose="020B0604020202020204" pitchFamily="34" charset="0"/>
              <a:buChar char="•"/>
            </a:pPr>
            <a:endParaRPr lang="cs-CZ" sz="2800" b="1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endParaRPr lang="cs-CZ" sz="2800" b="1" dirty="0" smtClean="0">
              <a:solidFill>
                <a:srgbClr val="00FFFF"/>
              </a:solidFill>
              <a:latin typeface="Comic Sans MS" panose="030F0702030302020204" pitchFamily="66" charset="0"/>
            </a:endParaRPr>
          </a:p>
          <a:p>
            <a:endParaRPr lang="cs-CZ" sz="3600" b="1" u="sng" dirty="0">
              <a:solidFill>
                <a:srgbClr val="00FF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534" y="4216400"/>
            <a:ext cx="4233333" cy="26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55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6267" y="338666"/>
            <a:ext cx="1129828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err="1" smtClean="0">
                <a:solidFill>
                  <a:srgbClr val="F88E36"/>
                </a:solidFill>
                <a:latin typeface="Comic Sans MS" panose="030F0702030302020204" pitchFamily="66" charset="0"/>
              </a:rPr>
              <a:t>Radio</a:t>
            </a:r>
            <a:endParaRPr lang="cs-CZ" sz="3600" b="1" u="sng" dirty="0" smtClean="0">
              <a:solidFill>
                <a:srgbClr val="F88E36"/>
              </a:solidFill>
              <a:latin typeface="Comic Sans MS" panose="030F0702030302020204" pitchFamily="66" charset="0"/>
            </a:endParaRPr>
          </a:p>
          <a:p>
            <a:endParaRPr lang="cs-CZ" sz="2800" b="1" dirty="0" smtClean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EFF33F"/>
                </a:solidFill>
                <a:latin typeface="Comic Sans MS" panose="030F0702030302020204" pitchFamily="66" charset="0"/>
              </a:rPr>
              <a:t>g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ives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us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a lot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information</a:t>
            </a:r>
            <a:r>
              <a:rPr lang="cs-CZ" sz="2800" b="1" dirty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from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the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world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and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our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country</a:t>
            </a: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EFF33F"/>
                </a:solidFill>
                <a:latin typeface="Comic Sans MS" panose="030F0702030302020204" pitchFamily="66" charset="0"/>
              </a:rPr>
              <a:t>p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lays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music</a:t>
            </a: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rgbClr val="EFF33F"/>
                </a:solidFill>
                <a:latin typeface="Comic Sans MS" panose="030F0702030302020204" pitchFamily="66" charset="0"/>
              </a:rPr>
              <a:t>t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wo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types</a:t>
            </a:r>
            <a:r>
              <a:rPr lang="cs-CZ" sz="2800" b="1" dirty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–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state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( Radiožurnál ) and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commercial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( Impuls )</a:t>
            </a: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endParaRPr lang="cs-CZ" sz="2800" b="1" dirty="0" smtClean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broadcasts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live</a:t>
            </a: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great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„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travelling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EFF33F"/>
                </a:solidFill>
                <a:latin typeface="Comic Sans MS" panose="030F0702030302020204" pitchFamily="66" charset="0"/>
              </a:rPr>
              <a:t>companion</a:t>
            </a:r>
            <a:r>
              <a:rPr lang="cs-CZ" sz="2800" b="1" dirty="0" smtClean="0">
                <a:solidFill>
                  <a:srgbClr val="EFF33F"/>
                </a:solidFill>
                <a:latin typeface="Comic Sans MS" panose="030F0702030302020204" pitchFamily="66" charset="0"/>
              </a:rPr>
              <a:t>“</a:t>
            </a: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endParaRPr lang="cs-CZ" sz="2800" b="1" dirty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endParaRPr lang="cs-CZ" sz="2800" b="1" dirty="0" smtClean="0">
              <a:solidFill>
                <a:srgbClr val="EFF33F"/>
              </a:solidFill>
              <a:latin typeface="Comic Sans MS" panose="030F0702030302020204" pitchFamily="66" charset="0"/>
            </a:endParaRPr>
          </a:p>
          <a:p>
            <a:endParaRPr lang="cs-CZ" sz="2800" b="1" dirty="0">
              <a:solidFill>
                <a:srgbClr val="EFF33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067" y="4030133"/>
            <a:ext cx="2810933" cy="282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9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" y="152401"/>
            <a:ext cx="12386724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Television</a:t>
            </a:r>
            <a:endParaRPr lang="cs-CZ" sz="3200" b="1" u="sng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the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most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favourite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media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 marL="457200" indent="-457200">
              <a:buClr>
                <a:srgbClr val="00FFFF"/>
              </a:buClr>
              <a:buFont typeface="Arial" panose="020B0604020202020204" pitchFamily="34" charset="0"/>
              <a:buChar char="•"/>
            </a:pP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Two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main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types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:</a:t>
            </a:r>
          </a:p>
          <a:p>
            <a:pPr>
              <a:buClr>
                <a:srgbClr val="00FFFF"/>
              </a:buClr>
            </a:pP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Public Servise TV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–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serious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information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educational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programms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</a:t>
            </a:r>
          </a:p>
          <a:p>
            <a:pPr>
              <a:buClr>
                <a:srgbClr val="00FFFF"/>
              </a:buClr>
            </a:pP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                     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films</a:t>
            </a: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                     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for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ex. ČT1</a:t>
            </a:r>
          </a:p>
          <a:p>
            <a:pPr>
              <a:buClr>
                <a:srgbClr val="00FFFF"/>
              </a:buClr>
            </a:pP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</a:t>
            </a:r>
            <a:r>
              <a:rPr lang="cs-CZ" sz="2800" b="1" dirty="0" err="1" smtClean="0">
                <a:solidFill>
                  <a:srgbClr val="00FFFF"/>
                </a:solidFill>
                <a:latin typeface="Comic Sans MS" panose="030F0702030302020204" pitchFamily="66" charset="0"/>
              </a:rPr>
              <a:t>Commercial</a:t>
            </a:r>
            <a:r>
              <a:rPr lang="cs-CZ" sz="2800" b="1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 TV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-  a lot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of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advertisement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mainly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entertaining</a:t>
            </a: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                   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programs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>
                <a:solidFill>
                  <a:srgbClr val="99FF33"/>
                </a:solidFill>
                <a:latin typeface="Comic Sans MS" panose="030F0702030302020204" pitchFamily="66" charset="0"/>
              </a:rPr>
              <a:t>s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ensational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news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series</a:t>
            </a: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                        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for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ex. NOVA, PRIMA</a:t>
            </a:r>
          </a:p>
          <a:p>
            <a:pPr>
              <a:buClr>
                <a:srgbClr val="00FFFF"/>
              </a:buClr>
            </a:pP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Some</a:t>
            </a: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programms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specialise</a:t>
            </a:r>
            <a:r>
              <a:rPr lang="cs-CZ" sz="2800" b="1" dirty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on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specific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topic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– sport,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nature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music,..</a:t>
            </a:r>
          </a:p>
          <a:p>
            <a:pPr>
              <a:buClr>
                <a:srgbClr val="00FFFF"/>
              </a:buClr>
            </a:pPr>
            <a:r>
              <a:rPr lang="cs-CZ" sz="2800" b="1" dirty="0" err="1">
                <a:solidFill>
                  <a:srgbClr val="99FF33"/>
                </a:solidFill>
                <a:latin typeface="Comic Sans MS" panose="030F0702030302020204" pitchFamily="66" charset="0"/>
              </a:rPr>
              <a:t>f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or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 ex. </a:t>
            </a:r>
            <a:r>
              <a:rPr lang="cs-CZ" sz="2800" b="1" dirty="0" err="1" smtClean="0">
                <a:solidFill>
                  <a:srgbClr val="99FF33"/>
                </a:solidFill>
                <a:latin typeface="Comic Sans MS" panose="030F0702030302020204" pitchFamily="66" charset="0"/>
              </a:rPr>
              <a:t>Óčko</a:t>
            </a:r>
            <a:r>
              <a:rPr lang="cs-CZ" sz="2800" b="1" dirty="0" smtClean="0">
                <a:solidFill>
                  <a:srgbClr val="99FF33"/>
                </a:solidFill>
                <a:latin typeface="Comic Sans MS" panose="030F0702030302020204" pitchFamily="66" charset="0"/>
              </a:rPr>
              <a:t>, PRIMA ZOOM</a:t>
            </a:r>
            <a:endParaRPr lang="cs-CZ" sz="2800" b="1" dirty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endParaRPr lang="cs-CZ" sz="2800" b="1" dirty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pPr>
              <a:buClr>
                <a:srgbClr val="00FFFF"/>
              </a:buClr>
            </a:pPr>
            <a:endParaRPr lang="cs-CZ" sz="2800" b="1" dirty="0" smtClean="0">
              <a:solidFill>
                <a:srgbClr val="99FF33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endParaRPr lang="cs-CZ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600" y="0"/>
            <a:ext cx="25654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9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40334" y="1381667"/>
            <a:ext cx="6555000" cy="36009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cs-CZ" sz="3200" b="1" dirty="0" smtClean="0">
                <a:solidFill>
                  <a:srgbClr val="00FFFF"/>
                </a:solidFill>
                <a:latin typeface="Comic Sans MS" panose="030F0702030302020204" pitchFamily="66" charset="0"/>
                <a:hlinkClick r:id="rId2"/>
              </a:rPr>
              <a:t>Zdroje:</a:t>
            </a:r>
          </a:p>
          <a:p>
            <a:pPr lvl="1"/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  <a:hlinkClick r:id="rId2"/>
              </a:rPr>
              <a:t>http://www.fashioncaprice.com</a:t>
            </a:r>
            <a:endParaRPr lang="cs-CZ" sz="2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lvl="1"/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http://www.helpforenglish.cz</a:t>
            </a:r>
          </a:p>
          <a:p>
            <a:pPr lvl="1"/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/http://juntaedelane.com/</a:t>
            </a:r>
          </a:p>
          <a:p>
            <a:pPr lvl="1"/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  <a:hlinkClick r:id="rId3"/>
              </a:rPr>
              <a:t>http://www.teacupmarketing.com/</a:t>
            </a:r>
            <a:endParaRPr lang="cs-CZ" sz="2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lvl="1"/>
            <a:r>
              <a:rPr lang="cs-CZ" sz="2800" dirty="0">
                <a:solidFill>
                  <a:srgbClr val="FF00FF"/>
                </a:solidFill>
                <a:latin typeface="Comic Sans MS" panose="030F0702030302020204" pitchFamily="66" charset="0"/>
                <a:hlinkClick r:id="rId4"/>
              </a:rPr>
              <a:t>http://www.shopaholicnomore.com</a:t>
            </a:r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  <a:hlinkClick r:id="rId4"/>
              </a:rPr>
              <a:t>/</a:t>
            </a:r>
            <a:endParaRPr lang="cs-CZ" sz="2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lvl="1"/>
            <a:r>
              <a:rPr lang="cs-CZ" sz="2800" dirty="0">
                <a:solidFill>
                  <a:srgbClr val="FF00FF"/>
                </a:solidFill>
                <a:latin typeface="Comic Sans MS" panose="030F0702030302020204" pitchFamily="66" charset="0"/>
                <a:hlinkClick r:id="rId5"/>
              </a:rPr>
              <a:t>http://www.infotrebon.cz</a:t>
            </a:r>
            <a:r>
              <a:rPr lang="cs-CZ" sz="2800" dirty="0" smtClean="0">
                <a:solidFill>
                  <a:srgbClr val="FF00FF"/>
                </a:solidFill>
                <a:latin typeface="Comic Sans MS" panose="030F0702030302020204" pitchFamily="66" charset="0"/>
                <a:hlinkClick r:id="rId5"/>
              </a:rPr>
              <a:t>/</a:t>
            </a:r>
            <a:endParaRPr lang="cs-CZ" sz="2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lvl="1"/>
            <a:r>
              <a:rPr lang="cs-CZ" sz="2800" dirty="0">
                <a:solidFill>
                  <a:srgbClr val="FF00FF"/>
                </a:solidFill>
                <a:latin typeface="Comic Sans MS" panose="030F0702030302020204" pitchFamily="66" charset="0"/>
              </a:rPr>
              <a:t>http://www.accessenglish.org/</a:t>
            </a:r>
          </a:p>
        </p:txBody>
      </p:sp>
    </p:spTree>
    <p:extLst>
      <p:ext uri="{BB962C8B-B14F-4D97-AF65-F5344CB8AC3E}">
        <p14:creationId xmlns:p14="http://schemas.microsoft.com/office/powerpoint/2010/main" val="291074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375</Words>
  <Application>Microsoft Office PowerPoint</Application>
  <PresentationFormat>Širokoúhlá obrazovka</PresentationFormat>
  <Paragraphs>114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Courier New</vt:lpstr>
      <vt:lpstr>Times New Roman</vt:lpstr>
      <vt:lpstr>Trebuchet MS</vt:lpstr>
      <vt:lpstr>Verdana</vt:lpstr>
      <vt:lpstr>Wingdings</vt:lpstr>
      <vt:lpstr>Wingdings 2</vt:lpstr>
      <vt:lpstr>Motiv Office</vt:lpstr>
      <vt:lpstr>4_Spring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SBR2</dc:creator>
  <cp:lastModifiedBy>SBR2</cp:lastModifiedBy>
  <cp:revision>37</cp:revision>
  <dcterms:created xsi:type="dcterms:W3CDTF">2014-04-22T06:52:39Z</dcterms:created>
  <dcterms:modified xsi:type="dcterms:W3CDTF">2014-04-30T06:24:28Z</dcterms:modified>
</cp:coreProperties>
</file>