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64" r:id="rId9"/>
    <p:sldId id="258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00CCFF"/>
    <a:srgbClr val="CC99FF"/>
    <a:srgbClr val="00FF99"/>
    <a:srgbClr val="66FFCC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57" d="100"/>
          <a:sy n="57" d="100"/>
        </p:scale>
        <p:origin x="102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288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3857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909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581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738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99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117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07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132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518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CDF578-42EC-4087-BD5F-B0262AC5AECA}" type="datetimeFigureOut">
              <a:rPr lang="cs-CZ" smtClean="0"/>
              <a:t>18. 6. 2014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6E7AB-6F9C-4770-BA80-6110F6A3AD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23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idge-online.cz/" TargetMode="External"/><Relationship Id="rId3" Type="http://schemas.openxmlformats.org/officeDocument/2006/relationships/hyperlink" Target="http://st2010.trincoll.edu/" TargetMode="External"/><Relationship Id="rId7" Type="http://schemas.openxmlformats.org/officeDocument/2006/relationships/hyperlink" Target="http://www.vectorstock.com/" TargetMode="External"/><Relationship Id="rId2" Type="http://schemas.openxmlformats.org/officeDocument/2006/relationships/hyperlink" Target="http://mikropragmatakia.blogspot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azro2320.edublogs.org/" TargetMode="External"/><Relationship Id="rId5" Type="http://schemas.openxmlformats.org/officeDocument/2006/relationships/hyperlink" Target="http://www.richeast.org/" TargetMode="External"/><Relationship Id="rId10" Type="http://schemas.openxmlformats.org/officeDocument/2006/relationships/hyperlink" Target="http://www.neaktuality.cz/" TargetMode="External"/><Relationship Id="rId4" Type="http://schemas.openxmlformats.org/officeDocument/2006/relationships/hyperlink" Target="http://listverse.com/" TargetMode="External"/><Relationship Id="rId9" Type="http://schemas.openxmlformats.org/officeDocument/2006/relationships/hyperlink" Target="http://en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699983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Olympijské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14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14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získání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základních informací k tématu Olympijské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399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FF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733" y="3335867"/>
            <a:ext cx="5740399" cy="302683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74816" y="997965"/>
            <a:ext cx="864236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stellar" panose="020A0402060406010301" pitchFamily="18" charset="0"/>
              </a:rPr>
              <a:t>Olympic</a:t>
            </a:r>
            <a:r>
              <a:rPr lang="cs-CZ" sz="72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stellar" panose="020A0402060406010301" pitchFamily="18" charset="0"/>
              </a:rPr>
              <a:t> </a:t>
            </a:r>
            <a:r>
              <a:rPr lang="cs-CZ" sz="72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stellar" panose="020A0402060406010301" pitchFamily="18" charset="0"/>
              </a:rPr>
              <a:t>games</a:t>
            </a:r>
            <a:endParaRPr lang="cs-CZ" sz="7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stellar" panose="020A0402060406010301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837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92100"/>
            <a:ext cx="12252521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i="1" u="sng" dirty="0" err="1" smtClean="0">
                <a:latin typeface="Castellar" panose="020A0402060406010301" pitchFamily="18" charset="0"/>
              </a:rPr>
              <a:t>History</a:t>
            </a:r>
            <a:endParaRPr lang="cs-CZ" sz="4400" b="1" i="1" u="sng" dirty="0" smtClean="0">
              <a:latin typeface="Castellar" panose="020A0402060406010301" pitchFamily="18" charset="0"/>
            </a:endParaRPr>
          </a:p>
          <a:p>
            <a:endParaRPr lang="cs-CZ" sz="36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3600" b="1" dirty="0" err="1" smtClean="0">
                <a:latin typeface="Colonna MT" panose="04020805060202030203" pitchFamily="82" charset="0"/>
              </a:rPr>
              <a:t>The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first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Ancient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Olympic</a:t>
            </a:r>
            <a:r>
              <a:rPr lang="cs-CZ" sz="3600" b="1" dirty="0" err="1">
                <a:latin typeface="Colonna MT" panose="04020805060202030203" pitchFamily="82" charset="0"/>
              </a:rPr>
              <a:t>s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were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held</a:t>
            </a:r>
            <a:r>
              <a:rPr lang="cs-CZ" sz="3600" b="1" dirty="0" smtClean="0">
                <a:latin typeface="Colonna MT" panose="04020805060202030203" pitchFamily="82" charset="0"/>
              </a:rPr>
              <a:t> in 776 B.C</a:t>
            </a:r>
            <a:r>
              <a:rPr lang="cs-CZ" sz="3600" b="1" dirty="0" smtClean="0">
                <a:latin typeface="Colonna MT" panose="04020805060202030203" pitchFamily="82" charset="0"/>
              </a:rPr>
              <a:t>.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cs-CZ" sz="36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3600" b="1" dirty="0" err="1" smtClean="0">
                <a:latin typeface="Colonna MT" panose="04020805060202030203" pitchFamily="82" charset="0"/>
              </a:rPr>
              <a:t>The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first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modern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Olympics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were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held</a:t>
            </a:r>
            <a:r>
              <a:rPr lang="cs-CZ" sz="3600" b="1" dirty="0" smtClean="0">
                <a:latin typeface="Colonna MT" panose="04020805060202030203" pitchFamily="82" charset="0"/>
              </a:rPr>
              <a:t> in </a:t>
            </a:r>
            <a:r>
              <a:rPr lang="cs-CZ" sz="3600" b="1" dirty="0" err="1" smtClean="0">
                <a:latin typeface="Colonna MT" panose="04020805060202030203" pitchFamily="82" charset="0"/>
              </a:rPr>
              <a:t>Athens</a:t>
            </a:r>
            <a:r>
              <a:rPr lang="cs-CZ" sz="3600" b="1" dirty="0" smtClean="0">
                <a:latin typeface="Colonna MT" panose="04020805060202030203" pitchFamily="82" charset="0"/>
              </a:rPr>
              <a:t> in 1896   </a:t>
            </a:r>
          </a:p>
          <a:p>
            <a:r>
              <a:rPr lang="cs-CZ" sz="3600" b="1" dirty="0">
                <a:latin typeface="Colonna MT" panose="04020805060202030203" pitchFamily="82" charset="0"/>
              </a:rPr>
              <a:t> </a:t>
            </a:r>
            <a:r>
              <a:rPr lang="cs-CZ" sz="3600" b="1" dirty="0" smtClean="0">
                <a:latin typeface="Colonna MT" panose="04020805060202030203" pitchFamily="82" charset="0"/>
              </a:rPr>
              <a:t>    - </a:t>
            </a:r>
            <a:r>
              <a:rPr lang="cs-CZ" sz="3600" b="1" dirty="0" err="1" smtClean="0">
                <a:latin typeface="Colonna MT" panose="04020805060202030203" pitchFamily="82" charset="0"/>
              </a:rPr>
              <a:t>it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was</a:t>
            </a:r>
            <a:r>
              <a:rPr lang="cs-CZ" sz="3600" b="1" dirty="0" smtClean="0">
                <a:latin typeface="Colonna MT" panose="04020805060202030203" pitchFamily="82" charset="0"/>
              </a:rPr>
              <a:t> a </a:t>
            </a:r>
            <a:r>
              <a:rPr lang="cs-CZ" sz="3600" b="1" dirty="0" err="1" smtClean="0">
                <a:latin typeface="Colonna MT" panose="04020805060202030203" pitchFamily="82" charset="0"/>
              </a:rPr>
              <a:t>huge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success</a:t>
            </a:r>
            <a:r>
              <a:rPr lang="cs-CZ" sz="3600" b="1" dirty="0" smtClean="0">
                <a:latin typeface="Colonna MT" panose="04020805060202030203" pitchFamily="82" charset="0"/>
              </a:rPr>
              <a:t>, </a:t>
            </a:r>
          </a:p>
          <a:p>
            <a:r>
              <a:rPr lang="cs-CZ" sz="3600" b="1" dirty="0" smtClean="0">
                <a:latin typeface="Colonna MT" panose="04020805060202030203" pitchFamily="82" charset="0"/>
              </a:rPr>
              <a:t>     - 250 </a:t>
            </a:r>
            <a:r>
              <a:rPr lang="cs-CZ" sz="3600" b="1" dirty="0" err="1" smtClean="0">
                <a:latin typeface="Colonna MT" panose="04020805060202030203" pitchFamily="82" charset="0"/>
              </a:rPr>
              <a:t>athletes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represented</a:t>
            </a:r>
            <a:r>
              <a:rPr lang="cs-CZ" sz="3600" b="1" dirty="0" smtClean="0">
                <a:latin typeface="Colonna MT" panose="04020805060202030203" pitchFamily="82" charset="0"/>
              </a:rPr>
              <a:t> 14 </a:t>
            </a:r>
            <a:r>
              <a:rPr lang="cs-CZ" sz="3600" b="1" dirty="0" err="1" smtClean="0">
                <a:latin typeface="Colonna MT" panose="04020805060202030203" pitchFamily="82" charset="0"/>
              </a:rPr>
              <a:t>countries</a:t>
            </a:r>
            <a:endParaRPr lang="cs-CZ" sz="36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cs-CZ" sz="36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cs-CZ" sz="3600" b="1" dirty="0" err="1" smtClean="0">
                <a:latin typeface="Colonna MT" panose="04020805060202030203" pitchFamily="82" charset="0"/>
              </a:rPr>
              <a:t>First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winter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Olympics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were</a:t>
            </a:r>
            <a:r>
              <a:rPr lang="cs-CZ" sz="3600" b="1" dirty="0" smtClean="0">
                <a:latin typeface="Colonna MT" panose="04020805060202030203" pitchFamily="82" charset="0"/>
              </a:rPr>
              <a:t> </a:t>
            </a:r>
            <a:r>
              <a:rPr lang="cs-CZ" sz="3600" b="1" dirty="0" err="1" smtClean="0">
                <a:latin typeface="Colonna MT" panose="04020805060202030203" pitchFamily="82" charset="0"/>
              </a:rPr>
              <a:t>held</a:t>
            </a:r>
            <a:r>
              <a:rPr lang="cs-CZ" sz="3600" b="1" dirty="0" smtClean="0">
                <a:latin typeface="Colonna MT" panose="04020805060202030203" pitchFamily="82" charset="0"/>
              </a:rPr>
              <a:t> in Chamonix, France in 1924</a:t>
            </a:r>
            <a:endParaRPr lang="cs-CZ" sz="36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552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653" y="2781300"/>
            <a:ext cx="1647825" cy="2286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693" y="4871240"/>
            <a:ext cx="2286000" cy="2000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8325" y="2804536"/>
            <a:ext cx="2733675" cy="16668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2" y="3638548"/>
            <a:ext cx="1981200" cy="20288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1802" y="296564"/>
            <a:ext cx="12166279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i="1" u="sng" dirty="0" err="1" smtClean="0">
                <a:latin typeface="Castellar" panose="020A0402060406010301" pitchFamily="18" charset="0"/>
              </a:rPr>
              <a:t>Ancient</a:t>
            </a:r>
            <a:r>
              <a:rPr lang="cs-CZ" sz="3600" b="1" i="1" u="sng" dirty="0" smtClean="0">
                <a:latin typeface="Castellar" panose="020A0402060406010301" pitchFamily="18" charset="0"/>
              </a:rPr>
              <a:t> </a:t>
            </a:r>
            <a:r>
              <a:rPr lang="cs-CZ" sz="3600" b="1" i="1" u="sng" dirty="0" err="1" smtClean="0">
                <a:latin typeface="Castellar" panose="020A0402060406010301" pitchFamily="18" charset="0"/>
              </a:rPr>
              <a:t>Olympics</a:t>
            </a:r>
            <a:endParaRPr lang="cs-CZ" sz="3600" b="1" i="1" u="sng" dirty="0" smtClean="0">
              <a:latin typeface="Castellar" panose="020A0402060406010301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err="1">
                <a:latin typeface="Colonna MT" panose="04020805060202030203" pitchFamily="82" charset="0"/>
              </a:rPr>
              <a:t>f</a:t>
            </a:r>
            <a:r>
              <a:rPr lang="cs-CZ" sz="2800" b="1" dirty="0" err="1" smtClean="0">
                <a:latin typeface="Colonna MT" panose="04020805060202030203" pitchFamily="82" charset="0"/>
              </a:rPr>
              <a:t>eatured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mainly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u="sng" dirty="0" err="1" smtClean="0">
                <a:solidFill>
                  <a:srgbClr val="FFC000"/>
                </a:solidFill>
                <a:latin typeface="Colonna MT" panose="04020805060202030203" pitchFamily="82" charset="0"/>
              </a:rPr>
              <a:t>athletics</a:t>
            </a:r>
            <a:r>
              <a:rPr lang="cs-CZ" sz="2800" b="1" dirty="0" smtClean="0">
                <a:latin typeface="Colonna MT" panose="04020805060202030203" pitchFamily="82" charset="0"/>
              </a:rPr>
              <a:t> but </a:t>
            </a:r>
            <a:r>
              <a:rPr lang="cs-CZ" sz="2800" b="1" dirty="0" err="1" smtClean="0">
                <a:latin typeface="Colonna MT" panose="04020805060202030203" pitchFamily="82" charset="0"/>
              </a:rPr>
              <a:t>also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Colonna MT" panose="04020805060202030203" pitchFamily="82" charset="0"/>
              </a:rPr>
              <a:t>combat</a:t>
            </a:r>
            <a:r>
              <a:rPr lang="cs-CZ" sz="2800" b="1" u="sng" dirty="0" smtClean="0">
                <a:solidFill>
                  <a:srgbClr val="00B0F0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u="sng" dirty="0" err="1" smtClean="0">
                <a:solidFill>
                  <a:srgbClr val="00B0F0"/>
                </a:solidFill>
                <a:latin typeface="Colonna MT" panose="04020805060202030203" pitchFamily="82" charset="0"/>
              </a:rPr>
              <a:t>sports</a:t>
            </a:r>
            <a:r>
              <a:rPr lang="cs-CZ" sz="2800" b="1" u="sng" dirty="0" smtClean="0">
                <a:solidFill>
                  <a:srgbClr val="00B0F0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(wrestling) and </a:t>
            </a:r>
            <a:r>
              <a:rPr lang="cs-CZ" sz="2800" b="1" u="sng" dirty="0" err="1" smtClean="0">
                <a:solidFill>
                  <a:schemeClr val="accent2">
                    <a:lumMod val="75000"/>
                  </a:schemeClr>
                </a:solidFill>
                <a:latin typeface="Colonna MT" panose="04020805060202030203" pitchFamily="82" charset="0"/>
              </a:rPr>
              <a:t>horse</a:t>
            </a:r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  <a:latin typeface="Colonna MT" panose="04020805060202030203" pitchFamily="82" charset="0"/>
              </a:rPr>
              <a:t> </a:t>
            </a:r>
            <a:r>
              <a:rPr lang="cs-CZ" sz="2800" b="1" u="sng" dirty="0" err="1" smtClean="0">
                <a:solidFill>
                  <a:schemeClr val="accent2">
                    <a:lumMod val="75000"/>
                  </a:schemeClr>
                </a:solidFill>
                <a:latin typeface="Colonna MT" panose="04020805060202030203" pitchFamily="82" charset="0"/>
              </a:rPr>
              <a:t>racing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err="1">
                <a:latin typeface="Colonna MT" panose="04020805060202030203" pitchFamily="82" charset="0"/>
              </a:rPr>
              <a:t>w</a:t>
            </a:r>
            <a:r>
              <a:rPr lang="cs-CZ" sz="2800" b="1" dirty="0" err="1" smtClean="0">
                <a:latin typeface="Colonna MT" panose="04020805060202030203" pitchFamily="82" charset="0"/>
              </a:rPr>
              <a:t>inners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were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given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an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olive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  <a:latin typeface="Colonna MT" panose="04020805060202030203" pitchFamily="82" charset="0"/>
              </a:rPr>
              <a:t>tree</a:t>
            </a:r>
            <a:r>
              <a:rPr lang="cs-CZ" sz="2800" b="1" dirty="0" smtClean="0">
                <a:solidFill>
                  <a:srgbClr val="00B050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  <a:latin typeface="Colonna MT" panose="04020805060202030203" pitchFamily="82" charset="0"/>
              </a:rPr>
              <a:t>wreath</a:t>
            </a:r>
            <a:endParaRPr lang="cs-CZ" sz="2800" b="1" dirty="0">
              <a:solidFill>
                <a:srgbClr val="00B050"/>
              </a:solidFill>
              <a:latin typeface="Colonna MT" panose="04020805060202030203" pitchFamily="82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460117" y="1614099"/>
            <a:ext cx="0" cy="3257141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1237912" y="1277665"/>
            <a:ext cx="14288" cy="1391953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0" y="4219989"/>
            <a:ext cx="1838325" cy="2486025"/>
          </a:xfrm>
          <a:prstGeom prst="rect">
            <a:avLst/>
          </a:prstGeom>
        </p:spPr>
      </p:pic>
      <p:cxnSp>
        <p:nvCxnSpPr>
          <p:cNvPr id="17" name="Přímá spojnice se šipkou 16"/>
          <p:cNvCxnSpPr/>
          <p:nvPr/>
        </p:nvCxnSpPr>
        <p:spPr>
          <a:xfrm>
            <a:off x="7329146" y="1211388"/>
            <a:ext cx="1003300" cy="278155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219200" y="1211388"/>
            <a:ext cx="2425700" cy="220011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090566" y="1282700"/>
            <a:ext cx="567034" cy="138691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139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467" y="194733"/>
            <a:ext cx="11588814" cy="75405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latin typeface="Castellar" panose="020A0402060406010301" pitchFamily="18" charset="0"/>
              </a:rPr>
              <a:t>Important</a:t>
            </a:r>
            <a:r>
              <a:rPr lang="cs-CZ" sz="3600" b="1" i="1" u="sng" dirty="0" smtClean="0">
                <a:latin typeface="Castellar" panose="020A0402060406010301" pitchFamily="18" charset="0"/>
              </a:rPr>
              <a:t> </a:t>
            </a:r>
            <a:r>
              <a:rPr lang="cs-CZ" sz="3600" b="1" i="1" u="sng" dirty="0" err="1" smtClean="0">
                <a:latin typeface="Castellar" panose="020A0402060406010301" pitchFamily="18" charset="0"/>
              </a:rPr>
              <a:t>dates</a:t>
            </a:r>
            <a:endParaRPr lang="cs-CZ" sz="3600" b="1" i="1" u="sng" dirty="0" smtClean="0">
              <a:latin typeface="Castellar" panose="020A0402060406010301" pitchFamily="18" charset="0"/>
            </a:endParaRPr>
          </a:p>
          <a:p>
            <a:endParaRPr lang="cs-CZ" sz="3600" b="1" i="1" u="sng" dirty="0" smtClean="0">
              <a:latin typeface="Castellar" panose="020A0402060406010301" pitchFamily="18" charset="0"/>
            </a:endParaRPr>
          </a:p>
          <a:p>
            <a:r>
              <a:rPr lang="cs-CZ" sz="3600" b="1" i="1" u="sng" dirty="0" smtClean="0">
                <a:latin typeface="Castellar" panose="020A0402060406010301" pitchFamily="18" charset="0"/>
              </a:rPr>
              <a:t>1923 </a:t>
            </a:r>
            <a:r>
              <a:rPr lang="cs-CZ" sz="2800" b="1" i="1" dirty="0" smtClean="0">
                <a:latin typeface="Colonna MT" panose="04020805060202030203" pitchFamily="82" charset="0"/>
              </a:rPr>
              <a:t>-</a:t>
            </a:r>
            <a:r>
              <a:rPr lang="cs-CZ" sz="3600" b="1" i="1" dirty="0" smtClean="0">
                <a:latin typeface="Castellar" panose="020A0402060406010301" pitchFamily="18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famous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emblem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five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colored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rings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was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adopted</a:t>
            </a:r>
            <a:r>
              <a:rPr lang="cs-CZ" sz="2800" b="1" dirty="0" smtClean="0">
                <a:latin typeface="Colonna MT" panose="04020805060202030203" pitchFamily="82" charset="0"/>
              </a:rPr>
              <a:t>, </a:t>
            </a:r>
            <a:r>
              <a:rPr lang="cs-CZ" sz="2800" b="1" dirty="0" err="1" smtClean="0">
                <a:latin typeface="Colonna MT" panose="04020805060202030203" pitchFamily="82" charset="0"/>
              </a:rPr>
              <a:t>representing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 err="1">
                <a:latin typeface="Colonna MT" panose="04020805060202030203" pitchFamily="82" charset="0"/>
              </a:rPr>
              <a:t>t</a:t>
            </a:r>
            <a:r>
              <a:rPr lang="cs-CZ" sz="2800" b="1" dirty="0" err="1" smtClean="0">
                <a:latin typeface="Colonna MT" panose="04020805060202030203" pitchFamily="82" charset="0"/>
              </a:rPr>
              <a:t>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five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continents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competing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nations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     </a:t>
            </a:r>
          </a:p>
          <a:p>
            <a:r>
              <a:rPr lang="cs-CZ" sz="3600" b="1" i="1" u="sng" dirty="0" smtClean="0">
                <a:latin typeface="Castellar" panose="020A0402060406010301" pitchFamily="18" charset="0"/>
              </a:rPr>
              <a:t>1928</a:t>
            </a:r>
            <a:r>
              <a:rPr lang="cs-CZ" sz="2800" b="1" i="1" dirty="0" smtClean="0">
                <a:latin typeface="Colonna MT" panose="04020805060202030203" pitchFamily="82" charset="0"/>
              </a:rPr>
              <a:t> - </a:t>
            </a:r>
            <a:r>
              <a:rPr lang="cs-CZ" sz="2800" b="1" dirty="0" err="1" smtClean="0">
                <a:latin typeface="Colonna MT" panose="04020805060202030203" pitchFamily="82" charset="0"/>
              </a:rPr>
              <a:t>women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were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allowed</a:t>
            </a:r>
            <a:r>
              <a:rPr lang="cs-CZ" sz="2800" b="1" dirty="0" smtClean="0">
                <a:latin typeface="Colonna MT" panose="04020805060202030203" pitchFamily="82" charset="0"/>
              </a:rPr>
              <a:t> to </a:t>
            </a:r>
            <a:r>
              <a:rPr lang="cs-CZ" sz="2800" b="1" dirty="0" err="1" smtClean="0">
                <a:latin typeface="Colonna MT" panose="04020805060202030203" pitchFamily="82" charset="0"/>
              </a:rPr>
              <a:t>compete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first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time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dirty="0">
              <a:latin typeface="Colonna MT" panose="04020805060202030203" pitchFamily="82" charset="0"/>
            </a:endParaRPr>
          </a:p>
          <a:p>
            <a:r>
              <a:rPr lang="cs-CZ" sz="3600" b="1" i="1" u="sng" dirty="0" smtClean="0">
                <a:latin typeface="Castellar" panose="020A0402060406010301" pitchFamily="18" charset="0"/>
              </a:rPr>
              <a:t>1972 </a:t>
            </a:r>
            <a:r>
              <a:rPr lang="cs-CZ" sz="2800" b="1" dirty="0">
                <a:latin typeface="Colonna MT" panose="04020805060202030203" pitchFamily="82" charset="0"/>
              </a:rPr>
              <a:t>-</a:t>
            </a:r>
            <a:r>
              <a:rPr lang="cs-CZ" sz="2800" b="1" dirty="0" smtClean="0">
                <a:latin typeface="Colonna MT" panose="04020805060202030203" pitchFamily="82" charset="0"/>
              </a:rPr>
              <a:t> 11 </a:t>
            </a:r>
            <a:r>
              <a:rPr lang="cs-CZ" sz="2800" b="1" dirty="0" err="1" smtClean="0">
                <a:latin typeface="Colonna MT" panose="04020805060202030203" pitchFamily="82" charset="0"/>
              </a:rPr>
              <a:t>members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Israeli</a:t>
            </a:r>
            <a:r>
              <a:rPr lang="cs-CZ" sz="2800" b="1" dirty="0" smtClean="0">
                <a:latin typeface="Colonna MT" panose="04020805060202030203" pitchFamily="82" charset="0"/>
              </a:rPr>
              <a:t> team </a:t>
            </a:r>
            <a:r>
              <a:rPr lang="cs-CZ" sz="2800" b="1" dirty="0" err="1" smtClean="0">
                <a:latin typeface="Colonna MT" panose="04020805060202030203" pitchFamily="82" charset="0"/>
              </a:rPr>
              <a:t>were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kidnapped</a:t>
            </a:r>
            <a:r>
              <a:rPr lang="cs-CZ" sz="2800" b="1" dirty="0" smtClean="0">
                <a:latin typeface="Colonna MT" panose="04020805060202030203" pitchFamily="82" charset="0"/>
              </a:rPr>
              <a:t> and </a:t>
            </a:r>
            <a:r>
              <a:rPr lang="cs-CZ" sz="2800" b="1" dirty="0" err="1" smtClean="0">
                <a:latin typeface="Colonna MT" panose="04020805060202030203" pitchFamily="82" charset="0"/>
              </a:rPr>
              <a:t>killed</a:t>
            </a:r>
            <a:r>
              <a:rPr lang="cs-CZ" sz="2800" b="1" dirty="0" smtClean="0">
                <a:latin typeface="Colonna MT" panose="04020805060202030203" pitchFamily="82" charset="0"/>
              </a:rPr>
              <a:t> by </a:t>
            </a:r>
            <a:r>
              <a:rPr lang="cs-CZ" sz="2800" b="1" dirty="0" err="1" smtClean="0">
                <a:latin typeface="Colonna MT" panose="04020805060202030203" pitchFamily="82" charset="0"/>
              </a:rPr>
              <a:t>terrorists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i="1" u="sng" dirty="0">
              <a:latin typeface="Colonna MT" panose="04020805060202030203" pitchFamily="82" charset="0"/>
            </a:endParaRPr>
          </a:p>
          <a:p>
            <a:r>
              <a:rPr lang="cs-CZ" sz="3600" b="1" i="1" u="sng" dirty="0" smtClean="0">
                <a:latin typeface="Castellar" panose="020A0402060406010301" pitchFamily="18" charset="0"/>
              </a:rPr>
              <a:t>1980 </a:t>
            </a:r>
            <a:r>
              <a:rPr lang="cs-CZ" sz="2800" b="1" dirty="0" smtClean="0">
                <a:latin typeface="Colonna MT" panose="04020805060202030203" pitchFamily="82" charset="0"/>
              </a:rPr>
              <a:t>- USA </a:t>
            </a:r>
            <a:r>
              <a:rPr lang="cs-CZ" sz="2800" b="1" dirty="0" err="1" smtClean="0">
                <a:latin typeface="Colonna MT" panose="04020805060202030203" pitchFamily="82" charset="0"/>
              </a:rPr>
              <a:t>boycotted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games</a:t>
            </a:r>
            <a:r>
              <a:rPr lang="cs-CZ" sz="2800" b="1" dirty="0" smtClean="0">
                <a:latin typeface="Colonna MT" panose="04020805060202030203" pitchFamily="82" charset="0"/>
              </a:rPr>
              <a:t> in </a:t>
            </a:r>
            <a:r>
              <a:rPr lang="cs-CZ" sz="2800" b="1" dirty="0" err="1" smtClean="0">
                <a:latin typeface="Colonna MT" panose="04020805060202030203" pitchFamily="82" charset="0"/>
              </a:rPr>
              <a:t>Moscow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i="1" u="sng" dirty="0">
              <a:latin typeface="Colonna MT" panose="04020805060202030203" pitchFamily="82" charset="0"/>
            </a:endParaRPr>
          </a:p>
          <a:p>
            <a:r>
              <a:rPr lang="cs-CZ" sz="3600" b="1" i="1" u="sng" dirty="0" smtClean="0">
                <a:latin typeface="Castellar" panose="020A0402060406010301" pitchFamily="18" charset="0"/>
              </a:rPr>
              <a:t>1984</a:t>
            </a:r>
            <a:r>
              <a:rPr lang="cs-CZ" sz="2800" b="1" dirty="0" smtClean="0">
                <a:latin typeface="Colonna MT" panose="04020805060202030203" pitchFamily="82" charset="0"/>
              </a:rPr>
              <a:t> – </a:t>
            </a:r>
            <a:r>
              <a:rPr lang="cs-CZ" sz="2800" b="1" dirty="0" err="1">
                <a:latin typeface="Colonna MT" panose="04020805060202030203" pitchFamily="82" charset="0"/>
              </a:rPr>
              <a:t>t</a:t>
            </a:r>
            <a:r>
              <a:rPr lang="cs-CZ" sz="2800" b="1" dirty="0" err="1" smtClean="0">
                <a:latin typeface="Colonna MT" panose="04020805060202030203" pitchFamily="82" charset="0"/>
              </a:rPr>
              <a:t>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Soviet</a:t>
            </a:r>
            <a:r>
              <a:rPr lang="cs-CZ" sz="2800" b="1" dirty="0" smtClean="0">
                <a:latin typeface="Colonna MT" panose="04020805060202030203" pitchFamily="82" charset="0"/>
              </a:rPr>
              <a:t> Union </a:t>
            </a:r>
            <a:r>
              <a:rPr lang="cs-CZ" sz="2800" b="1" dirty="0" err="1" smtClean="0">
                <a:latin typeface="Colonna MT" panose="04020805060202030203" pitchFamily="82" charset="0"/>
              </a:rPr>
              <a:t>boycotted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games</a:t>
            </a:r>
            <a:r>
              <a:rPr lang="cs-CZ" sz="2800" b="1" dirty="0" smtClean="0">
                <a:latin typeface="Colonna MT" panose="04020805060202030203" pitchFamily="82" charset="0"/>
              </a:rPr>
              <a:t> in Los Angeles</a:t>
            </a:r>
            <a:endParaRPr lang="cs-CZ" sz="3600" b="1" i="1" u="sng" dirty="0" smtClean="0">
              <a:latin typeface="Castellar" panose="020A0402060406010301" pitchFamily="18" charset="0"/>
            </a:endParaRPr>
          </a:p>
          <a:p>
            <a:endParaRPr lang="cs-CZ" sz="2800" b="1" i="1" u="sng" dirty="0" smtClean="0">
              <a:latin typeface="Colonna MT" panose="04020805060202030203" pitchFamily="82" charset="0"/>
            </a:endParaRPr>
          </a:p>
          <a:p>
            <a:endParaRPr lang="cs-CZ" sz="3600" b="1" i="1" u="sng" dirty="0">
              <a:latin typeface="Castellar" panose="020A0402060406010301" pitchFamily="18" charset="0"/>
            </a:endParaRPr>
          </a:p>
          <a:p>
            <a:endParaRPr lang="cs-CZ" sz="2800" b="1" i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2319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800" y="0"/>
            <a:ext cx="8229625" cy="70480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u="sng" dirty="0" err="1" smtClean="0">
                <a:solidFill>
                  <a:srgbClr val="7030A0"/>
                </a:solidFill>
                <a:latin typeface="Castellar" panose="020A0402060406010301" pitchFamily="18" charset="0"/>
              </a:rPr>
              <a:t>Athletics</a:t>
            </a:r>
            <a:r>
              <a:rPr lang="cs-CZ" sz="2000" b="1" i="1" u="sng" dirty="0" smtClean="0">
                <a:solidFill>
                  <a:srgbClr val="7030A0"/>
                </a:solidFill>
                <a:latin typeface="Castellar" panose="020A0402060406010301" pitchFamily="18" charset="0"/>
              </a:rPr>
              <a:t>, </a:t>
            </a:r>
            <a:r>
              <a:rPr lang="cs-CZ" sz="2000" b="1" i="1" u="sng" dirty="0" err="1" smtClean="0">
                <a:solidFill>
                  <a:srgbClr val="7030A0"/>
                </a:solidFill>
                <a:latin typeface="Castellar" panose="020A0402060406010301" pitchFamily="18" charset="0"/>
              </a:rPr>
              <a:t>Us</a:t>
            </a:r>
            <a:r>
              <a:rPr lang="cs-CZ" sz="2000" b="1" i="1" u="sng" dirty="0" smtClean="0">
                <a:solidFill>
                  <a:srgbClr val="7030A0"/>
                </a:solidFill>
                <a:latin typeface="Castellar" panose="020A0402060406010301" pitchFamily="18" charset="0"/>
              </a:rPr>
              <a:t>. Track and </a:t>
            </a:r>
            <a:r>
              <a:rPr lang="cs-CZ" sz="2000" b="1" i="1" u="sng" dirty="0" err="1" smtClean="0">
                <a:solidFill>
                  <a:srgbClr val="7030A0"/>
                </a:solidFill>
                <a:latin typeface="Castellar" panose="020A0402060406010301" pitchFamily="18" charset="0"/>
              </a:rPr>
              <a:t>field</a:t>
            </a:r>
            <a:endParaRPr lang="cs-CZ" sz="2000" b="1" i="1" u="sng" dirty="0" smtClean="0">
              <a:solidFill>
                <a:srgbClr val="7030A0"/>
              </a:solidFill>
              <a:latin typeface="Castellar" panose="020A0402060406010301" pitchFamily="18" charset="0"/>
            </a:endParaRPr>
          </a:p>
          <a:p>
            <a:r>
              <a:rPr lang="cs-CZ" sz="2400" b="1" i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i="1" dirty="0" smtClean="0">
                <a:latin typeface="Colonna MT" panose="04020805060202030203" pitchFamily="82" charset="0"/>
              </a:rPr>
              <a:t> most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watched</a:t>
            </a:r>
            <a:r>
              <a:rPr lang="cs-CZ" sz="2400" b="1" i="1" dirty="0" smtClean="0">
                <a:latin typeface="Colonna MT" panose="04020805060202030203" pitchFamily="82" charset="0"/>
              </a:rPr>
              <a:t> and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favourite</a:t>
            </a:r>
            <a:r>
              <a:rPr lang="cs-CZ" sz="2400" b="1" i="1" dirty="0" smtClean="0">
                <a:latin typeface="Colonna MT" panose="04020805060202030203" pitchFamily="82" charset="0"/>
              </a:rPr>
              <a:t> sport in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summer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Olympics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r>
              <a:rPr lang="cs-CZ" sz="2400" b="1" i="1" u="sng" dirty="0" err="1" smtClean="0">
                <a:latin typeface="Colonna MT" panose="04020805060202030203" pitchFamily="82" charset="0"/>
              </a:rPr>
              <a:t>Disciplines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>
                <a:latin typeface="Colonna MT" panose="04020805060202030203" pitchFamily="82" charset="0"/>
              </a:rPr>
              <a:t>p</a:t>
            </a:r>
            <a:r>
              <a:rPr lang="cs-CZ" sz="2400" b="1" i="1" dirty="0" smtClean="0">
                <a:latin typeface="Colonna MT" panose="04020805060202030203" pitchFamily="82" charset="0"/>
              </a:rPr>
              <a:t>ole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vault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high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jump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olonna MT" panose="04020805060202030203" pitchFamily="82" charset="0"/>
              </a:rPr>
              <a:t>long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jump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olonna MT" panose="04020805060202030203" pitchFamily="82" charset="0"/>
              </a:rPr>
              <a:t>triple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jump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javelin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discus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hammer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throw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olonna MT" panose="04020805060202030203" pitchFamily="82" charset="0"/>
              </a:rPr>
              <a:t>shot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put</a:t>
            </a:r>
            <a:endParaRPr lang="cs-CZ" sz="2400" b="1" i="1" dirty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>
                <a:latin typeface="Colonna MT" panose="04020805060202030203" pitchFamily="82" charset="0"/>
              </a:rPr>
              <a:t>d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ecathlon</a:t>
            </a:r>
            <a:r>
              <a:rPr lang="cs-CZ" sz="2400" b="1" i="1" dirty="0" smtClean="0">
                <a:latin typeface="Colonna MT" panose="04020805060202030203" pitchFamily="82" charset="0"/>
              </a:rPr>
              <a:t>,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heptathlon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olonna MT" panose="04020805060202030203" pitchFamily="82" charset="0"/>
              </a:rPr>
              <a:t>sprint 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middle</a:t>
            </a:r>
            <a:r>
              <a:rPr lang="cs-CZ" sz="2400" b="1" i="1" dirty="0" smtClean="0">
                <a:latin typeface="Colonna MT" panose="04020805060202030203" pitchFamily="82" charset="0"/>
              </a:rPr>
              <a:t>-distance run, long-distance run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olonna MT" panose="04020805060202030203" pitchFamily="82" charset="0"/>
              </a:rPr>
              <a:t>steeplechase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hurdling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 smtClean="0">
                <a:latin typeface="Colonna MT" panose="04020805060202030203" pitchFamily="82" charset="0"/>
              </a:rPr>
              <a:t>relay</a:t>
            </a:r>
            <a:endParaRPr lang="cs-CZ" sz="2400" b="1" i="1" dirty="0" smtClean="0">
              <a:latin typeface="Colonna MT" panose="04020805060202030203" pitchFamily="82" charset="0"/>
            </a:endParaRPr>
          </a:p>
          <a:p>
            <a:pPr marL="457200" indent="-4572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i="1" dirty="0" err="1">
                <a:latin typeface="Colonna MT" panose="04020805060202030203" pitchFamily="82" charset="0"/>
              </a:rPr>
              <a:t>m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arathon</a:t>
            </a:r>
            <a:r>
              <a:rPr lang="cs-CZ" sz="2400" b="1" i="1" dirty="0" smtClean="0">
                <a:latin typeface="Colonna MT" panose="04020805060202030203" pitchFamily="82" charset="0"/>
              </a:rPr>
              <a:t> -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longest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race</a:t>
            </a:r>
            <a:r>
              <a:rPr lang="cs-CZ" sz="2400" b="1" i="1" dirty="0">
                <a:latin typeface="Colonna MT" panose="04020805060202030203" pitchFamily="82" charset="0"/>
              </a:rPr>
              <a:t> -</a:t>
            </a:r>
            <a:r>
              <a:rPr lang="cs-CZ" sz="2400" b="1" i="1" dirty="0" smtClean="0">
                <a:latin typeface="Colonna MT" panose="04020805060202030203" pitchFamily="82" charset="0"/>
              </a:rPr>
              <a:t>42,195 km,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final</a:t>
            </a:r>
            <a:r>
              <a:rPr lang="cs-CZ" sz="2400" b="1" i="1" dirty="0" smtClean="0">
                <a:latin typeface="Colonna MT" panose="04020805060202030203" pitchFamily="82" charset="0"/>
              </a:rPr>
              <a:t> </a:t>
            </a:r>
            <a:r>
              <a:rPr lang="cs-CZ" sz="2400" b="1" i="1" dirty="0" err="1" smtClean="0">
                <a:latin typeface="Colonna MT" panose="04020805060202030203" pitchFamily="82" charset="0"/>
              </a:rPr>
              <a:t>event</a:t>
            </a:r>
            <a:endParaRPr lang="cs-CZ" sz="2400" b="1" i="1" dirty="0">
              <a:latin typeface="Colonna MT" panose="04020805060202030203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025" y="1473200"/>
            <a:ext cx="4368800" cy="375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181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09034"/>
            <a:ext cx="12997789" cy="729430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latin typeface="Castellar" panose="020A0402060406010301" pitchFamily="18" charset="0"/>
              </a:rPr>
              <a:t>Czech </a:t>
            </a:r>
            <a:r>
              <a:rPr lang="cs-CZ" sz="2800" b="1" i="1" u="sng" dirty="0" err="1" smtClean="0">
                <a:latin typeface="Castellar" panose="020A0402060406010301" pitchFamily="18" charset="0"/>
              </a:rPr>
              <a:t>winners</a:t>
            </a:r>
            <a:endParaRPr lang="cs-CZ" sz="2800" b="1" i="1" u="sng" dirty="0" smtClean="0">
              <a:latin typeface="Castellar" panose="020A0402060406010301" pitchFamily="18" charset="0"/>
            </a:endParaRPr>
          </a:p>
          <a:p>
            <a:endParaRPr lang="cs-CZ" sz="2400" b="1" u="sng" dirty="0" smtClean="0">
              <a:latin typeface="Castellar" panose="020A0402060406010301" pitchFamily="18" charset="0"/>
            </a:endParaRPr>
          </a:p>
          <a:p>
            <a:r>
              <a:rPr lang="cs-CZ" sz="2400" b="1" i="1" u="sng" dirty="0" smtClean="0">
                <a:solidFill>
                  <a:srgbClr val="002060"/>
                </a:solidFill>
                <a:latin typeface="Colonna MT" panose="04020805060202030203" pitchFamily="82" charset="0"/>
              </a:rPr>
              <a:t>Emil </a:t>
            </a:r>
            <a:r>
              <a:rPr lang="cs-CZ" sz="2400" b="1" i="1" u="sng" dirty="0">
                <a:solidFill>
                  <a:srgbClr val="002060"/>
                </a:solidFill>
                <a:latin typeface="Colonna MT" panose="04020805060202030203" pitchFamily="82" charset="0"/>
              </a:rPr>
              <a:t>Z</a:t>
            </a:r>
            <a:r>
              <a:rPr lang="cs-CZ" sz="2400" b="1" i="1" u="sng" dirty="0" smtClean="0">
                <a:solidFill>
                  <a:srgbClr val="002060"/>
                </a:solidFill>
                <a:latin typeface="Colonna MT" panose="04020805060202030203" pitchFamily="82" charset="0"/>
              </a:rPr>
              <a:t>átopek  </a:t>
            </a:r>
          </a:p>
          <a:p>
            <a:pPr marL="342900" indent="-3429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long- distance </a:t>
            </a:r>
            <a:r>
              <a:rPr lang="cs-CZ" sz="2400" b="1" dirty="0" err="1" smtClean="0">
                <a:latin typeface="Colonna MT" panose="04020805060202030203" pitchFamily="82" charset="0"/>
              </a:rPr>
              <a:t>runner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Colonna MT" panose="04020805060202030203" pitchFamily="82" charset="0"/>
              </a:rPr>
              <a:t>he </a:t>
            </a:r>
            <a:r>
              <a:rPr lang="cs-CZ" sz="2400" b="1" dirty="0" err="1" smtClean="0">
                <a:latin typeface="Colonna MT" panose="04020805060202030203" pitchFamily="82" charset="0"/>
              </a:rPr>
              <a:t>won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three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golden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medals</a:t>
            </a:r>
            <a:r>
              <a:rPr lang="cs-CZ" sz="2400" b="1" dirty="0" smtClean="0">
                <a:latin typeface="Colonna MT" panose="04020805060202030203" pitchFamily="82" charset="0"/>
              </a:rPr>
              <a:t> in </a:t>
            </a:r>
            <a:r>
              <a:rPr lang="cs-CZ" sz="2400" b="1" dirty="0" err="1">
                <a:latin typeface="Colonna MT" panose="04020805060202030203" pitchFamily="82" charset="0"/>
              </a:rPr>
              <a:t>the</a:t>
            </a:r>
            <a:r>
              <a:rPr lang="cs-CZ" sz="2400" b="1" dirty="0">
                <a:latin typeface="Colonna MT" panose="04020805060202030203" pitchFamily="82" charset="0"/>
              </a:rPr>
              <a:t> 5,000, 10,000metre </a:t>
            </a:r>
            <a:r>
              <a:rPr lang="cs-CZ" sz="2400" b="1" dirty="0" err="1" smtClean="0">
                <a:latin typeface="Colonna MT" panose="04020805060202030203" pitchFamily="82" charset="0"/>
              </a:rPr>
              <a:t>runs</a:t>
            </a:r>
            <a:r>
              <a:rPr lang="cs-CZ" sz="2400" b="1" dirty="0" smtClean="0">
                <a:latin typeface="Colonna MT" panose="04020805060202030203" pitchFamily="82" charset="0"/>
              </a:rPr>
              <a:t>, and in </a:t>
            </a:r>
            <a:r>
              <a:rPr lang="cs-CZ" sz="2400" b="1" dirty="0" err="1">
                <a:latin typeface="Colonna MT" panose="04020805060202030203" pitchFamily="82" charset="0"/>
              </a:rPr>
              <a:t>the</a:t>
            </a:r>
            <a:r>
              <a:rPr lang="cs-CZ" sz="2400" b="1" dirty="0">
                <a:latin typeface="Colonna MT" panose="04020805060202030203" pitchFamily="82" charset="0"/>
              </a:rPr>
              <a:t> </a:t>
            </a:r>
            <a:r>
              <a:rPr lang="cs-CZ" sz="2400" b="1" dirty="0" err="1">
                <a:latin typeface="Colonna MT" panose="04020805060202030203" pitchFamily="82" charset="0"/>
              </a:rPr>
              <a:t>marathon</a:t>
            </a:r>
            <a:r>
              <a:rPr lang="cs-CZ" sz="2400" b="1" dirty="0" smtClean="0">
                <a:latin typeface="Colonna MT" panose="04020805060202030203" pitchFamily="82" charset="0"/>
              </a:rPr>
              <a:t> in </a:t>
            </a:r>
            <a:r>
              <a:rPr lang="cs-CZ" sz="2400" b="1" dirty="0" err="1" smtClean="0">
                <a:latin typeface="Colonna MT" panose="04020805060202030203" pitchFamily="82" charset="0"/>
              </a:rPr>
              <a:t>Helsinki</a:t>
            </a:r>
            <a:r>
              <a:rPr lang="cs-CZ" sz="2400" b="1" dirty="0" smtClean="0">
                <a:latin typeface="Colonna MT" panose="04020805060202030203" pitchFamily="82" charset="0"/>
              </a:rPr>
              <a:t> in 1952</a:t>
            </a:r>
          </a:p>
          <a:p>
            <a:pPr marL="342900" indent="-3429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400" b="1" dirty="0">
                <a:latin typeface="Colonna MT" panose="04020805060202030203" pitchFamily="82" charset="0"/>
              </a:rPr>
              <a:t>i</a:t>
            </a:r>
            <a:r>
              <a:rPr lang="cs-CZ" sz="2400" b="1" dirty="0" smtClean="0">
                <a:latin typeface="Colonna MT" panose="04020805060202030203" pitchFamily="82" charset="0"/>
              </a:rPr>
              <a:t>n Helsinky he ran </a:t>
            </a: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marathon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for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first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time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400" b="1" dirty="0">
                <a:latin typeface="Colonna MT" panose="04020805060202030203" pitchFamily="82" charset="0"/>
              </a:rPr>
              <a:t>h</a:t>
            </a:r>
            <a:r>
              <a:rPr lang="cs-CZ" sz="2400" b="1" dirty="0" smtClean="0">
                <a:latin typeface="Colonna MT" panose="04020805060202030203" pitchFamily="82" charset="0"/>
              </a:rPr>
              <a:t>e made 13 </a:t>
            </a:r>
            <a:r>
              <a:rPr lang="cs-CZ" sz="2400" b="1" dirty="0" err="1" smtClean="0">
                <a:latin typeface="Colonna MT" panose="04020805060202030203" pitchFamily="82" charset="0"/>
              </a:rPr>
              <a:t>word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records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002060"/>
              </a:buClr>
              <a:buFont typeface="Arial" panose="020B0604020202020204" pitchFamily="34" charset="0"/>
              <a:buChar char="•"/>
            </a:pPr>
            <a:r>
              <a:rPr lang="cs-CZ" sz="2400" b="1" dirty="0">
                <a:latin typeface="Colonna MT" panose="04020805060202030203" pitchFamily="82" charset="0"/>
              </a:rPr>
              <a:t>h</a:t>
            </a:r>
            <a:r>
              <a:rPr lang="cs-CZ" sz="2400" b="1" dirty="0" smtClean="0">
                <a:latin typeface="Colonna MT" panose="04020805060202030203" pitchFamily="82" charset="0"/>
              </a:rPr>
              <a:t>e </a:t>
            </a:r>
            <a:r>
              <a:rPr lang="cs-CZ" sz="2400" b="1" dirty="0" err="1" smtClean="0">
                <a:latin typeface="Colonna MT" panose="04020805060202030203" pitchFamily="82" charset="0"/>
              </a:rPr>
              <a:t>is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only</a:t>
            </a:r>
            <a:r>
              <a:rPr lang="cs-CZ" sz="2400" b="1" dirty="0" smtClean="0">
                <a:latin typeface="Colonna MT" panose="04020805060202030203" pitchFamily="82" charset="0"/>
              </a:rPr>
              <a:t> person to </a:t>
            </a:r>
            <a:r>
              <a:rPr lang="cs-CZ" sz="2400" b="1" dirty="0" err="1" smtClean="0">
                <a:latin typeface="Colonna MT" panose="04020805060202030203" pitchFamily="82" charset="0"/>
              </a:rPr>
              <a:t>win</a:t>
            </a:r>
            <a:r>
              <a:rPr lang="cs-CZ" sz="2400" b="1" dirty="0" smtClean="0">
                <a:latin typeface="Colonna MT" panose="04020805060202030203" pitchFamily="82" charset="0"/>
              </a:rPr>
              <a:t> 5,000metres, 10,000metres and </a:t>
            </a: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marathon</a:t>
            </a:r>
            <a:r>
              <a:rPr lang="cs-CZ" sz="2400" b="1" dirty="0" smtClean="0">
                <a:latin typeface="Colonna MT" panose="04020805060202030203" pitchFamily="82" charset="0"/>
              </a:rPr>
              <a:t> in </a:t>
            </a:r>
            <a:r>
              <a:rPr lang="cs-CZ" sz="2400" b="1" dirty="0" err="1" smtClean="0">
                <a:latin typeface="Colonna MT" panose="04020805060202030203" pitchFamily="82" charset="0"/>
              </a:rPr>
              <a:t>the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same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Olympiad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>
              <a:buClr>
                <a:srgbClr val="00B050"/>
              </a:buClr>
            </a:pPr>
            <a:endParaRPr lang="cs-CZ" sz="2800" b="1" i="1" u="sng" dirty="0" smtClean="0">
              <a:solidFill>
                <a:srgbClr val="990099"/>
              </a:solidFill>
              <a:latin typeface="Colonna MT" panose="04020805060202030203" pitchFamily="82" charset="0"/>
            </a:endParaRPr>
          </a:p>
          <a:p>
            <a:pPr>
              <a:buClr>
                <a:srgbClr val="00B050"/>
              </a:buClr>
            </a:pPr>
            <a:r>
              <a:rPr lang="cs-CZ" sz="2800" b="1" i="1" u="sng" dirty="0" smtClean="0">
                <a:solidFill>
                  <a:srgbClr val="990099"/>
                </a:solidFill>
                <a:latin typeface="Colonna MT" panose="04020805060202030203" pitchFamily="82" charset="0"/>
              </a:rPr>
              <a:t>V</a:t>
            </a:r>
            <a:r>
              <a:rPr lang="cs-CZ" sz="2400" b="1" i="1" u="sng" dirty="0" smtClean="0">
                <a:solidFill>
                  <a:srgbClr val="990099"/>
                </a:solidFill>
                <a:latin typeface="Colonna MT" panose="04020805060202030203" pitchFamily="82" charset="0"/>
              </a:rPr>
              <a:t>ěra Čáslavská</a:t>
            </a:r>
          </a:p>
          <a:p>
            <a:pPr marL="342900" indent="-3429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dirty="0">
                <a:latin typeface="Colonna MT" panose="04020805060202030203" pitchFamily="82" charset="0"/>
              </a:rPr>
              <a:t>a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former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gymnast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990099"/>
              </a:buClr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lonna MT" panose="04020805060202030203" pitchFamily="82" charset="0"/>
              </a:rPr>
              <a:t>She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won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seven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>
                <a:latin typeface="Colonna MT" panose="04020805060202030203" pitchFamily="82" charset="0"/>
              </a:rPr>
              <a:t>O</a:t>
            </a:r>
            <a:r>
              <a:rPr lang="cs-CZ" sz="2400" b="1" dirty="0" err="1" smtClean="0">
                <a:latin typeface="Colonna MT" panose="04020805060202030203" pitchFamily="82" charset="0"/>
              </a:rPr>
              <a:t>lympic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gold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medals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</a:p>
          <a:p>
            <a:pPr>
              <a:buClr>
                <a:srgbClr val="00B050"/>
              </a:buClr>
            </a:pPr>
            <a:endParaRPr lang="cs-CZ" sz="2400" b="1" i="1" u="sng" dirty="0" smtClean="0">
              <a:solidFill>
                <a:srgbClr val="00B0F0"/>
              </a:solidFill>
              <a:latin typeface="Colonna MT" panose="04020805060202030203" pitchFamily="82" charset="0"/>
            </a:endParaRPr>
          </a:p>
          <a:p>
            <a:pPr>
              <a:buClr>
                <a:srgbClr val="00B050"/>
              </a:buClr>
            </a:pPr>
            <a:r>
              <a:rPr lang="cs-CZ" sz="2400" b="1" i="1" u="sng" dirty="0" smtClean="0">
                <a:solidFill>
                  <a:srgbClr val="00B0F0"/>
                </a:solidFill>
                <a:latin typeface="Colonna MT" panose="04020805060202030203" pitchFamily="82" charset="0"/>
              </a:rPr>
              <a:t>Jan Železný</a:t>
            </a:r>
          </a:p>
          <a:p>
            <a:pPr marL="342900" indent="-342900">
              <a:buClr>
                <a:srgbClr val="00CCFF"/>
              </a:buClr>
              <a:buFont typeface="Arial" panose="020B0604020202020204" pitchFamily="34" charset="0"/>
              <a:buChar char="•"/>
            </a:pPr>
            <a:r>
              <a:rPr lang="cs-CZ" sz="2400" b="1" dirty="0">
                <a:latin typeface="Colonna MT" panose="04020805060202030203" pitchFamily="82" charset="0"/>
              </a:rPr>
              <a:t>a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javelin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thrower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00CCFF"/>
              </a:buClr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lonna MT" panose="04020805060202030203" pitchFamily="82" charset="0"/>
              </a:rPr>
              <a:t>Olympic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winner</a:t>
            </a:r>
            <a:r>
              <a:rPr lang="cs-CZ" sz="2400" b="1" dirty="0" smtClean="0">
                <a:latin typeface="Colonna MT" panose="04020805060202030203" pitchFamily="82" charset="0"/>
              </a:rPr>
              <a:t> – 3 </a:t>
            </a:r>
            <a:r>
              <a:rPr lang="cs-CZ" sz="2400" b="1" dirty="0" err="1" smtClean="0">
                <a:latin typeface="Colonna MT" panose="04020805060202030203" pitchFamily="82" charset="0"/>
              </a:rPr>
              <a:t>gold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medals</a:t>
            </a:r>
            <a:r>
              <a:rPr lang="cs-CZ" sz="2400" b="1" dirty="0" smtClean="0">
                <a:latin typeface="Colonna MT" panose="04020805060202030203" pitchFamily="82" charset="0"/>
              </a:rPr>
              <a:t>, 1 </a:t>
            </a:r>
            <a:r>
              <a:rPr lang="cs-CZ" sz="2400" b="1" dirty="0" err="1" smtClean="0">
                <a:latin typeface="Colonna MT" panose="04020805060202030203" pitchFamily="82" charset="0"/>
              </a:rPr>
              <a:t>siver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medal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342900" indent="-342900">
              <a:buClr>
                <a:srgbClr val="00CCFF"/>
              </a:buClr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Colonna MT" panose="04020805060202030203" pitchFamily="82" charset="0"/>
              </a:rPr>
              <a:t>word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record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r>
              <a:rPr lang="cs-CZ" sz="2400" b="1" dirty="0" err="1" smtClean="0">
                <a:latin typeface="Colonna MT" panose="04020805060202030203" pitchFamily="82" charset="0"/>
              </a:rPr>
              <a:t>holder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</a:p>
          <a:p>
            <a:endParaRPr lang="cs-CZ" sz="2400" b="1" i="1" u="sng" dirty="0" smtClean="0">
              <a:solidFill>
                <a:srgbClr val="00B0F0"/>
              </a:solidFill>
              <a:latin typeface="Colonna MT" panose="04020805060202030203" pitchFamily="82" charset="0"/>
            </a:endParaRPr>
          </a:p>
          <a:p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5274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1362" y="2609800"/>
            <a:ext cx="2800350" cy="251301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559799" y="1822410"/>
            <a:ext cx="19234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FF"/>
                </a:solidFill>
                <a:latin typeface="Colonna MT" panose="04020805060202030203" pitchFamily="82" charset="0"/>
              </a:rPr>
              <a:t>Jan Železný</a:t>
            </a:r>
            <a:endParaRPr lang="cs-CZ" sz="2800" b="1" dirty="0">
              <a:solidFill>
                <a:srgbClr val="00CCFF"/>
              </a:solidFill>
              <a:latin typeface="Colonna MT" panose="04020805060202030203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39" y="4118252"/>
            <a:ext cx="2860675" cy="19294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90600" y="3427412"/>
            <a:ext cx="24184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0099"/>
                </a:solidFill>
                <a:latin typeface="Colonna MT" panose="04020805060202030203" pitchFamily="82" charset="0"/>
              </a:rPr>
              <a:t>V</a:t>
            </a:r>
            <a:r>
              <a:rPr lang="cs-CZ" sz="2800" b="1" dirty="0" smtClean="0">
                <a:solidFill>
                  <a:srgbClr val="990099"/>
                </a:solidFill>
                <a:latin typeface="Colonna MT" panose="04020805060202030203" pitchFamily="82" charset="0"/>
              </a:rPr>
              <a:t>ěra Čáslavská</a:t>
            </a:r>
            <a:endParaRPr lang="cs-CZ" sz="2800" b="1" dirty="0">
              <a:solidFill>
                <a:srgbClr val="990099"/>
              </a:solidFill>
              <a:latin typeface="Colonna MT" panose="04020805060202030203" pitchFamily="82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014" y="1093420"/>
            <a:ext cx="3130386" cy="21450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16282" y="537294"/>
            <a:ext cx="2165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latin typeface="Colonna MT" panose="04020805060202030203" pitchFamily="82" charset="0"/>
              </a:rPr>
              <a:t>Emil Zátopek</a:t>
            </a:r>
            <a:endParaRPr lang="cs-CZ" sz="2800" b="1" dirty="0">
              <a:solidFill>
                <a:srgbClr val="002060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694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54300" y="774700"/>
            <a:ext cx="576683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olonna MT" panose="04020805060202030203" pitchFamily="82" charset="0"/>
                <a:hlinkClick r:id="rId2"/>
              </a:rPr>
              <a:t>Zdroje:</a:t>
            </a:r>
          </a:p>
          <a:p>
            <a:r>
              <a:rPr lang="cs-CZ" sz="2800" dirty="0" smtClean="0">
                <a:latin typeface="Colonna MT" panose="04020805060202030203" pitchFamily="82" charset="0"/>
                <a:hlinkClick r:id="rId2"/>
              </a:rPr>
              <a:t>http</a:t>
            </a:r>
            <a:r>
              <a:rPr lang="cs-CZ" sz="2800" dirty="0">
                <a:latin typeface="Colonna MT" panose="04020805060202030203" pitchFamily="82" charset="0"/>
                <a:hlinkClick r:id="rId2"/>
              </a:rPr>
              <a:t>://</a:t>
            </a:r>
            <a:r>
              <a:rPr lang="cs-CZ" sz="2800" dirty="0" smtClean="0">
                <a:latin typeface="Colonna MT" panose="04020805060202030203" pitchFamily="82" charset="0"/>
                <a:hlinkClick r:id="rId2"/>
              </a:rPr>
              <a:t>mikropragmatakia.blogspot.cz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>
                <a:latin typeface="Colonna MT" panose="04020805060202030203" pitchFamily="82" charset="0"/>
                <a:hlinkClick r:id="rId3"/>
              </a:rPr>
              <a:t>http://st2010.trincoll.edu</a:t>
            </a:r>
            <a:r>
              <a:rPr lang="cs-CZ" sz="2800" dirty="0" smtClean="0">
                <a:latin typeface="Colonna MT" panose="04020805060202030203" pitchFamily="82" charset="0"/>
                <a:hlinkClick r:id="rId3"/>
              </a:rPr>
              <a:t>/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>
                <a:latin typeface="Colonna MT" panose="04020805060202030203" pitchFamily="82" charset="0"/>
                <a:hlinkClick r:id="rId4"/>
              </a:rPr>
              <a:t>http://listverse.com</a:t>
            </a:r>
            <a:r>
              <a:rPr lang="cs-CZ" sz="2800" dirty="0" smtClean="0">
                <a:latin typeface="Colonna MT" panose="04020805060202030203" pitchFamily="82" charset="0"/>
                <a:hlinkClick r:id="rId4"/>
              </a:rPr>
              <a:t>/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 smtClean="0">
                <a:latin typeface="Colonna MT" panose="04020805060202030203" pitchFamily="82" charset="0"/>
                <a:hlinkClick r:id="rId5"/>
              </a:rPr>
              <a:t>www.richeast.org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>
                <a:latin typeface="Colonna MT" panose="04020805060202030203" pitchFamily="82" charset="0"/>
                <a:hlinkClick r:id="rId6"/>
              </a:rPr>
              <a:t>http://cazro2320.edublogs.org</a:t>
            </a:r>
            <a:r>
              <a:rPr lang="cs-CZ" sz="2800" dirty="0" smtClean="0">
                <a:latin typeface="Colonna MT" panose="04020805060202030203" pitchFamily="82" charset="0"/>
                <a:hlinkClick r:id="rId6"/>
              </a:rPr>
              <a:t>/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 smtClean="0">
                <a:latin typeface="Colonna MT" panose="04020805060202030203" pitchFamily="82" charset="0"/>
                <a:hlinkClick r:id="rId7"/>
              </a:rPr>
              <a:t>www.vectorstock.com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 smtClean="0">
                <a:latin typeface="Colonna MT" panose="04020805060202030203" pitchFamily="82" charset="0"/>
                <a:hlinkClick r:id="rId8"/>
              </a:rPr>
              <a:t>www.bridge-online.cz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>
                <a:latin typeface="Colonna MT" panose="04020805060202030203" pitchFamily="82" charset="0"/>
                <a:hlinkClick r:id="rId9"/>
              </a:rPr>
              <a:t>http://en.wikipedia.org</a:t>
            </a:r>
            <a:r>
              <a:rPr lang="cs-CZ" sz="2800" dirty="0" smtClean="0">
                <a:latin typeface="Colonna MT" panose="04020805060202030203" pitchFamily="82" charset="0"/>
                <a:hlinkClick r:id="rId9"/>
              </a:rPr>
              <a:t>/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 smtClean="0">
                <a:latin typeface="Colonna MT" panose="04020805060202030203" pitchFamily="82" charset="0"/>
                <a:hlinkClick r:id="rId10"/>
              </a:rPr>
              <a:t>www.neaktuality.cz</a:t>
            </a:r>
            <a:endParaRPr lang="cs-CZ" sz="2800" dirty="0" smtClean="0">
              <a:latin typeface="Colonna MT" panose="04020805060202030203" pitchFamily="82" charset="0"/>
            </a:endParaRPr>
          </a:p>
          <a:p>
            <a:r>
              <a:rPr lang="cs-CZ" sz="2800" dirty="0" smtClean="0">
                <a:latin typeface="Colonna MT" panose="04020805060202030203" pitchFamily="82" charset="0"/>
              </a:rPr>
              <a:t>www.vasevec.parlamntnilisty.cz</a:t>
            </a:r>
          </a:p>
        </p:txBody>
      </p:sp>
    </p:spTree>
    <p:extLst>
      <p:ext uri="{BB962C8B-B14F-4D97-AF65-F5344CB8AC3E}">
        <p14:creationId xmlns:p14="http://schemas.microsoft.com/office/powerpoint/2010/main" val="1110909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385</Words>
  <Application>Microsoft Office PowerPoint</Application>
  <PresentationFormat>Širokoúhlá obrazovka</PresentationFormat>
  <Paragraphs>97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Calibri</vt:lpstr>
      <vt:lpstr>Calibri Light</vt:lpstr>
      <vt:lpstr>Castellar</vt:lpstr>
      <vt:lpstr>Colonna MT</vt:lpstr>
      <vt:lpstr>Times New Roman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23</cp:revision>
  <dcterms:created xsi:type="dcterms:W3CDTF">2014-06-17T11:51:09Z</dcterms:created>
  <dcterms:modified xsi:type="dcterms:W3CDTF">2014-06-18T09:53:43Z</dcterms:modified>
</cp:coreProperties>
</file>