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0" r:id="rId3"/>
    <p:sldId id="258" r:id="rId4"/>
    <p:sldId id="262" r:id="rId5"/>
    <p:sldId id="259" r:id="rId6"/>
    <p:sldId id="261" r:id="rId7"/>
    <p:sldId id="265" r:id="rId8"/>
    <p:sldId id="257" r:id="rId9"/>
  </p:sldIdLst>
  <p:sldSz cx="12192000" cy="6858000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107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688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5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184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8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110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140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4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09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779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80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1B45A-2740-4681-9650-7EE74A3937B2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E494B-8128-48A4-A702-F4B522561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4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hyperlink" Target="http://www.gabi-softwar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71040"/>
              </p:ext>
            </p:extLst>
          </p:nvPr>
        </p:nvGraphicFramePr>
        <p:xfrm>
          <a:off x="474134" y="1341435"/>
          <a:ext cx="11159066" cy="5345095"/>
        </p:xfrm>
        <a:graphic>
          <a:graphicData uri="http://schemas.openxmlformats.org/drawingml/2006/table">
            <a:tbl>
              <a:tblPr/>
              <a:tblGrid>
                <a:gridCol w="2551153"/>
                <a:gridCol w="63859"/>
                <a:gridCol w="2360740"/>
                <a:gridCol w="203686"/>
                <a:gridCol w="611057"/>
                <a:gridCol w="5368571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 a vzdělání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Vzdělání,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média, kulturní život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03.04.2014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06 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06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 výukový materiál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je určen k osvojení slovní zásoby k tématu škola a vzdělávání a procvičení konverzačních znalostí k 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danému 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tématu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9722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70810" y="1324801"/>
            <a:ext cx="840691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u="sng" cap="none" spc="0" dirty="0" err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School</a:t>
            </a:r>
            <a:r>
              <a:rPr lang="cs-CZ" sz="7200" b="1" u="sng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and </a:t>
            </a:r>
            <a:r>
              <a:rPr lang="cs-CZ" sz="7200" b="1" u="sng" cap="none" spc="0" dirty="0" err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education</a:t>
            </a:r>
            <a:endParaRPr lang="cs-CZ" sz="7200" b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267" y="3962400"/>
            <a:ext cx="7890933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175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0266" y="0"/>
            <a:ext cx="11971867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cs-CZ" sz="3000" b="1" u="sng" dirty="0" smtClean="0">
              <a:latin typeface="Comic Sans MS" panose="030F0702030302020204" pitchFamily="66" charset="0"/>
            </a:endParaRP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cs-CZ" sz="2800" u="sng" dirty="0" smtClean="0">
              <a:latin typeface="Comic Sans MS" panose="030F0702030302020204" pitchFamily="66" charset="0"/>
            </a:endParaRP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u="sng" dirty="0" err="1" smtClean="0">
                <a:latin typeface="Comic Sans MS" panose="030F0702030302020204" pitchFamily="66" charset="0"/>
              </a:rPr>
              <a:t>attend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school</a:t>
            </a:r>
            <a:r>
              <a:rPr lang="cs-CZ" sz="2800" dirty="0" smtClean="0">
                <a:latin typeface="Comic Sans MS" panose="030F0702030302020204" pitchFamily="66" charset="0"/>
              </a:rPr>
              <a:t>/</a:t>
            </a:r>
            <a:r>
              <a:rPr lang="cs-CZ" sz="2800" dirty="0" err="1" smtClean="0">
                <a:latin typeface="Comic Sans MS" panose="030F0702030302020204" pitchFamily="66" charset="0"/>
              </a:rPr>
              <a:t>classes</a:t>
            </a:r>
            <a:r>
              <a:rPr lang="cs-CZ" sz="2800" dirty="0" smtClean="0">
                <a:latin typeface="Comic Sans MS" panose="030F0702030302020204" pitchFamily="66" charset="0"/>
              </a:rPr>
              <a:t> /a  </a:t>
            </a:r>
            <a:r>
              <a:rPr lang="cs-CZ" sz="2800" dirty="0" err="1" smtClean="0">
                <a:latin typeface="Comic Sans MS" panose="030F0702030302020204" pitchFamily="66" charset="0"/>
              </a:rPr>
              <a:t>course</a:t>
            </a:r>
            <a:r>
              <a:rPr lang="cs-CZ" sz="2800" dirty="0" smtClean="0">
                <a:latin typeface="Comic Sans MS" panose="030F0702030302020204" pitchFamily="66" charset="0"/>
              </a:rPr>
              <a:t> –chodit(do školy/ na hodiny/na kurz)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graduate</a:t>
            </a:r>
            <a:r>
              <a:rPr lang="cs-CZ" sz="2800" dirty="0" smtClean="0">
                <a:latin typeface="Comic Sans MS" panose="030F0702030302020204" pitchFamily="66" charset="0"/>
              </a:rPr>
              <a:t> (</a:t>
            </a:r>
            <a:r>
              <a:rPr lang="cs-CZ" sz="2800" dirty="0" err="1" smtClean="0">
                <a:latin typeface="Comic Sans MS" panose="030F0702030302020204" pitchFamily="66" charset="0"/>
              </a:rPr>
              <a:t>from</a:t>
            </a:r>
            <a:r>
              <a:rPr lang="cs-CZ" sz="2800" dirty="0" smtClean="0">
                <a:latin typeface="Comic Sans MS" panose="030F0702030302020204" pitchFamily="66" charset="0"/>
              </a:rPr>
              <a:t> a university) – absolvovat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cheat</a:t>
            </a:r>
            <a:r>
              <a:rPr lang="cs-CZ" sz="2800" dirty="0" smtClean="0">
                <a:latin typeface="Comic Sans MS" panose="030F0702030302020204" pitchFamily="66" charset="0"/>
              </a:rPr>
              <a:t> – podvádět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p</a:t>
            </a:r>
            <a:r>
              <a:rPr lang="cs-CZ" sz="2800" dirty="0" err="1" smtClean="0">
                <a:latin typeface="Comic Sans MS" panose="030F0702030302020204" pitchFamily="66" charset="0"/>
              </a:rPr>
              <a:t>articipate</a:t>
            </a:r>
            <a:r>
              <a:rPr lang="cs-CZ" sz="2800" dirty="0" smtClean="0">
                <a:latin typeface="Comic Sans MS" panose="030F0702030302020204" pitchFamily="66" charset="0"/>
              </a:rPr>
              <a:t> – účastnit se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grade, </a:t>
            </a:r>
            <a:r>
              <a:rPr lang="cs-CZ" sz="2800" dirty="0" err="1" smtClean="0">
                <a:latin typeface="Comic Sans MS" panose="030F0702030302020204" pitchFamily="66" charset="0"/>
              </a:rPr>
              <a:t>mark</a:t>
            </a:r>
            <a:r>
              <a:rPr lang="cs-CZ" sz="2800" dirty="0" smtClean="0">
                <a:latin typeface="Comic Sans MS" panose="030F0702030302020204" pitchFamily="66" charset="0"/>
              </a:rPr>
              <a:t> – známkovat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pass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the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exam</a:t>
            </a:r>
            <a:r>
              <a:rPr lang="cs-CZ" sz="2800" dirty="0" smtClean="0">
                <a:latin typeface="Comic Sans MS" panose="030F0702030302020204" pitchFamily="66" charset="0"/>
              </a:rPr>
              <a:t> – udělat zkoušku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f</a:t>
            </a:r>
            <a:r>
              <a:rPr lang="cs-CZ" sz="2800" dirty="0" err="1" smtClean="0">
                <a:latin typeface="Comic Sans MS" panose="030F0702030302020204" pitchFamily="66" charset="0"/>
              </a:rPr>
              <a:t>ail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the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exam</a:t>
            </a:r>
            <a:r>
              <a:rPr lang="cs-CZ" sz="2800" dirty="0" smtClean="0">
                <a:latin typeface="Comic Sans MS" panose="030F0702030302020204" pitchFamily="66" charset="0"/>
              </a:rPr>
              <a:t> -  propadnout u zkoušky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g</a:t>
            </a:r>
            <a:r>
              <a:rPr lang="cs-CZ" sz="2800" dirty="0" err="1" smtClean="0">
                <a:latin typeface="Comic Sans MS" panose="030F0702030302020204" pitchFamily="66" charset="0"/>
              </a:rPr>
              <a:t>et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into</a:t>
            </a:r>
            <a:r>
              <a:rPr lang="cs-CZ" sz="2800" dirty="0" smtClean="0">
                <a:latin typeface="Comic Sans MS" panose="030F0702030302020204" pitchFamily="66" charset="0"/>
              </a:rPr>
              <a:t> university – dostat se na univerzitu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>
                <a:latin typeface="Comic Sans MS" panose="030F0702030302020204" pitchFamily="66" charset="0"/>
              </a:rPr>
              <a:t>p</a:t>
            </a:r>
            <a:r>
              <a:rPr lang="cs-CZ" sz="2800" dirty="0" smtClean="0">
                <a:latin typeface="Comic Sans MS" panose="030F0702030302020204" pitchFamily="66" charset="0"/>
              </a:rPr>
              <a:t>lay </a:t>
            </a:r>
            <a:r>
              <a:rPr lang="cs-CZ" sz="2800" dirty="0" err="1" smtClean="0">
                <a:latin typeface="Comic Sans MS" panose="030F0702030302020204" pitchFamily="66" charset="0"/>
              </a:rPr>
              <a:t>truant</a:t>
            </a:r>
            <a:r>
              <a:rPr lang="cs-CZ" sz="2800" dirty="0" smtClean="0">
                <a:latin typeface="Comic Sans MS" panose="030F0702030302020204" pitchFamily="66" charset="0"/>
              </a:rPr>
              <a:t> – chodit za školu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>
                <a:latin typeface="Comic Sans MS" panose="030F0702030302020204" pitchFamily="66" charset="0"/>
              </a:rPr>
              <a:t>m</a:t>
            </a:r>
            <a:r>
              <a:rPr lang="cs-CZ" sz="2800" dirty="0" smtClean="0">
                <a:latin typeface="Comic Sans MS" panose="030F0702030302020204" pitchFamily="66" charset="0"/>
              </a:rPr>
              <a:t>ake </a:t>
            </a:r>
            <a:r>
              <a:rPr lang="cs-CZ" sz="2800" dirty="0" err="1" smtClean="0">
                <a:latin typeface="Comic Sans MS" panose="030F0702030302020204" pitchFamily="66" charset="0"/>
              </a:rPr>
              <a:t>mistakes</a:t>
            </a:r>
            <a:r>
              <a:rPr lang="cs-CZ" sz="2800" dirty="0" smtClean="0">
                <a:latin typeface="Comic Sans MS" panose="030F0702030302020204" pitchFamily="66" charset="0"/>
              </a:rPr>
              <a:t> – dělat chyby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m</a:t>
            </a:r>
            <a:r>
              <a:rPr lang="cs-CZ" sz="2800" dirty="0" err="1" smtClean="0">
                <a:latin typeface="Comic Sans MS" panose="030F0702030302020204" pitchFamily="66" charset="0"/>
              </a:rPr>
              <a:t>emorize</a:t>
            </a:r>
            <a:r>
              <a:rPr lang="cs-CZ" sz="2800" dirty="0" smtClean="0">
                <a:latin typeface="Comic Sans MS" panose="030F0702030302020204" pitchFamily="66" charset="0"/>
              </a:rPr>
              <a:t> – učit se nazpaměť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s</a:t>
            </a:r>
            <a:r>
              <a:rPr lang="cs-CZ" sz="2800" dirty="0" err="1" smtClean="0">
                <a:latin typeface="Comic Sans MS" panose="030F0702030302020204" pitchFamily="66" charset="0"/>
              </a:rPr>
              <a:t>olve</a:t>
            </a:r>
            <a:r>
              <a:rPr lang="cs-CZ" sz="2800" dirty="0" smtClean="0">
                <a:latin typeface="Comic Sans MS" panose="030F0702030302020204" pitchFamily="66" charset="0"/>
              </a:rPr>
              <a:t> a </a:t>
            </a:r>
            <a:r>
              <a:rPr lang="cs-CZ" sz="2800" dirty="0" err="1" smtClean="0">
                <a:latin typeface="Comic Sans MS" panose="030F0702030302020204" pitchFamily="66" charset="0"/>
              </a:rPr>
              <a:t>problem</a:t>
            </a:r>
            <a:r>
              <a:rPr lang="cs-CZ" sz="2800" dirty="0" smtClean="0">
                <a:latin typeface="Comic Sans MS" panose="030F0702030302020204" pitchFamily="66" charset="0"/>
              </a:rPr>
              <a:t> – řešit problém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>
                <a:latin typeface="Comic Sans MS" panose="030F0702030302020204" pitchFamily="66" charset="0"/>
              </a:rPr>
              <a:t>r</a:t>
            </a:r>
            <a:r>
              <a:rPr lang="cs-CZ" sz="2800" dirty="0" smtClean="0">
                <a:latin typeface="Comic Sans MS" panose="030F0702030302020204" pitchFamily="66" charset="0"/>
              </a:rPr>
              <a:t>evise - opakovat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000" b="1" dirty="0">
              <a:latin typeface="Bradley Hand ITC" panose="03070402050302030203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4522" y="0"/>
            <a:ext cx="44262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Useful</a:t>
            </a:r>
            <a:r>
              <a:rPr lang="cs-CZ" sz="5400" b="1" u="sng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sz="5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verbs</a:t>
            </a:r>
            <a:endParaRPr lang="cs-CZ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4333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236134" y="999066"/>
            <a:ext cx="454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htt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771885" y="0"/>
            <a:ext cx="39370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Useful</a:t>
            </a:r>
            <a:r>
              <a:rPr lang="cs-CZ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nouns</a:t>
            </a:r>
            <a:endParaRPr lang="cs-CZ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5333" y="999066"/>
            <a:ext cx="763061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c</a:t>
            </a:r>
            <a:r>
              <a:rPr lang="cs-CZ" sz="2800" dirty="0" err="1" smtClean="0">
                <a:latin typeface="Comic Sans MS" panose="030F0702030302020204" pitchFamily="66" charset="0"/>
              </a:rPr>
              <a:t>lassmate</a:t>
            </a:r>
            <a:r>
              <a:rPr lang="cs-CZ" sz="2800" dirty="0" smtClean="0">
                <a:latin typeface="Comic Sans MS" panose="030F0702030302020204" pitchFamily="66" charset="0"/>
              </a:rPr>
              <a:t> – spolužák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e</a:t>
            </a:r>
            <a:r>
              <a:rPr lang="cs-CZ" sz="2800" dirty="0" err="1" smtClean="0">
                <a:latin typeface="Comic Sans MS" panose="030F0702030302020204" pitchFamily="66" charset="0"/>
              </a:rPr>
              <a:t>xaminer</a:t>
            </a:r>
            <a:r>
              <a:rPr lang="cs-CZ" sz="2800" dirty="0" smtClean="0">
                <a:latin typeface="Comic Sans MS" panose="030F0702030302020204" pitchFamily="66" charset="0"/>
              </a:rPr>
              <a:t> – zkoušející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h</a:t>
            </a:r>
            <a:r>
              <a:rPr lang="cs-CZ" sz="2800" dirty="0" err="1" smtClean="0">
                <a:latin typeface="Comic Sans MS" panose="030F0702030302020204" pitchFamily="66" charset="0"/>
              </a:rPr>
              <a:t>eadmaster</a:t>
            </a:r>
            <a:r>
              <a:rPr lang="cs-CZ" sz="2800" dirty="0" smtClean="0">
                <a:latin typeface="Comic Sans MS" panose="030F0702030302020204" pitchFamily="66" charset="0"/>
              </a:rPr>
              <a:t> – ředitel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l</a:t>
            </a:r>
            <a:r>
              <a:rPr lang="cs-CZ" sz="2800" dirty="0" err="1" smtClean="0">
                <a:latin typeface="Comic Sans MS" panose="030F0702030302020204" pitchFamily="66" charset="0"/>
              </a:rPr>
              <a:t>ibrary</a:t>
            </a:r>
            <a:r>
              <a:rPr lang="cs-CZ" sz="2800" dirty="0" smtClean="0">
                <a:latin typeface="Comic Sans MS" panose="030F0702030302020204" pitchFamily="66" charset="0"/>
              </a:rPr>
              <a:t> – knihovna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a</a:t>
            </a:r>
            <a:r>
              <a:rPr lang="cs-CZ" sz="2800" dirty="0" err="1" smtClean="0">
                <a:latin typeface="Comic Sans MS" panose="030F0702030302020204" pitchFamily="66" charset="0"/>
              </a:rPr>
              <a:t>ttendance</a:t>
            </a:r>
            <a:r>
              <a:rPr lang="cs-CZ" sz="2800" dirty="0" smtClean="0">
                <a:latin typeface="Comic Sans MS" panose="030F0702030302020204" pitchFamily="66" charset="0"/>
              </a:rPr>
              <a:t> – docházka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>
                <a:latin typeface="Comic Sans MS" panose="030F0702030302020204" pitchFamily="66" charset="0"/>
              </a:rPr>
              <a:t>r</a:t>
            </a:r>
            <a:r>
              <a:rPr lang="cs-CZ" sz="2800" dirty="0" smtClean="0">
                <a:latin typeface="Comic Sans MS" panose="030F0702030302020204" pitchFamily="66" charset="0"/>
              </a:rPr>
              <a:t>eport – vysvědčení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s</a:t>
            </a:r>
            <a:r>
              <a:rPr lang="cs-CZ" sz="2800" dirty="0" err="1" smtClean="0">
                <a:latin typeface="Comic Sans MS" panose="030F0702030302020204" pitchFamily="66" charset="0"/>
              </a:rPr>
              <a:t>chool-leaving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exam</a:t>
            </a:r>
            <a:r>
              <a:rPr lang="cs-CZ" sz="2800" dirty="0" smtClean="0">
                <a:latin typeface="Comic Sans MS" panose="030F0702030302020204" pitchFamily="66" charset="0"/>
              </a:rPr>
              <a:t>, </a:t>
            </a:r>
            <a:r>
              <a:rPr lang="cs-CZ" sz="2800" dirty="0" err="1" smtClean="0">
                <a:latin typeface="Comic Sans MS" panose="030F0702030302020204" pitchFamily="66" charset="0"/>
              </a:rPr>
              <a:t>graduation</a:t>
            </a:r>
            <a:r>
              <a:rPr lang="cs-CZ" sz="2800" dirty="0" smtClean="0">
                <a:latin typeface="Comic Sans MS" panose="030F0702030302020204" pitchFamily="66" charset="0"/>
              </a:rPr>
              <a:t> - maturita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>
                <a:latin typeface="Comic Sans MS" panose="030F0702030302020204" pitchFamily="66" charset="0"/>
              </a:rPr>
              <a:t>t</a:t>
            </a:r>
            <a:r>
              <a:rPr lang="cs-CZ" sz="2800" dirty="0" smtClean="0">
                <a:latin typeface="Comic Sans MS" panose="030F0702030302020204" pitchFamily="66" charset="0"/>
              </a:rPr>
              <a:t>erm – pololetí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t</a:t>
            </a:r>
            <a:r>
              <a:rPr lang="cs-CZ" sz="2800" dirty="0" err="1" smtClean="0">
                <a:latin typeface="Comic Sans MS" panose="030F0702030302020204" pitchFamily="66" charset="0"/>
              </a:rPr>
              <a:t>imetable</a:t>
            </a:r>
            <a:r>
              <a:rPr lang="cs-CZ" sz="2800" dirty="0" smtClean="0">
                <a:latin typeface="Comic Sans MS" panose="030F0702030302020204" pitchFamily="66" charset="0"/>
              </a:rPr>
              <a:t> – rozvrh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l</a:t>
            </a:r>
            <a:r>
              <a:rPr lang="cs-CZ" sz="2800" dirty="0" err="1" smtClean="0">
                <a:latin typeface="Comic Sans MS" panose="030F0702030302020204" pitchFamily="66" charset="0"/>
              </a:rPr>
              <a:t>esson</a:t>
            </a:r>
            <a:r>
              <a:rPr lang="cs-CZ" sz="2800" dirty="0" smtClean="0">
                <a:latin typeface="Comic Sans MS" panose="030F0702030302020204" pitchFamily="66" charset="0"/>
              </a:rPr>
              <a:t> – hodina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b</a:t>
            </a:r>
            <a:r>
              <a:rPr lang="cs-CZ" sz="2800" dirty="0" err="1" smtClean="0">
                <a:latin typeface="Comic Sans MS" panose="030F0702030302020204" pitchFamily="66" charset="0"/>
              </a:rPr>
              <a:t>reak</a:t>
            </a:r>
            <a:r>
              <a:rPr lang="cs-CZ" sz="2800" dirty="0" smtClean="0">
                <a:latin typeface="Comic Sans MS" panose="030F0702030302020204" pitchFamily="66" charset="0"/>
              </a:rPr>
              <a:t> – přestávka, prázdniny</a:t>
            </a:r>
          </a:p>
          <a:p>
            <a:pPr marL="342900" indent="-3429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>
                <a:latin typeface="Comic Sans MS" panose="030F0702030302020204" pitchFamily="66" charset="0"/>
              </a:rPr>
              <a:t>t</a:t>
            </a:r>
            <a:r>
              <a:rPr lang="cs-CZ" sz="2800" dirty="0" err="1" smtClean="0">
                <a:latin typeface="Comic Sans MS" panose="030F0702030302020204" pitchFamily="66" charset="0"/>
              </a:rPr>
              <a:t>extbook</a:t>
            </a:r>
            <a:r>
              <a:rPr lang="cs-CZ" sz="2800" dirty="0" smtClean="0">
                <a:latin typeface="Comic Sans MS" panose="030F0702030302020204" pitchFamily="66" charset="0"/>
              </a:rPr>
              <a:t> - učebnice</a:t>
            </a:r>
            <a:endParaRPr lang="cs-CZ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637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3601" y="440267"/>
            <a:ext cx="8230138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cs-CZ" sz="2800" b="1" dirty="0" smtClean="0">
              <a:latin typeface="Comic Sans MS" panose="030F0702030302020204" pitchFamily="66" charset="0"/>
            </a:endParaRP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Boarding</a:t>
            </a:r>
            <a:r>
              <a:rPr lang="cs-CZ" sz="2800" dirty="0" smtClean="0">
                <a:latin typeface="Comic Sans MS" panose="030F0702030302020204" pitchFamily="66" charset="0"/>
              </a:rPr>
              <a:t> – internátní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Co-</a:t>
            </a:r>
            <a:r>
              <a:rPr lang="cs-CZ" sz="2800" dirty="0" err="1" smtClean="0">
                <a:latin typeface="Comic Sans MS" panose="030F0702030302020204" pitchFamily="66" charset="0"/>
              </a:rPr>
              <a:t>educational</a:t>
            </a:r>
            <a:r>
              <a:rPr lang="cs-CZ" sz="2800" dirty="0" smtClean="0">
                <a:latin typeface="Comic Sans MS" panose="030F0702030302020204" pitchFamily="66" charset="0"/>
              </a:rPr>
              <a:t> – smíšená (pro chlapce i dívky)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College</a:t>
            </a:r>
            <a:r>
              <a:rPr lang="cs-CZ" sz="2800" dirty="0" smtClean="0">
                <a:latin typeface="Comic Sans MS" panose="030F0702030302020204" pitchFamily="66" charset="0"/>
              </a:rPr>
              <a:t> – vyšší odborná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Elementary</a:t>
            </a:r>
            <a:r>
              <a:rPr lang="cs-CZ" sz="2800" dirty="0" smtClean="0">
                <a:latin typeface="Comic Sans MS" panose="030F0702030302020204" pitchFamily="66" charset="0"/>
              </a:rPr>
              <a:t>- základní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Grammar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school</a:t>
            </a:r>
            <a:r>
              <a:rPr lang="cs-CZ" sz="2800" dirty="0" smtClean="0">
                <a:latin typeface="Comic Sans MS" panose="030F0702030302020204" pitchFamily="66" charset="0"/>
              </a:rPr>
              <a:t> – gymnázium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Mixed</a:t>
            </a:r>
            <a:r>
              <a:rPr lang="cs-CZ" sz="2800" dirty="0" smtClean="0">
                <a:latin typeface="Comic Sans MS" panose="030F0702030302020204" pitchFamily="66" charset="0"/>
              </a:rPr>
              <a:t> – smíšená (pro chlapce i dívky)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Primary</a:t>
            </a:r>
            <a:r>
              <a:rPr lang="cs-CZ" sz="2800" dirty="0" smtClean="0">
                <a:latin typeface="Comic Sans MS" panose="030F0702030302020204" pitchFamily="66" charset="0"/>
              </a:rPr>
              <a:t> – základní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Private</a:t>
            </a:r>
            <a:r>
              <a:rPr lang="cs-CZ" sz="2800" dirty="0" smtClean="0">
                <a:latin typeface="Comic Sans MS" panose="030F0702030302020204" pitchFamily="66" charset="0"/>
              </a:rPr>
              <a:t> -  soukromá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Secondary</a:t>
            </a:r>
            <a:r>
              <a:rPr lang="cs-CZ" sz="2800" dirty="0">
                <a:latin typeface="Comic Sans MS" panose="030F0702030302020204" pitchFamily="66" charset="0"/>
              </a:rPr>
              <a:t> </a:t>
            </a:r>
            <a:r>
              <a:rPr lang="cs-CZ" sz="2800" dirty="0" smtClean="0">
                <a:latin typeface="Comic Sans MS" panose="030F0702030302020204" pitchFamily="66" charset="0"/>
              </a:rPr>
              <a:t>(</a:t>
            </a:r>
            <a:r>
              <a:rPr lang="cs-CZ" sz="2800" dirty="0" err="1" smtClean="0">
                <a:latin typeface="Comic Sans MS" panose="030F0702030302020204" pitchFamily="66" charset="0"/>
              </a:rPr>
              <a:t>AmE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hight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school</a:t>
            </a:r>
            <a:r>
              <a:rPr lang="cs-CZ" sz="2800" dirty="0" smtClean="0">
                <a:latin typeface="Comic Sans MS" panose="030F0702030302020204" pitchFamily="66" charset="0"/>
              </a:rPr>
              <a:t>) – střední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State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school</a:t>
            </a:r>
            <a:r>
              <a:rPr lang="cs-CZ" sz="2800" dirty="0" smtClean="0">
                <a:latin typeface="Comic Sans MS" panose="030F0702030302020204" pitchFamily="66" charset="0"/>
              </a:rPr>
              <a:t> – státní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Technical</a:t>
            </a:r>
            <a:r>
              <a:rPr lang="cs-CZ" sz="2800" dirty="0" smtClean="0">
                <a:latin typeface="Comic Sans MS" panose="030F0702030302020204" pitchFamily="66" charset="0"/>
              </a:rPr>
              <a:t> – průmyslová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University – univerzita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Vocational</a:t>
            </a:r>
            <a:r>
              <a:rPr lang="cs-CZ" sz="2800" dirty="0" smtClean="0">
                <a:latin typeface="Comic Sans MS" panose="030F0702030302020204" pitchFamily="66" charset="0"/>
              </a:rPr>
              <a:t> – odborná (učiliště)</a:t>
            </a:r>
            <a:endParaRPr lang="cs-CZ" sz="2800" dirty="0">
              <a:latin typeface="Comic Sans MS" panose="030F0702030302020204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10934" y="-21398"/>
            <a:ext cx="58080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Types</a:t>
            </a:r>
            <a:r>
              <a:rPr lang="cs-CZ" sz="5400" b="1" u="sng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sz="5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of</a:t>
            </a:r>
            <a:r>
              <a:rPr lang="cs-CZ" sz="5400" b="1" u="sng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sz="5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Comic Sans MS" panose="030F0702030302020204" pitchFamily="66" charset="0"/>
              </a:rPr>
              <a:t>schools</a:t>
            </a:r>
            <a:endParaRPr lang="cs-CZ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2729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61638" y="-118534"/>
            <a:ext cx="377539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School</a:t>
            </a:r>
            <a:r>
              <a:rPr lang="cs-CZ" sz="4400" b="1" u="sng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cs-CZ" sz="4400" b="1" u="sng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subjects</a:t>
            </a:r>
            <a:endParaRPr lang="cs-CZ" sz="4400" b="1" u="sng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38604" y="707886"/>
            <a:ext cx="8949886" cy="7417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Art – výtvarná výchova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Biology – biologie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Business </a:t>
            </a:r>
            <a:r>
              <a:rPr lang="cs-CZ" sz="2800" dirty="0" err="1" smtClean="0">
                <a:latin typeface="Comic Sans MS" panose="030F0702030302020204" pitchFamily="66" charset="0"/>
              </a:rPr>
              <a:t>studies</a:t>
            </a:r>
            <a:r>
              <a:rPr lang="cs-CZ" sz="2800" dirty="0" smtClean="0">
                <a:latin typeface="Comic Sans MS" panose="030F0702030302020204" pitchFamily="66" charset="0"/>
              </a:rPr>
              <a:t> – obchodní nauka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Chemistry</a:t>
            </a:r>
            <a:r>
              <a:rPr lang="cs-CZ" sz="2800" dirty="0" smtClean="0">
                <a:latin typeface="Comic Sans MS" panose="030F0702030302020204" pitchFamily="66" charset="0"/>
              </a:rPr>
              <a:t> – chemie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IT(</a:t>
            </a:r>
            <a:r>
              <a:rPr lang="cs-CZ" sz="2800" dirty="0" err="1" smtClean="0">
                <a:latin typeface="Comic Sans MS" panose="030F0702030302020204" pitchFamily="66" charset="0"/>
              </a:rPr>
              <a:t>information</a:t>
            </a:r>
            <a:r>
              <a:rPr lang="cs-CZ" sz="2800" dirty="0" smtClean="0">
                <a:latin typeface="Comic Sans MS" panose="030F0702030302020204" pitchFamily="66" charset="0"/>
              </a:rPr>
              <a:t> technology) – výpočetní technika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Foreign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languages</a:t>
            </a:r>
            <a:r>
              <a:rPr lang="cs-CZ" sz="2800" dirty="0" smtClean="0">
                <a:latin typeface="Comic Sans MS" panose="030F0702030302020204" pitchFamily="66" charset="0"/>
              </a:rPr>
              <a:t> – cizí jazyky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Geography</a:t>
            </a:r>
            <a:r>
              <a:rPr lang="cs-CZ" sz="2800" dirty="0" smtClean="0">
                <a:latin typeface="Comic Sans MS" panose="030F0702030302020204" pitchFamily="66" charset="0"/>
              </a:rPr>
              <a:t> – zeměpis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History</a:t>
            </a:r>
            <a:r>
              <a:rPr lang="cs-CZ" sz="2800" dirty="0" smtClean="0">
                <a:latin typeface="Comic Sans MS" panose="030F0702030302020204" pitchFamily="66" charset="0"/>
              </a:rPr>
              <a:t> – dějepis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Literature</a:t>
            </a:r>
            <a:r>
              <a:rPr lang="cs-CZ" sz="2800" dirty="0" smtClean="0">
                <a:latin typeface="Comic Sans MS" panose="030F0702030302020204" pitchFamily="66" charset="0"/>
              </a:rPr>
              <a:t> – literatura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Mathematics</a:t>
            </a:r>
            <a:r>
              <a:rPr lang="cs-CZ" sz="2800" dirty="0" smtClean="0">
                <a:latin typeface="Comic Sans MS" panose="030F0702030302020204" pitchFamily="66" charset="0"/>
              </a:rPr>
              <a:t> (</a:t>
            </a:r>
            <a:r>
              <a:rPr lang="cs-CZ" sz="2800" dirty="0" err="1" smtClean="0">
                <a:latin typeface="Comic Sans MS" panose="030F0702030302020204" pitchFamily="66" charset="0"/>
              </a:rPr>
              <a:t>maths</a:t>
            </a:r>
            <a:r>
              <a:rPr lang="cs-CZ" sz="2800" dirty="0" smtClean="0">
                <a:latin typeface="Comic Sans MS" panose="030F0702030302020204" pitchFamily="66" charset="0"/>
              </a:rPr>
              <a:t>) – matematika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Music – hudební výchova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PE (</a:t>
            </a:r>
            <a:r>
              <a:rPr lang="cs-CZ" sz="2800" dirty="0" err="1" smtClean="0">
                <a:latin typeface="Comic Sans MS" panose="030F0702030302020204" pitchFamily="66" charset="0"/>
              </a:rPr>
              <a:t>physical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education</a:t>
            </a:r>
            <a:r>
              <a:rPr lang="cs-CZ" sz="2800" dirty="0" smtClean="0">
                <a:latin typeface="Comic Sans MS" panose="030F0702030302020204" pitchFamily="66" charset="0"/>
              </a:rPr>
              <a:t>) – tělesná výchova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Physics</a:t>
            </a:r>
            <a:r>
              <a:rPr lang="cs-CZ" sz="2800" dirty="0" smtClean="0">
                <a:latin typeface="Comic Sans MS" panose="030F0702030302020204" pitchFamily="66" charset="0"/>
              </a:rPr>
              <a:t> – fyzika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Sciences</a:t>
            </a:r>
            <a:r>
              <a:rPr lang="cs-CZ" sz="2800" dirty="0" smtClean="0">
                <a:latin typeface="Comic Sans MS" panose="030F0702030302020204" pitchFamily="66" charset="0"/>
              </a:rPr>
              <a:t> – přírodní vědy</a:t>
            </a: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cs-CZ" sz="2800" b="1" dirty="0" smtClean="0">
              <a:latin typeface="Comic Sans MS" panose="030F0702030302020204" pitchFamily="66" charset="0"/>
            </a:endParaRPr>
          </a:p>
          <a:p>
            <a:pPr>
              <a:buClr>
                <a:srgbClr val="00B0F0"/>
              </a:buClr>
            </a:pPr>
            <a:endParaRPr lang="cs-CZ" sz="2800" b="1" dirty="0" smtClean="0">
              <a:latin typeface="Comic Sans MS" panose="030F0702030302020204" pitchFamily="66" charset="0"/>
            </a:endParaRPr>
          </a:p>
          <a:p>
            <a:pPr marL="457200" indent="-457200"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cs-CZ" sz="28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9401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91510" y="139468"/>
            <a:ext cx="66089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Answer</a:t>
            </a:r>
            <a:r>
              <a:rPr lang="cs-CZ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</a:t>
            </a:r>
            <a:r>
              <a:rPr lang="cs-CZ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questions</a:t>
            </a:r>
            <a:endParaRPr lang="cs-CZ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18266" y="1286933"/>
            <a:ext cx="804739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latin typeface="Comic Sans MS" panose="030F0702030302020204" pitchFamily="66" charset="0"/>
              </a:rPr>
              <a:t>Do </a:t>
            </a:r>
            <a:r>
              <a:rPr lang="cs-CZ" sz="2400" dirty="0" err="1" smtClean="0">
                <a:latin typeface="Comic Sans MS" panose="030F0702030302020204" pitchFamily="66" charset="0"/>
              </a:rPr>
              <a:t>you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like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going</a:t>
            </a:r>
            <a:r>
              <a:rPr lang="cs-CZ" sz="2400" dirty="0" smtClean="0">
                <a:latin typeface="Comic Sans MS" panose="030F0702030302020204" pitchFamily="66" charset="0"/>
              </a:rPr>
              <a:t> to </a:t>
            </a:r>
            <a:r>
              <a:rPr lang="cs-CZ" sz="2400" dirty="0" err="1" smtClean="0">
                <a:latin typeface="Comic Sans MS" panose="030F0702030302020204" pitchFamily="66" charset="0"/>
              </a:rPr>
              <a:t>school</a:t>
            </a:r>
            <a:r>
              <a:rPr lang="cs-CZ" sz="2400" dirty="0" smtClean="0">
                <a:latin typeface="Comic Sans MS" panose="030F0702030302020204" pitchFamily="66" charset="0"/>
              </a:rPr>
              <a:t>?</a:t>
            </a: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400" dirty="0" smtClean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err="1" smtClean="0">
                <a:latin typeface="Comic Sans MS" panose="030F0702030302020204" pitchFamily="66" charset="0"/>
              </a:rPr>
              <a:t>What‘s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your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favourite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subject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at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school</a:t>
            </a:r>
            <a:r>
              <a:rPr lang="cs-CZ" sz="2400" dirty="0" smtClean="0">
                <a:latin typeface="Comic Sans MS" panose="030F0702030302020204" pitchFamily="66" charset="0"/>
              </a:rPr>
              <a:t>? </a:t>
            </a: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400" dirty="0" smtClean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err="1" smtClean="0">
                <a:latin typeface="Comic Sans MS" panose="030F0702030302020204" pitchFamily="66" charset="0"/>
              </a:rPr>
              <a:t>What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is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your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typical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school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day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like</a:t>
            </a:r>
            <a:r>
              <a:rPr lang="cs-CZ" sz="2400" dirty="0" smtClean="0">
                <a:latin typeface="Comic Sans MS" panose="030F0702030302020204" pitchFamily="66" charset="0"/>
              </a:rPr>
              <a:t>? </a:t>
            </a:r>
            <a:endParaRPr lang="cs-CZ" sz="2400" dirty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400" dirty="0" smtClean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smtClean="0">
                <a:latin typeface="Comic Sans MS" panose="030F0702030302020204" pitchFamily="66" charset="0"/>
              </a:rPr>
              <a:t>Do </a:t>
            </a:r>
            <a:r>
              <a:rPr lang="cs-CZ" sz="2400" dirty="0" err="1" smtClean="0">
                <a:latin typeface="Comic Sans MS" panose="030F0702030302020204" pitchFamily="66" charset="0"/>
              </a:rPr>
              <a:t>you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prefer</a:t>
            </a:r>
            <a:r>
              <a:rPr lang="cs-CZ" sz="2400" dirty="0" smtClean="0">
                <a:latin typeface="Comic Sans MS" panose="030F0702030302020204" pitchFamily="66" charset="0"/>
              </a:rPr>
              <a:t> to study </a:t>
            </a:r>
            <a:r>
              <a:rPr lang="cs-CZ" sz="2400" dirty="0" err="1" smtClean="0">
                <a:latin typeface="Comic Sans MS" panose="030F0702030302020204" pitchFamily="66" charset="0"/>
              </a:rPr>
              <a:t>languages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or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other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subjests</a:t>
            </a:r>
            <a:r>
              <a:rPr lang="cs-CZ" sz="2400" dirty="0" smtClean="0">
                <a:latin typeface="Comic Sans MS" panose="030F0702030302020204" pitchFamily="66" charset="0"/>
              </a:rPr>
              <a:t>?</a:t>
            </a: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400" dirty="0" smtClean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err="1" smtClean="0">
                <a:latin typeface="Comic Sans MS" panose="030F0702030302020204" pitchFamily="66" charset="0"/>
              </a:rPr>
              <a:t>What</a:t>
            </a:r>
            <a:r>
              <a:rPr lang="cs-CZ" sz="2400" dirty="0" smtClean="0">
                <a:latin typeface="Comic Sans MS" panose="030F0702030302020204" pitchFamily="66" charset="0"/>
              </a:rPr>
              <a:t> do </a:t>
            </a:r>
            <a:r>
              <a:rPr lang="cs-CZ" sz="2400" dirty="0" err="1" smtClean="0">
                <a:latin typeface="Comic Sans MS" panose="030F0702030302020204" pitchFamily="66" charset="0"/>
              </a:rPr>
              <a:t>you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think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about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exams</a:t>
            </a:r>
            <a:r>
              <a:rPr lang="cs-CZ" sz="2400" dirty="0">
                <a:latin typeface="Comic Sans MS" panose="030F0702030302020204" pitchFamily="66" charset="0"/>
              </a:rPr>
              <a:t>?</a:t>
            </a:r>
            <a:endParaRPr lang="cs-CZ" sz="2400" dirty="0" smtClean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400" dirty="0" smtClean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err="1" smtClean="0">
                <a:latin typeface="Comic Sans MS" panose="030F0702030302020204" pitchFamily="66" charset="0"/>
              </a:rPr>
              <a:t>Will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you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continue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your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education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after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graduation</a:t>
            </a:r>
            <a:r>
              <a:rPr lang="cs-CZ" sz="2400" dirty="0" smtClean="0">
                <a:latin typeface="Comic Sans MS" panose="030F0702030302020204" pitchFamily="66" charset="0"/>
              </a:rPr>
              <a:t>?</a:t>
            </a: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endParaRPr lang="cs-CZ" sz="2400" dirty="0">
              <a:latin typeface="Comic Sans MS" panose="030F0702030302020204" pitchFamily="66" charset="0"/>
            </a:endParaRPr>
          </a:p>
          <a:p>
            <a:pPr marL="342900" indent="-342900">
              <a:buClr>
                <a:srgbClr val="CC99FF"/>
              </a:buClr>
              <a:buFont typeface="Wingdings" panose="05000000000000000000" pitchFamily="2" charset="2"/>
              <a:buChar char="§"/>
            </a:pPr>
            <a:r>
              <a:rPr lang="cs-CZ" sz="2400" dirty="0" err="1" smtClean="0">
                <a:latin typeface="Comic Sans MS" panose="030F0702030302020204" pitchFamily="66" charset="0"/>
              </a:rPr>
              <a:t>Should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students</a:t>
            </a:r>
            <a:r>
              <a:rPr lang="cs-CZ" sz="2400" dirty="0" smtClean="0">
                <a:latin typeface="Comic Sans MS" panose="030F0702030302020204" pitchFamily="66" charset="0"/>
              </a:rPr>
              <a:t> in Czech </a:t>
            </a:r>
            <a:r>
              <a:rPr lang="cs-CZ" sz="2400" dirty="0" err="1" smtClean="0">
                <a:latin typeface="Comic Sans MS" panose="030F0702030302020204" pitchFamily="66" charset="0"/>
              </a:rPr>
              <a:t>schools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wear</a:t>
            </a:r>
            <a:r>
              <a:rPr lang="cs-CZ" sz="2400" dirty="0" smtClean="0">
                <a:latin typeface="Comic Sans MS" panose="030F0702030302020204" pitchFamily="66" charset="0"/>
              </a:rPr>
              <a:t> </a:t>
            </a:r>
            <a:r>
              <a:rPr lang="cs-CZ" sz="2400" dirty="0" err="1" smtClean="0">
                <a:latin typeface="Comic Sans MS" panose="030F0702030302020204" pitchFamily="66" charset="0"/>
              </a:rPr>
              <a:t>uniforms</a:t>
            </a:r>
            <a:r>
              <a:rPr lang="cs-CZ" sz="2400" dirty="0" smtClean="0"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55617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wdDnDiag">
          <a:fgClr>
            <a:srgbClr val="99C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6667" y="1744133"/>
            <a:ext cx="5506636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anose="030F0702030302020204" pitchFamily="66" charset="0"/>
                <a:hlinkClick r:id="rId2"/>
              </a:rPr>
              <a:t>Zdroje:</a:t>
            </a:r>
          </a:p>
          <a:p>
            <a:r>
              <a:rPr lang="cs-CZ" sz="2800" dirty="0" smtClean="0">
                <a:latin typeface="Comic Sans MS" panose="030F0702030302020204" pitchFamily="66" charset="0"/>
                <a:hlinkClick r:id="rId2"/>
              </a:rPr>
              <a:t>http://www.gabi-software.com/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 smtClean="0">
                <a:latin typeface="Comic Sans MS" panose="030F0702030302020204" pitchFamily="66" charset="0"/>
                <a:hlinkClick r:id="rId3"/>
              </a:rPr>
              <a:t>www.bridge-online.cz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 smtClean="0">
                <a:latin typeface="Comic Sans MS" panose="030F0702030302020204" pitchFamily="66" charset="0"/>
              </a:rPr>
              <a:t>Oxford Maturita Excellence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0938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412</Words>
  <Application>Microsoft Office PowerPoint</Application>
  <PresentationFormat>Širokoúhlá obrazovka</PresentationFormat>
  <Paragraphs>99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Arial</vt:lpstr>
      <vt:lpstr>Bradley Hand ITC</vt:lpstr>
      <vt:lpstr>Calibri</vt:lpstr>
      <vt:lpstr>Calibri Light</vt:lpstr>
      <vt:lpstr>Comic Sans MS</vt:lpstr>
      <vt:lpstr>Times New Roman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and education</dc:title>
  <dc:creator>SBR2</dc:creator>
  <cp:lastModifiedBy>ucitel</cp:lastModifiedBy>
  <cp:revision>23</cp:revision>
  <cp:lastPrinted>2014-04-23T06:24:22Z</cp:lastPrinted>
  <dcterms:created xsi:type="dcterms:W3CDTF">2014-04-02T11:21:11Z</dcterms:created>
  <dcterms:modified xsi:type="dcterms:W3CDTF">2014-06-24T09:42:51Z</dcterms:modified>
</cp:coreProperties>
</file>