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4" r:id="rId8"/>
    <p:sldId id="261" r:id="rId9"/>
    <p:sldId id="263" r:id="rId10"/>
    <p:sldId id="262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  <a:srgbClr val="33CCFF"/>
    <a:srgbClr val="CCFF99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1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162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389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45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980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743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460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341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56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718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09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52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DE58D9-F2DC-4D3B-AB90-5890A3BC9F18}" type="datetimeFigureOut">
              <a:rPr lang="cs-CZ" smtClean="0"/>
              <a:t>6. 6. 2014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387FB-F163-4868-8D01-99EE3C4F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219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rplehr.co.uk/" TargetMode="External"/><Relationship Id="rId2" Type="http://schemas.openxmlformats.org/officeDocument/2006/relationships/hyperlink" Target="https://www.dosomething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interest.com/" TargetMode="External"/><Relationship Id="rId5" Type="http://schemas.openxmlformats.org/officeDocument/2006/relationships/hyperlink" Target="http://www.rawa.org/" TargetMode="External"/><Relationship Id="rId4" Type="http://schemas.openxmlformats.org/officeDocument/2006/relationships/hyperlink" Target="http://lefti.blogspo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FF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945560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Společenské problémy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Člověk a společnost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28.05.2014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11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11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osvojení teoretických znalostí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na téma Společenské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problémy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732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FF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42533" y="360363"/>
            <a:ext cx="9144000" cy="2387600"/>
          </a:xfrm>
        </p:spPr>
        <p:txBody>
          <a:bodyPr/>
          <a:lstStyle/>
          <a:p>
            <a:r>
              <a:rPr lang="cs-CZ" b="1" u="sng" dirty="0" err="1" smtClean="0">
                <a:latin typeface="Lucida Calligraphy" panose="03010101010101010101" pitchFamily="66" charset="0"/>
              </a:rPr>
              <a:t>Social</a:t>
            </a:r>
            <a:r>
              <a:rPr lang="cs-CZ" b="1" u="sng" dirty="0" smtClean="0">
                <a:latin typeface="Lucida Calligraphy" panose="03010101010101010101" pitchFamily="66" charset="0"/>
              </a:rPr>
              <a:t> </a:t>
            </a:r>
            <a:r>
              <a:rPr lang="cs-CZ" b="1" u="sng" dirty="0" err="1" smtClean="0">
                <a:latin typeface="Lucida Calligraphy" panose="03010101010101010101" pitchFamily="66" charset="0"/>
              </a:rPr>
              <a:t>problems</a:t>
            </a:r>
            <a:endParaRPr lang="cs-CZ" b="1" u="sng" dirty="0">
              <a:latin typeface="Lucida Calligraphy" panose="03010101010101010101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000" y="3602038"/>
            <a:ext cx="4555066" cy="325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1631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CC">
            <a:alpha val="5294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20533" y="1523999"/>
            <a:ext cx="5429692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4400" b="1" dirty="0" err="1" smtClean="0">
                <a:latin typeface="Lucida Calligraphy" panose="03010101010101010101" pitchFamily="66" charset="0"/>
              </a:rPr>
              <a:t>Poverty</a:t>
            </a:r>
            <a:endParaRPr lang="cs-CZ" sz="4400" b="1" dirty="0" smtClean="0">
              <a:latin typeface="Lucida Calligraphy" panose="03010101010101010101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4400" b="1" dirty="0" err="1" smtClean="0">
                <a:latin typeface="Lucida Calligraphy" panose="03010101010101010101" pitchFamily="66" charset="0"/>
              </a:rPr>
              <a:t>Unemployment</a:t>
            </a:r>
            <a:endParaRPr lang="cs-CZ" sz="4400" b="1" dirty="0" smtClean="0">
              <a:latin typeface="Lucida Calligraphy" panose="03010101010101010101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4400" b="1" dirty="0" err="1" smtClean="0">
                <a:latin typeface="Lucida Calligraphy" panose="03010101010101010101" pitchFamily="66" charset="0"/>
              </a:rPr>
              <a:t>Wars</a:t>
            </a:r>
            <a:endParaRPr lang="cs-CZ" sz="4400" b="1" dirty="0" smtClean="0">
              <a:latin typeface="Lucida Calligraphy" panose="03010101010101010101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4400" b="1" dirty="0" err="1">
                <a:latin typeface="Lucida Calligraphy" panose="03010101010101010101" pitchFamily="66" charset="0"/>
              </a:rPr>
              <a:t>D</a:t>
            </a:r>
            <a:r>
              <a:rPr lang="cs-CZ" sz="4400" b="1" dirty="0" err="1" smtClean="0">
                <a:latin typeface="Lucida Calligraphy" panose="03010101010101010101" pitchFamily="66" charset="0"/>
              </a:rPr>
              <a:t>iscrimination</a:t>
            </a:r>
            <a:endParaRPr lang="cs-CZ" sz="44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940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534" y="203201"/>
            <a:ext cx="104567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latin typeface="Lucida Calligraphy" panose="03010101010101010101" pitchFamily="66" charset="0"/>
              </a:rPr>
              <a:t>Poverty</a:t>
            </a:r>
            <a:endParaRPr lang="cs-CZ" sz="3600" b="1" u="sng" dirty="0" smtClean="0">
              <a:latin typeface="Lucida Calligraphy" panose="03010101010101010101" pitchFamily="66" charset="0"/>
            </a:endParaRPr>
          </a:p>
          <a:p>
            <a:r>
              <a:rPr lang="cs-CZ" sz="2800" b="1" dirty="0" smtClean="0">
                <a:latin typeface="Lucida Calligraphy" panose="03010101010101010101" pitchFamily="66" charset="0"/>
              </a:rPr>
              <a:t>A </a:t>
            </a:r>
            <a:r>
              <a:rPr lang="cs-CZ" sz="2800" b="1" dirty="0" err="1" smtClean="0">
                <a:latin typeface="Lucida Calligraphy" panose="03010101010101010101" pitchFamily="66" charset="0"/>
              </a:rPr>
              <a:t>worldwide</a:t>
            </a:r>
            <a:r>
              <a:rPr lang="cs-CZ" sz="2800" b="1" dirty="0" smtClean="0">
                <a:latin typeface="Lucida Calligraphy" panose="03010101010101010101" pitchFamily="66" charset="0"/>
              </a:rPr>
              <a:t> </a:t>
            </a:r>
            <a:r>
              <a:rPr lang="cs-CZ" sz="2800" b="1" dirty="0" err="1" smtClean="0">
                <a:latin typeface="Lucida Calligraphy" panose="03010101010101010101" pitchFamily="66" charset="0"/>
              </a:rPr>
              <a:t>problem</a:t>
            </a:r>
            <a:r>
              <a:rPr lang="cs-CZ" sz="2800" b="1" dirty="0" smtClean="0">
                <a:latin typeface="Lucida Calligraphy" panose="03010101010101010101" pitchFamily="66" charset="0"/>
              </a:rPr>
              <a:t>, </a:t>
            </a:r>
            <a:r>
              <a:rPr lang="cs-CZ" sz="2800" b="1" dirty="0" err="1" smtClean="0">
                <a:latin typeface="Lucida Calligraphy" panose="03010101010101010101" pitchFamily="66" charset="0"/>
              </a:rPr>
              <a:t>produces</a:t>
            </a:r>
            <a:r>
              <a:rPr lang="cs-CZ" sz="2800" b="1" dirty="0" smtClean="0">
                <a:latin typeface="Lucida Calligraphy" panose="03010101010101010101" pitchFamily="66" charset="0"/>
              </a:rPr>
              <a:t> many </a:t>
            </a:r>
            <a:r>
              <a:rPr lang="cs-CZ" sz="2800" b="1" dirty="0" err="1" smtClean="0">
                <a:latin typeface="Lucida Calligraphy" panose="03010101010101010101" pitchFamily="66" charset="0"/>
              </a:rPr>
              <a:t>other</a:t>
            </a:r>
            <a:r>
              <a:rPr lang="cs-CZ" sz="2800" b="1" dirty="0" smtClean="0">
                <a:latin typeface="Lucida Calligraphy" panose="03010101010101010101" pitchFamily="66" charset="0"/>
              </a:rPr>
              <a:t> </a:t>
            </a:r>
            <a:r>
              <a:rPr lang="cs-CZ" sz="2800" b="1" dirty="0" err="1" smtClean="0">
                <a:latin typeface="Lucida Calligraphy" panose="03010101010101010101" pitchFamily="66" charset="0"/>
              </a:rPr>
              <a:t>problems</a:t>
            </a:r>
            <a:endParaRPr lang="cs-CZ" sz="2800" b="1" dirty="0">
              <a:latin typeface="Lucida Calligraphy" panose="03010101010101010101" pitchFamily="66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21735" y="1422400"/>
            <a:ext cx="351366" cy="203105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32934" y="1316335"/>
            <a:ext cx="8023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Lucida Calligraphy" panose="03010101010101010101" pitchFamily="66" charset="0"/>
              </a:rPr>
              <a:t>Starvation</a:t>
            </a:r>
            <a:r>
              <a:rPr lang="cs-CZ" sz="2400" b="1" dirty="0" smtClean="0">
                <a:latin typeface="Lucida Calligraphy" panose="03010101010101010101" pitchFamily="66" charset="0"/>
              </a:rPr>
              <a:t> -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poor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don‘t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enough</a:t>
            </a:r>
            <a:r>
              <a:rPr lang="cs-CZ" sz="2400" b="1" dirty="0" smtClean="0">
                <a:latin typeface="Lucida Calligraphy" panose="03010101010101010101" pitchFamily="66" charset="0"/>
              </a:rPr>
              <a:t> food</a:t>
            </a:r>
            <a:endParaRPr lang="cs-CZ" sz="2400" b="1" dirty="0">
              <a:latin typeface="Lucida Calligraphy" panose="03010101010101010101" pitchFamily="66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21735" y="1950543"/>
            <a:ext cx="351366" cy="24196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32934" y="1813916"/>
            <a:ext cx="5729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Lucida Calligraphy" panose="03010101010101010101" pitchFamily="66" charset="0"/>
              </a:rPr>
              <a:t>Illnesses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–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bad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health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care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system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endParaRPr lang="cs-CZ" sz="2400" b="1" u="sng" dirty="0">
              <a:latin typeface="Lucida Calligraphy" panose="03010101010101010101" pitchFamily="66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21735" y="2537591"/>
            <a:ext cx="351366" cy="22198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32934" y="2417754"/>
            <a:ext cx="10689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Lucida Calligraphy" panose="03010101010101010101" pitchFamily="66" charset="0"/>
              </a:rPr>
              <a:t>Criminality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–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commit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crimes</a:t>
            </a:r>
            <a:r>
              <a:rPr lang="cs-CZ" sz="2400" b="1" dirty="0" smtClean="0">
                <a:latin typeface="Lucida Calligraphy" panose="03010101010101010101" pitchFamily="66" charset="0"/>
              </a:rPr>
              <a:t> to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some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money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or</a:t>
            </a:r>
            <a:r>
              <a:rPr lang="cs-CZ" sz="2400" b="1" dirty="0" smtClean="0">
                <a:latin typeface="Lucida Calligraphy" panose="03010101010101010101" pitchFamily="66" charset="0"/>
              </a:rPr>
              <a:t> food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29027" y="3412916"/>
            <a:ext cx="67056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Lucida Calligraphy" panose="03010101010101010101" pitchFamily="66" charset="0"/>
              </a:rPr>
              <a:t>These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problems</a:t>
            </a:r>
            <a:r>
              <a:rPr lang="cs-CZ" sz="2400" b="1" dirty="0" smtClean="0">
                <a:latin typeface="Lucida Calligraphy" panose="03010101010101010101" pitchFamily="66" charset="0"/>
              </a:rPr>
              <a:t> are in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some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countries</a:t>
            </a:r>
            <a:r>
              <a:rPr lang="cs-CZ" sz="2400" b="1" dirty="0" smtClean="0">
                <a:latin typeface="Lucida Calligraphy" panose="03010101010101010101" pitchFamily="66" charset="0"/>
              </a:rPr>
              <a:t> in</a:t>
            </a:r>
          </a:p>
          <a:p>
            <a:pPr>
              <a:buClr>
                <a:srgbClr val="00B050"/>
              </a:buClr>
            </a:pPr>
            <a:r>
              <a:rPr lang="cs-CZ" sz="2400" dirty="0" smtClean="0">
                <a:latin typeface="Lucida Calligraphy" panose="03010101010101010101" pitchFamily="66" charset="0"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34709" y="3412916"/>
            <a:ext cx="515557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Lucida Calligraphy" panose="03010101010101010101" pitchFamily="66" charset="0"/>
              </a:rPr>
              <a:t>Africa</a:t>
            </a:r>
            <a:r>
              <a:rPr lang="cs-CZ" sz="2400" b="1" dirty="0">
                <a:latin typeface="Lucida Calligraphy" panose="03010101010101010101" pitchFamily="66" charset="0"/>
              </a:rPr>
              <a:t>, </a:t>
            </a:r>
          </a:p>
          <a:p>
            <a:pPr marL="342900" indent="-342900">
              <a:buClr>
                <a:srgbClr val="00B050"/>
              </a:buClr>
              <a:buFont typeface="Arial" panose="020B0604020202020204" pitchFamily="34" charset="0"/>
              <a:buChar char="•"/>
            </a:pPr>
            <a:endParaRPr lang="cs-CZ" sz="2400" b="1" dirty="0">
              <a:latin typeface="Lucida Calligraphy" panose="03010101010101010101" pitchFamily="66" charset="0"/>
            </a:endParaRPr>
          </a:p>
          <a:p>
            <a:pPr marL="342900" indent="-342900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Lucida Calligraphy" panose="03010101010101010101" pitchFamily="66" charset="0"/>
              </a:rPr>
              <a:t>Central</a:t>
            </a:r>
            <a:r>
              <a:rPr lang="cs-CZ" sz="2400" b="1" dirty="0">
                <a:latin typeface="Lucida Calligraphy" panose="03010101010101010101" pitchFamily="66" charset="0"/>
              </a:rPr>
              <a:t> and </a:t>
            </a:r>
            <a:r>
              <a:rPr lang="cs-CZ" sz="2400" b="1" dirty="0" err="1">
                <a:latin typeface="Lucida Calligraphy" panose="03010101010101010101" pitchFamily="66" charset="0"/>
              </a:rPr>
              <a:t>South</a:t>
            </a:r>
            <a:r>
              <a:rPr lang="cs-CZ" sz="2400" b="1" dirty="0">
                <a:latin typeface="Lucida Calligraphy" panose="03010101010101010101" pitchFamily="66" charset="0"/>
              </a:rPr>
              <a:t> America </a:t>
            </a:r>
          </a:p>
          <a:p>
            <a:pPr marL="342900" indent="-342900">
              <a:buClr>
                <a:srgbClr val="00B050"/>
              </a:buClr>
              <a:buFont typeface="Arial" panose="020B0604020202020204" pitchFamily="34" charset="0"/>
              <a:buChar char="•"/>
            </a:pPr>
            <a:endParaRPr lang="cs-CZ" sz="2400" b="1" dirty="0">
              <a:latin typeface="Lucida Calligraphy" panose="03010101010101010101" pitchFamily="66" charset="0"/>
            </a:endParaRPr>
          </a:p>
          <a:p>
            <a:pPr marL="342900" indent="-342900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Lucida Calligraphy" panose="03010101010101010101" pitchFamily="66" charset="0"/>
              </a:rPr>
              <a:t>Asia</a:t>
            </a:r>
            <a:endParaRPr lang="cs-CZ" sz="2400" b="1" dirty="0">
              <a:latin typeface="Lucida Calligraphy" panose="03010101010101010101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3907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75167"/>
            <a:ext cx="12558246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latin typeface="Lucida Calligraphy" panose="03010101010101010101" pitchFamily="66" charset="0"/>
              </a:rPr>
              <a:t>Unemployment</a:t>
            </a:r>
            <a:endParaRPr lang="cs-CZ" sz="3200" b="1" u="sng" dirty="0" smtClean="0">
              <a:latin typeface="Lucida Calligraphy" panose="03010101010101010101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sz="2800" b="1" dirty="0" smtClean="0">
              <a:latin typeface="Lucida Calligraphy" panose="03010101010101010101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400" b="1" dirty="0" smtClean="0">
                <a:latin typeface="Lucida Calligraphy" panose="03010101010101010101" pitchFamily="66" charset="0"/>
              </a:rPr>
              <a:t>a big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problem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which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is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occured</a:t>
            </a:r>
            <a:r>
              <a:rPr lang="cs-CZ" sz="2400" b="1" dirty="0" smtClean="0">
                <a:latin typeface="Lucida Calligraphy" panose="03010101010101010101" pitchFamily="66" charset="0"/>
              </a:rPr>
              <a:t> in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every</a:t>
            </a:r>
            <a:r>
              <a:rPr lang="cs-CZ" sz="2400" b="1" dirty="0" smtClean="0">
                <a:latin typeface="Lucida Calligraphy" panose="03010101010101010101" pitchFamily="66" charset="0"/>
              </a:rPr>
              <a:t> part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of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the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world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 err="1" smtClean="0">
                <a:latin typeface="Lucida Calligraphy" panose="03010101010101010101" pitchFamily="66" charset="0"/>
              </a:rPr>
              <a:t>since</a:t>
            </a:r>
            <a:r>
              <a:rPr lang="cs-CZ" sz="2400" b="1" dirty="0" smtClean="0">
                <a:latin typeface="Lucida Calligraphy" panose="03010101010101010101" pitchFamily="66" charset="0"/>
              </a:rPr>
              <a:t> 2008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all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countries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been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effected</a:t>
            </a:r>
            <a:r>
              <a:rPr lang="cs-CZ" sz="2400" b="1" dirty="0" smtClean="0">
                <a:latin typeface="Lucida Calligraphy" panose="03010101010101010101" pitchFamily="66" charset="0"/>
              </a:rPr>
              <a:t> by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economical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crisis</a:t>
            </a:r>
            <a:endParaRPr lang="cs-CZ" sz="2400" b="1" dirty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without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work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don‘t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enough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resources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for</a:t>
            </a:r>
            <a:r>
              <a:rPr lang="cs-CZ" sz="2400" b="1" dirty="0" smtClean="0">
                <a:latin typeface="Lucida Calligraphy" panose="03010101010101010101" pitchFamily="66" charset="0"/>
              </a:rPr>
              <a:t> a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good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living</a:t>
            </a: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seeking</a:t>
            </a:r>
            <a:r>
              <a:rPr lang="cs-CZ" sz="2400" b="1" dirty="0" smtClean="0">
                <a:latin typeface="Lucida Calligraphy" panose="03010101010101010101" pitchFamily="66" charset="0"/>
              </a:rPr>
              <a:t> a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job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must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registered</a:t>
            </a:r>
            <a:r>
              <a:rPr lang="cs-CZ" sz="2400" b="1" dirty="0" smtClean="0">
                <a:latin typeface="Lucida Calligraphy" panose="03010101010101010101" pitchFamily="66" charset="0"/>
              </a:rPr>
              <a:t>  in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the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job</a:t>
            </a:r>
            <a:r>
              <a:rPr lang="cs-CZ" sz="2400" b="1" dirty="0" smtClean="0">
                <a:latin typeface="Lucida Calligraphy" panose="03010101010101010101" pitchFamily="66" charset="0"/>
              </a:rPr>
              <a:t> centre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 err="1" smtClean="0">
                <a:latin typeface="Lucida Calligraphy" panose="03010101010101010101" pitchFamily="66" charset="0"/>
              </a:rPr>
              <a:t>there</a:t>
            </a:r>
            <a:r>
              <a:rPr lang="cs-CZ" sz="2400" b="1" dirty="0" smtClean="0">
                <a:latin typeface="Lucida Calligraphy" panose="03010101010101010101" pitchFamily="66" charset="0"/>
              </a:rPr>
              <a:t> are a lot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of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agencies</a:t>
            </a:r>
            <a:r>
              <a:rPr lang="cs-CZ" sz="2400" b="1" dirty="0" smtClean="0">
                <a:latin typeface="Lucida Calligraphy" panose="03010101010101010101" pitchFamily="66" charset="0"/>
              </a:rPr>
              <a:t> and web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portals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which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help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to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find</a:t>
            </a:r>
            <a:r>
              <a:rPr lang="cs-CZ" sz="2400" b="1" dirty="0" smtClean="0">
                <a:latin typeface="Lucida Calligraphy" panose="03010101010101010101" pitchFamily="66" charset="0"/>
              </a:rPr>
              <a:t> a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job</a:t>
            </a:r>
            <a:endParaRPr lang="cs-CZ" sz="24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6950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167" y="122767"/>
            <a:ext cx="12043833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Lucida Calligraphy" panose="03010101010101010101" pitchFamily="66" charset="0"/>
              </a:rPr>
              <a:t>Wars</a:t>
            </a:r>
            <a:endParaRPr lang="cs-CZ" sz="3200" b="1" u="sng" dirty="0" smtClean="0">
              <a:latin typeface="Lucida Calligraphy" panose="03010101010101010101" pitchFamily="66" charset="0"/>
            </a:endParaRPr>
          </a:p>
          <a:p>
            <a:endParaRPr lang="cs-CZ" sz="3200" b="1" u="sng" dirty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u="sng" dirty="0" err="1" smtClean="0">
                <a:latin typeface="Lucida Calligraphy" panose="03010101010101010101" pitchFamily="66" charset="0"/>
              </a:rPr>
              <a:t>Fighting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conflicts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smtClean="0">
                <a:latin typeface="Lucida Calligraphy" panose="03010101010101010101" pitchFamily="66" charset="0"/>
              </a:rPr>
              <a:t>- in most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cases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between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two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groups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</a:p>
          <a:p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u="sng" dirty="0" err="1" smtClean="0">
                <a:latin typeface="Lucida Calligraphy" panose="03010101010101010101" pitchFamily="66" charset="0"/>
              </a:rPr>
              <a:t>Reasons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>
                <a:latin typeface="Lucida Calligraphy" panose="03010101010101010101" pitchFamily="66" charset="0"/>
              </a:rPr>
              <a:t>-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political</a:t>
            </a:r>
            <a:r>
              <a:rPr lang="cs-CZ" sz="2400" b="1" dirty="0" smtClean="0">
                <a:latin typeface="Lucida Calligraphy" panose="03010101010101010101" pitchFamily="66" charset="0"/>
              </a:rPr>
              <a:t> - to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a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control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of</a:t>
            </a:r>
            <a:r>
              <a:rPr lang="cs-CZ" sz="2400" b="1" dirty="0" smtClean="0">
                <a:latin typeface="Lucida Calligraphy" panose="03010101010101010101" pitchFamily="66" charset="0"/>
              </a:rPr>
              <a:t>  a country (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Russia</a:t>
            </a:r>
            <a:r>
              <a:rPr lang="cs-CZ" sz="2400" b="1" dirty="0" smtClean="0">
                <a:latin typeface="Lucida Calligraphy" panose="03010101010101010101" pitchFamily="66" charset="0"/>
              </a:rPr>
              <a:t> x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Ukraine</a:t>
            </a:r>
            <a:r>
              <a:rPr lang="cs-CZ" sz="2400" b="1" dirty="0" smtClean="0">
                <a:latin typeface="Lucida Calligraphy" panose="03010101010101010101" pitchFamily="66" charset="0"/>
              </a:rPr>
              <a:t>)</a:t>
            </a:r>
          </a:p>
          <a:p>
            <a:r>
              <a:rPr lang="cs-CZ" sz="2400" b="1" dirty="0" smtClean="0">
                <a:latin typeface="Lucida Calligraphy" panose="03010101010101010101" pitchFamily="66" charset="0"/>
              </a:rPr>
              <a:t>                 </a:t>
            </a:r>
          </a:p>
          <a:p>
            <a:r>
              <a:rPr lang="cs-CZ" sz="2400" b="1" dirty="0">
                <a:latin typeface="Lucida Calligraphy" panose="03010101010101010101" pitchFamily="66" charset="0"/>
              </a:rPr>
              <a:t> 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            -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religious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belief</a:t>
            </a:r>
            <a:r>
              <a:rPr lang="cs-CZ" sz="2400" b="1" dirty="0" smtClean="0">
                <a:latin typeface="Lucida Calligraphy" panose="03010101010101010101" pitchFamily="66" charset="0"/>
              </a:rPr>
              <a:t> ( Palestina x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Israel</a:t>
            </a:r>
            <a:r>
              <a:rPr lang="cs-CZ" sz="2400" b="1" dirty="0" smtClean="0">
                <a:latin typeface="Lucida Calligraphy" panose="03010101010101010101" pitchFamily="66" charset="0"/>
              </a:rPr>
              <a:t> 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u="sng" dirty="0" err="1" smtClean="0">
                <a:latin typeface="Lucida Calligraphy" panose="03010101010101010101" pitchFamily="66" charset="0"/>
              </a:rPr>
              <a:t>Results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-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innocent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400" b="1" dirty="0" smtClean="0">
                <a:latin typeface="Lucida Calligraphy" panose="03010101010101010101" pitchFamily="66" charset="0"/>
              </a:rPr>
              <a:t> are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being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killed</a:t>
            </a:r>
            <a:r>
              <a:rPr lang="cs-CZ" sz="2400" b="1" dirty="0" smtClean="0">
                <a:latin typeface="Lucida Calligraphy" panose="03010101010101010101" pitchFamily="66" charset="0"/>
              </a:rPr>
              <a:t>  </a:t>
            </a:r>
          </a:p>
          <a:p>
            <a:r>
              <a:rPr lang="cs-CZ" sz="2400" b="1" dirty="0" smtClean="0">
                <a:latin typeface="Lucida Calligraphy" panose="03010101010101010101" pitchFamily="66" charset="0"/>
              </a:rPr>
              <a:t>                   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-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civilians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smtClean="0">
                <a:latin typeface="Lucida Calligraphy" panose="03010101010101010101" pitchFamily="66" charset="0"/>
              </a:rPr>
              <a:t>are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forced</a:t>
            </a:r>
            <a:r>
              <a:rPr lang="cs-CZ" sz="2400" b="1" dirty="0" smtClean="0">
                <a:latin typeface="Lucida Calligraphy" panose="03010101010101010101" pitchFamily="66" charset="0"/>
              </a:rPr>
              <a:t> to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leave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their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homes</a:t>
            </a:r>
            <a:r>
              <a:rPr lang="cs-CZ" sz="2400" b="1" dirty="0" smtClean="0">
                <a:latin typeface="Lucida Calligraphy" panose="03010101010101010101" pitchFamily="66" charset="0"/>
              </a:rPr>
              <a:t> and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families</a:t>
            </a:r>
            <a:endParaRPr lang="cs-CZ" sz="24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u="sng" dirty="0" err="1" smtClean="0">
                <a:latin typeface="Lucida Calligraphy" panose="03010101010101010101" pitchFamily="66" charset="0"/>
              </a:rPr>
              <a:t>Terrorism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smtClean="0">
                <a:latin typeface="Lucida Calligraphy" panose="03010101010101010101" pitchFamily="66" charset="0"/>
              </a:rPr>
              <a:t>  - a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violent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act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dangerous</a:t>
            </a:r>
            <a:r>
              <a:rPr lang="cs-CZ" sz="2400" b="1" dirty="0" smtClean="0">
                <a:latin typeface="Lucida Calligraphy" panose="03010101010101010101" pitchFamily="66" charset="0"/>
              </a:rPr>
              <a:t> to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human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life</a:t>
            </a:r>
            <a:endParaRPr lang="cs-CZ" sz="2400" b="1" dirty="0" smtClean="0">
              <a:latin typeface="Lucida Calligraphy" panose="03010101010101010101" pitchFamily="66" charset="0"/>
            </a:endParaRPr>
          </a:p>
          <a:p>
            <a:r>
              <a:rPr lang="cs-CZ" sz="2400" b="1" dirty="0">
                <a:latin typeface="Lucida Calligraphy" panose="03010101010101010101" pitchFamily="66" charset="0"/>
              </a:rPr>
              <a:t> 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              </a:t>
            </a:r>
            <a:r>
              <a:rPr lang="cs-CZ" sz="2400" b="1" dirty="0" smtClean="0">
                <a:latin typeface="Lucida Calligraphy" panose="03010101010101010101" pitchFamily="66" charset="0"/>
              </a:rPr>
              <a:t>    -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acted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>
                <a:latin typeface="Lucida Calligraphy" panose="03010101010101010101" pitchFamily="66" charset="0"/>
              </a:rPr>
              <a:t>by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fanaticized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people</a:t>
            </a:r>
            <a:endParaRPr lang="cs-CZ" sz="2400" b="1" dirty="0" smtClean="0">
              <a:latin typeface="Lucida Calligraphy" panose="03010101010101010101" pitchFamily="66" charset="0"/>
            </a:endParaRPr>
          </a:p>
          <a:p>
            <a:endParaRPr lang="cs-CZ" sz="2400" b="1" dirty="0" smtClean="0">
              <a:latin typeface="Lucida Calligraphy" panose="03010101010101010101" pitchFamily="66" charset="0"/>
            </a:endParaRPr>
          </a:p>
          <a:p>
            <a:r>
              <a:rPr lang="cs-CZ" sz="2400" b="1" dirty="0" err="1" smtClean="0">
                <a:latin typeface="Lucida Calligraphy" panose="03010101010101010101" pitchFamily="66" charset="0"/>
              </a:rPr>
              <a:t>Countries</a:t>
            </a:r>
            <a:r>
              <a:rPr lang="cs-CZ" sz="2400" b="1" dirty="0" smtClean="0">
                <a:latin typeface="Lucida Calligraphy" panose="03010101010101010101" pitchFamily="66" charset="0"/>
              </a:rPr>
              <a:t> in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war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conflict</a:t>
            </a:r>
            <a:r>
              <a:rPr lang="cs-CZ" sz="2400" b="1" dirty="0" smtClean="0">
                <a:latin typeface="Lucida Calligraphy" panose="03010101010101010101" pitchFamily="66" charset="0"/>
              </a:rPr>
              <a:t> are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being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helped</a:t>
            </a:r>
            <a:r>
              <a:rPr lang="cs-CZ" sz="2400" b="1" dirty="0" smtClean="0">
                <a:latin typeface="Lucida Calligraphy" panose="03010101010101010101" pitchFamily="66" charset="0"/>
              </a:rPr>
              <a:t> by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humanitarian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organazitions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</a:p>
          <a:p>
            <a:r>
              <a:rPr lang="cs-CZ" sz="2400" b="1" dirty="0" smtClean="0">
                <a:latin typeface="Lucida Calligraphy" panose="03010101010101010101" pitchFamily="66" charset="0"/>
              </a:rPr>
              <a:t>(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The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Red</a:t>
            </a:r>
            <a:r>
              <a:rPr lang="cs-CZ" sz="2400" b="1" dirty="0" smtClean="0">
                <a:latin typeface="Lucida Calligraphy" panose="03010101010101010101" pitchFamily="66" charset="0"/>
              </a:rPr>
              <a:t> </a:t>
            </a:r>
            <a:r>
              <a:rPr lang="cs-CZ" sz="2400" b="1" dirty="0" err="1" smtClean="0">
                <a:latin typeface="Lucida Calligraphy" panose="03010101010101010101" pitchFamily="66" charset="0"/>
              </a:rPr>
              <a:t>Cross</a:t>
            </a:r>
            <a:r>
              <a:rPr lang="cs-CZ" sz="2400" b="1" dirty="0" smtClean="0">
                <a:latin typeface="Lucida Calligraphy" panose="03010101010101010101" pitchFamily="66" charset="0"/>
              </a:rPr>
              <a:t>, Člověk v tísni )</a:t>
            </a:r>
          </a:p>
          <a:p>
            <a:endParaRPr lang="cs-CZ" sz="2400" b="1" dirty="0">
              <a:latin typeface="Lucida Calligraphy" panose="03010101010101010101" pitchFamily="66" charset="0"/>
            </a:endParaRPr>
          </a:p>
          <a:p>
            <a:endParaRPr lang="cs-CZ" sz="2400" b="1" dirty="0" smtClean="0">
              <a:latin typeface="Lucida Calligraphy" panose="03010101010101010101" pitchFamily="66" charset="0"/>
            </a:endParaRPr>
          </a:p>
          <a:p>
            <a:endParaRPr lang="cs-CZ" sz="2400" b="1" dirty="0">
              <a:latin typeface="Lucida Calligraphy" panose="03010101010101010101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9695" y="5469392"/>
            <a:ext cx="9205993" cy="1388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8378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016" y="1730375"/>
            <a:ext cx="2133600" cy="21431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10" y="863600"/>
            <a:ext cx="2185989" cy="21463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700" y="603250"/>
            <a:ext cx="3505200" cy="27241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25" y="3873500"/>
            <a:ext cx="3355975" cy="21082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50947" y="254000"/>
            <a:ext cx="4100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Lucida Calligraphy" panose="03010101010101010101" pitchFamily="66" charset="0"/>
              </a:rPr>
              <a:t>Slogans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against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the</a:t>
            </a:r>
            <a:r>
              <a:rPr lang="cs-CZ" sz="2400" b="1" u="sng" dirty="0" smtClean="0">
                <a:latin typeface="Lucida Calligraphy" panose="03010101010101010101" pitchFamily="66" charset="0"/>
              </a:rPr>
              <a:t> </a:t>
            </a:r>
            <a:r>
              <a:rPr lang="cs-CZ" sz="2400" b="1" u="sng" dirty="0" err="1" smtClean="0">
                <a:latin typeface="Lucida Calligraphy" panose="03010101010101010101" pitchFamily="66" charset="0"/>
              </a:rPr>
              <a:t>war</a:t>
            </a:r>
            <a:endParaRPr lang="cs-CZ" sz="2400" b="1" u="sng" dirty="0">
              <a:latin typeface="Lucida Calligraphy" panose="03010101010101010101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32384" y="2865735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Lucida Calligraphy" panose="03010101010101010101" pitchFamily="66" charset="0"/>
              </a:rPr>
              <a:t>Peace</a:t>
            </a:r>
            <a:endParaRPr lang="cs-CZ" sz="2400" b="1" dirty="0">
              <a:latin typeface="Lucida Calligraphy" panose="03010101010101010101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100" y="3686175"/>
            <a:ext cx="2247900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1877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83633"/>
            <a:ext cx="12458860" cy="3508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Lucida Calligraphy" panose="03010101010101010101" pitchFamily="66" charset="0"/>
              </a:rPr>
              <a:t>Discrimination</a:t>
            </a:r>
            <a:endParaRPr lang="cs-CZ" sz="2800" b="1" u="sng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2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200" b="1" dirty="0" err="1" smtClean="0">
                <a:latin typeface="Lucida Calligraphy" panose="03010101010101010101" pitchFamily="66" charset="0"/>
              </a:rPr>
              <a:t>It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is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an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action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based</a:t>
            </a:r>
            <a:r>
              <a:rPr lang="cs-CZ" sz="2200" b="1" dirty="0" smtClean="0">
                <a:latin typeface="Lucida Calligraphy" panose="03010101010101010101" pitchFamily="66" charset="0"/>
              </a:rPr>
              <a:t> on prejudice-</a:t>
            </a:r>
            <a:r>
              <a:rPr lang="cs-CZ" sz="2200" b="1" dirty="0" err="1">
                <a:latin typeface="Lucida Calligraphy" panose="03010101010101010101" pitchFamily="66" charset="0"/>
              </a:rPr>
              <a:t>s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ome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believe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that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they</a:t>
            </a:r>
            <a:r>
              <a:rPr lang="cs-CZ" sz="2200" b="1" dirty="0" smtClean="0">
                <a:latin typeface="Lucida Calligraphy" panose="03010101010101010101" pitchFamily="66" charset="0"/>
              </a:rPr>
              <a:t> are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better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</a:p>
          <a:p>
            <a:r>
              <a:rPr lang="cs-CZ" sz="2200" b="1" dirty="0" err="1" smtClean="0">
                <a:latin typeface="Lucida Calligraphy" panose="03010101010101010101" pitchFamily="66" charset="0"/>
              </a:rPr>
              <a:t>than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others</a:t>
            </a:r>
            <a:r>
              <a:rPr lang="cs-CZ" sz="2200" b="1" dirty="0" smtClean="0">
                <a:latin typeface="Lucida Calligraphy" panose="03010101010101010101" pitchFamily="66" charset="0"/>
              </a:rPr>
              <a:t>.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Why</a:t>
            </a:r>
            <a:r>
              <a:rPr lang="cs-CZ" sz="2200" b="1" dirty="0" smtClean="0">
                <a:latin typeface="Lucida Calligraphy" panose="03010101010101010101" pitchFamily="66" charset="0"/>
              </a:rPr>
              <a:t>? 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2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200" b="1" dirty="0" err="1" smtClean="0">
                <a:latin typeface="Lucida Calligraphy" panose="03010101010101010101" pitchFamily="66" charset="0"/>
              </a:rPr>
              <a:t>People</a:t>
            </a:r>
            <a:r>
              <a:rPr lang="cs-CZ" sz="2200" b="1" dirty="0" smtClean="0">
                <a:latin typeface="Lucida Calligraphy" panose="03010101010101010101" pitchFamily="66" charset="0"/>
              </a:rPr>
              <a:t> are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discriminated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because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their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i="1" u="sng" dirty="0" err="1" smtClean="0">
                <a:latin typeface="Lucida Calligraphy" panose="03010101010101010101" pitchFamily="66" charset="0"/>
              </a:rPr>
              <a:t>race</a:t>
            </a:r>
            <a:r>
              <a:rPr lang="cs-CZ" sz="2200" b="1" i="1" u="sng" dirty="0" smtClean="0">
                <a:latin typeface="Lucida Calligraphy" panose="03010101010101010101" pitchFamily="66" charset="0"/>
              </a:rPr>
              <a:t>, </a:t>
            </a:r>
            <a:r>
              <a:rPr lang="cs-CZ" sz="2200" b="1" i="1" u="sng" dirty="0" err="1" smtClean="0">
                <a:latin typeface="Lucida Calligraphy" panose="03010101010101010101" pitchFamily="66" charset="0"/>
              </a:rPr>
              <a:t>religious</a:t>
            </a:r>
            <a:r>
              <a:rPr lang="cs-CZ" sz="2200" b="1" i="1" u="sng" dirty="0" smtClean="0">
                <a:latin typeface="Lucida Calligraphy" panose="03010101010101010101" pitchFamily="66" charset="0"/>
              </a:rPr>
              <a:t>, gender, </a:t>
            </a:r>
            <a:r>
              <a:rPr lang="cs-CZ" sz="2200" b="1" i="1" u="sng" dirty="0" err="1" smtClean="0">
                <a:latin typeface="Lucida Calligraphy" panose="03010101010101010101" pitchFamily="66" charset="0"/>
              </a:rPr>
              <a:t>age</a:t>
            </a:r>
            <a:r>
              <a:rPr lang="cs-CZ" sz="2200" b="1" i="1" u="sng" dirty="0" smtClean="0">
                <a:latin typeface="Lucida Calligraphy" panose="03010101010101010101" pitchFamily="66" charset="0"/>
              </a:rPr>
              <a:t>, </a:t>
            </a:r>
            <a:r>
              <a:rPr lang="cs-CZ" sz="2200" b="1" i="1" u="sng" dirty="0" err="1" smtClean="0">
                <a:latin typeface="Lucida Calligraphy" panose="03010101010101010101" pitchFamily="66" charset="0"/>
              </a:rPr>
              <a:t>appearance</a:t>
            </a:r>
            <a:r>
              <a:rPr lang="cs-CZ" sz="2200" b="1" i="1" u="sng" dirty="0" smtClean="0">
                <a:latin typeface="Lucida Calligraphy" panose="03010101010101010101" pitchFamily="66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200" b="1" dirty="0" smtClean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200" b="1" dirty="0">
              <a:latin typeface="Lucida Calligraphy" panose="03010101010101010101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200" b="1" dirty="0">
                <a:latin typeface="Lucida Calligraphy" panose="03010101010101010101" pitchFamily="66" charset="0"/>
              </a:rPr>
              <a:t>B</a:t>
            </a:r>
            <a:r>
              <a:rPr lang="cs-CZ" sz="2200" b="1" dirty="0" smtClean="0">
                <a:latin typeface="Lucida Calligraphy" panose="03010101010101010101" pitchFamily="66" charset="0"/>
              </a:rPr>
              <a:t>ut </a:t>
            </a:r>
            <a:r>
              <a:rPr lang="cs-CZ" sz="2200" b="1" dirty="0" err="1">
                <a:latin typeface="Lucida Calligraphy" panose="03010101010101010101" pitchFamily="66" charset="0"/>
              </a:rPr>
              <a:t>e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veryone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should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have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same</a:t>
            </a:r>
            <a:r>
              <a:rPr lang="cs-CZ" sz="2200" b="1" dirty="0" smtClean="0">
                <a:latin typeface="Lucida Calligraphy" panose="03010101010101010101" pitchFamily="66" charset="0"/>
              </a:rPr>
              <a:t>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rights</a:t>
            </a:r>
            <a:r>
              <a:rPr lang="cs-CZ" sz="2200" b="1" dirty="0">
                <a:latin typeface="Lucida Calligraphy" panose="03010101010101010101" pitchFamily="66" charset="0"/>
              </a:rPr>
              <a:t> </a:t>
            </a:r>
            <a:r>
              <a:rPr lang="cs-CZ" sz="2200" b="1" dirty="0" smtClean="0">
                <a:latin typeface="Lucida Calligraphy" panose="03010101010101010101" pitchFamily="66" charset="0"/>
              </a:rPr>
              <a:t>and </a:t>
            </a:r>
            <a:r>
              <a:rPr lang="cs-CZ" sz="2200" b="1" dirty="0" err="1" smtClean="0">
                <a:latin typeface="Lucida Calligraphy" panose="03010101010101010101" pitchFamily="66" charset="0"/>
              </a:rPr>
              <a:t>opportunities</a:t>
            </a:r>
            <a:r>
              <a:rPr lang="cs-CZ" sz="2200" b="1" dirty="0">
                <a:latin typeface="Lucida Calligraphy" panose="03010101010101010101" pitchFamily="66" charset="0"/>
              </a:rPr>
              <a:t>.</a:t>
            </a:r>
            <a:endParaRPr lang="cs-CZ" sz="2200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3900" y="4267200"/>
            <a:ext cx="16764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5237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5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00" y="482600"/>
            <a:ext cx="8458200" cy="591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506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CC">
            <a:alpha val="6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0900" y="1676400"/>
            <a:ext cx="587693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Lucida Calligraphy" panose="03010101010101010101" pitchFamily="66" charset="0"/>
                <a:hlinkClick r:id="rId2"/>
              </a:rPr>
              <a:t>Zdroje:</a:t>
            </a:r>
          </a:p>
          <a:p>
            <a:r>
              <a:rPr lang="cs-CZ" sz="2800" dirty="0" smtClean="0">
                <a:latin typeface="Lucida Calligraphy" panose="03010101010101010101" pitchFamily="66" charset="0"/>
                <a:hlinkClick r:id="rId2"/>
              </a:rPr>
              <a:t>https</a:t>
            </a:r>
            <a:r>
              <a:rPr lang="cs-CZ" sz="2800" dirty="0">
                <a:latin typeface="Lucida Calligraphy" panose="03010101010101010101" pitchFamily="66" charset="0"/>
                <a:hlinkClick r:id="rId2"/>
              </a:rPr>
              <a:t>://</a:t>
            </a:r>
            <a:r>
              <a:rPr lang="cs-CZ" sz="2800" dirty="0" smtClean="0">
                <a:latin typeface="Lucida Calligraphy" panose="03010101010101010101" pitchFamily="66" charset="0"/>
                <a:hlinkClick r:id="rId2"/>
              </a:rPr>
              <a:t>www.dosomething.org</a:t>
            </a:r>
            <a:endParaRPr lang="cs-CZ" sz="2800" dirty="0" smtClean="0">
              <a:latin typeface="Lucida Calligraphy" panose="03010101010101010101" pitchFamily="66" charset="0"/>
            </a:endParaRPr>
          </a:p>
          <a:p>
            <a:r>
              <a:rPr lang="cs-CZ" sz="2800" dirty="0">
                <a:latin typeface="Lucida Calligraphy" panose="03010101010101010101" pitchFamily="66" charset="0"/>
                <a:hlinkClick r:id="rId3"/>
              </a:rPr>
              <a:t>http://www.purplehr.co.uk</a:t>
            </a:r>
            <a:r>
              <a:rPr lang="cs-CZ" sz="2800" dirty="0" smtClean="0">
                <a:latin typeface="Lucida Calligraphy" panose="03010101010101010101" pitchFamily="66" charset="0"/>
                <a:hlinkClick r:id="rId3"/>
              </a:rPr>
              <a:t>/</a:t>
            </a:r>
            <a:endParaRPr lang="cs-CZ" sz="2800" dirty="0" smtClean="0">
              <a:latin typeface="Lucida Calligraphy" panose="03010101010101010101" pitchFamily="66" charset="0"/>
            </a:endParaRPr>
          </a:p>
          <a:p>
            <a:r>
              <a:rPr lang="cs-CZ" sz="2800" dirty="0">
                <a:latin typeface="Lucida Calligraphy" panose="03010101010101010101" pitchFamily="66" charset="0"/>
                <a:hlinkClick r:id="rId4"/>
              </a:rPr>
              <a:t>http://lefti.blogspot.cz</a:t>
            </a:r>
            <a:r>
              <a:rPr lang="cs-CZ" sz="2800" dirty="0" smtClean="0">
                <a:latin typeface="Lucida Calligraphy" panose="03010101010101010101" pitchFamily="66" charset="0"/>
                <a:hlinkClick r:id="rId4"/>
              </a:rPr>
              <a:t>/</a:t>
            </a:r>
            <a:endParaRPr lang="cs-CZ" sz="2800" dirty="0" smtClean="0">
              <a:latin typeface="Lucida Calligraphy" panose="03010101010101010101" pitchFamily="66" charset="0"/>
            </a:endParaRPr>
          </a:p>
          <a:p>
            <a:r>
              <a:rPr lang="cs-CZ" sz="2800" dirty="0">
                <a:latin typeface="Lucida Calligraphy" panose="03010101010101010101" pitchFamily="66" charset="0"/>
                <a:hlinkClick r:id="rId5"/>
              </a:rPr>
              <a:t>http://www.rawa.org</a:t>
            </a:r>
            <a:r>
              <a:rPr lang="cs-CZ" sz="2800" dirty="0" smtClean="0">
                <a:latin typeface="Lucida Calligraphy" panose="03010101010101010101" pitchFamily="66" charset="0"/>
                <a:hlinkClick r:id="rId5"/>
              </a:rPr>
              <a:t>/</a:t>
            </a:r>
            <a:endParaRPr lang="cs-CZ" sz="2800" dirty="0" smtClean="0">
              <a:latin typeface="Lucida Calligraphy" panose="03010101010101010101" pitchFamily="66" charset="0"/>
            </a:endParaRPr>
          </a:p>
          <a:p>
            <a:r>
              <a:rPr lang="cs-CZ" sz="2800" dirty="0">
                <a:latin typeface="Lucida Calligraphy" panose="03010101010101010101" pitchFamily="66" charset="0"/>
                <a:hlinkClick r:id="rId6"/>
              </a:rPr>
              <a:t>http://www.pinterest.com</a:t>
            </a:r>
            <a:r>
              <a:rPr lang="cs-CZ" sz="2800" dirty="0" smtClean="0">
                <a:latin typeface="Lucida Calligraphy" panose="03010101010101010101" pitchFamily="66" charset="0"/>
                <a:hlinkClick r:id="rId6"/>
              </a:rPr>
              <a:t>/</a:t>
            </a:r>
            <a:endParaRPr lang="cs-CZ" sz="2800" dirty="0" smtClean="0">
              <a:latin typeface="Lucida Calligraphy" panose="03010101010101010101" pitchFamily="66" charset="0"/>
            </a:endParaRPr>
          </a:p>
          <a:p>
            <a:r>
              <a:rPr lang="cs-CZ" sz="2800" dirty="0">
                <a:latin typeface="Lucida Calligraphy" panose="03010101010101010101" pitchFamily="66" charset="0"/>
              </a:rPr>
              <a:t>http://en.wikipedia.org/</a:t>
            </a:r>
          </a:p>
        </p:txBody>
      </p:sp>
    </p:spTree>
    <p:extLst>
      <p:ext uri="{BB962C8B-B14F-4D97-AF65-F5344CB8AC3E}">
        <p14:creationId xmlns:p14="http://schemas.microsoft.com/office/powerpoint/2010/main" val="31173207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349</Words>
  <Application>Microsoft Office PowerPoint</Application>
  <PresentationFormat>Širokoúhlá obrazovka</PresentationFormat>
  <Paragraphs>86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Lucida Calligraphy</vt:lpstr>
      <vt:lpstr>Times New Roman</vt:lpstr>
      <vt:lpstr>Wingdings</vt:lpstr>
      <vt:lpstr>Motiv Office</vt:lpstr>
      <vt:lpstr>Prezentace aplikace PowerPoint</vt:lpstr>
      <vt:lpstr>Social problems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problems</dc:title>
  <dc:creator>SBR2</dc:creator>
  <cp:lastModifiedBy>ucitel</cp:lastModifiedBy>
  <cp:revision>45</cp:revision>
  <dcterms:created xsi:type="dcterms:W3CDTF">2014-05-21T08:34:06Z</dcterms:created>
  <dcterms:modified xsi:type="dcterms:W3CDTF">2014-06-06T08:32:16Z</dcterms:modified>
</cp:coreProperties>
</file>