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3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241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396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555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891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05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14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405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145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845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60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341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869C6-9FEE-4128-8014-4488CE051178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EE0AB-69A5-4664-BB3E-D2C037289E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063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tudentthinktank.eu/" TargetMode="External"/><Relationship Id="rId2" Type="http://schemas.openxmlformats.org/officeDocument/2006/relationships/hyperlink" Target="http://www.cnn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kamlajetlytrus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66" y="0"/>
            <a:ext cx="5603875" cy="1368424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6135" y="0"/>
            <a:ext cx="1524472" cy="1368424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78898"/>
              </p:ext>
            </p:extLst>
          </p:nvPr>
        </p:nvGraphicFramePr>
        <p:xfrm>
          <a:off x="720138" y="1341435"/>
          <a:ext cx="10913061" cy="5345095"/>
        </p:xfrm>
        <a:graphic>
          <a:graphicData uri="http://schemas.openxmlformats.org/drawingml/2006/table">
            <a:tbl>
              <a:tblPr/>
              <a:tblGrid>
                <a:gridCol w="2494912"/>
                <a:gridCol w="62451"/>
                <a:gridCol w="2308697"/>
                <a:gridCol w="199196"/>
                <a:gridCol w="597586"/>
                <a:gridCol w="5250219"/>
              </a:tblGrid>
              <a:tr h="540841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Název projektu: Digitalizace výuky oboru Kosmetické služby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Číslo projektu: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0906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Škola: </a:t>
                      </a: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82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Předmět: Anglický jazyk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Ročník: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3.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906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Téma: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Společenské problémy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0906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Tematický okruh: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Člověk a společnost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400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Jméno autora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Jana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Adámková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Datum tvorby: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04.06.2014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3627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Kód materiálu: OPVK_1.5_DUM_III/2_ANJ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AD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Soubor: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VYSTUPY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VY_32_inovace_ANJ </a:t>
                      </a:r>
                      <a:r>
                        <a:rPr lang="cs-CZ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</a:t>
                      </a:r>
                      <a:r>
                        <a:rPr lang="cs-CZ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5611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Anotace: výukový materiál je určen 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</a:t>
                      </a:r>
                      <a:r>
                        <a:rPr lang="cs-CZ" sz="14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osvojení slovní zásoby na</a:t>
                      </a:r>
                      <a:r>
                        <a:rPr lang="cs-CZ" sz="1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téma Společenské</a:t>
                      </a:r>
                      <a:r>
                        <a:rPr lang="cs-CZ" sz="1400" b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problémy</a:t>
                      </a:r>
                      <a:endParaRPr lang="cs-CZ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9527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77762" y="1863240"/>
            <a:ext cx="538320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u="sng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cs-CZ" sz="5400" b="1" u="sng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ocial</a:t>
            </a:r>
            <a:r>
              <a:rPr lang="cs-CZ" sz="5400" b="1" u="sng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cs-CZ" sz="5400" b="1" u="sng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problems</a:t>
            </a:r>
            <a:endParaRPr lang="cs-CZ" sz="5400" b="1" u="sng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cs-CZ" sz="5400" b="1" u="sng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-</a:t>
            </a:r>
          </a:p>
          <a:p>
            <a:pPr algn="ctr"/>
            <a:r>
              <a:rPr lang="cs-CZ" sz="5400" b="1" u="sng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vocabulary</a:t>
            </a:r>
            <a:endParaRPr lang="cs-CZ" sz="5400" b="1" u="sng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1866" y="1744134"/>
            <a:ext cx="7612982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atin typeface="Comic Sans MS" panose="030F0702030302020204" pitchFamily="66" charset="0"/>
              </a:rPr>
              <a:t>Poverty</a:t>
            </a:r>
            <a:r>
              <a:rPr lang="cs-CZ" sz="2800" dirty="0" smtClean="0">
                <a:latin typeface="Comic Sans MS" panose="030F0702030302020204" pitchFamily="66" charset="0"/>
              </a:rPr>
              <a:t> – chudoba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Starvation</a:t>
            </a:r>
            <a:r>
              <a:rPr lang="cs-CZ" sz="2800" dirty="0" smtClean="0">
                <a:latin typeface="Comic Sans MS" panose="030F0702030302020204" pitchFamily="66" charset="0"/>
              </a:rPr>
              <a:t> – (vy)hladovění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Poor</a:t>
            </a:r>
            <a:r>
              <a:rPr lang="cs-CZ" sz="2800" dirty="0" smtClean="0">
                <a:latin typeface="Comic Sans MS" panose="030F0702030302020204" pitchFamily="66" charset="0"/>
              </a:rPr>
              <a:t> – chudý, nuzný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Lack</a:t>
            </a:r>
            <a:r>
              <a:rPr lang="cs-CZ" sz="2800" dirty="0" smtClean="0">
                <a:latin typeface="Comic Sans MS" panose="030F0702030302020204" pitchFamily="66" charset="0"/>
              </a:rPr>
              <a:t> </a:t>
            </a:r>
            <a:r>
              <a:rPr lang="cs-CZ" sz="2800" dirty="0" err="1" smtClean="0">
                <a:latin typeface="Comic Sans MS" panose="030F0702030302020204" pitchFamily="66" charset="0"/>
              </a:rPr>
              <a:t>ofsomething</a:t>
            </a:r>
            <a:r>
              <a:rPr lang="cs-CZ" sz="2800" dirty="0" smtClean="0">
                <a:latin typeface="Comic Sans MS" panose="030F0702030302020204" pitchFamily="66" charset="0"/>
              </a:rPr>
              <a:t> – nedostatek něčeho</a:t>
            </a:r>
          </a:p>
          <a:p>
            <a:r>
              <a:rPr lang="cs-CZ" sz="2800" dirty="0" smtClean="0">
                <a:latin typeface="Comic Sans MS" panose="030F0702030302020204" pitchFamily="66" charset="0"/>
              </a:rPr>
              <a:t>To </a:t>
            </a:r>
            <a:r>
              <a:rPr lang="cs-CZ" sz="2800" dirty="0" err="1" smtClean="0">
                <a:latin typeface="Comic Sans MS" panose="030F0702030302020204" pitchFamily="66" charset="0"/>
              </a:rPr>
              <a:t>commit</a:t>
            </a:r>
            <a:r>
              <a:rPr lang="cs-CZ" sz="2800" dirty="0" smtClean="0">
                <a:latin typeface="Comic Sans MS" panose="030F0702030302020204" pitchFamily="66" charset="0"/>
              </a:rPr>
              <a:t> – spáchat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Illness</a:t>
            </a:r>
            <a:r>
              <a:rPr lang="cs-CZ" sz="2800" dirty="0" smtClean="0">
                <a:latin typeface="Comic Sans MS" panose="030F0702030302020204" pitchFamily="66" charset="0"/>
              </a:rPr>
              <a:t> – nemoc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Health</a:t>
            </a:r>
            <a:r>
              <a:rPr lang="cs-CZ" sz="2800" dirty="0" smtClean="0">
                <a:latin typeface="Comic Sans MS" panose="030F0702030302020204" pitchFamily="66" charset="0"/>
              </a:rPr>
              <a:t> care </a:t>
            </a:r>
            <a:r>
              <a:rPr lang="cs-CZ" sz="2800" dirty="0" err="1" smtClean="0">
                <a:latin typeface="Comic Sans MS" panose="030F0702030302020204" pitchFamily="66" charset="0"/>
              </a:rPr>
              <a:t>system</a:t>
            </a:r>
            <a:r>
              <a:rPr lang="cs-CZ" sz="2800" dirty="0" smtClean="0">
                <a:latin typeface="Comic Sans MS" panose="030F0702030302020204" pitchFamily="66" charset="0"/>
              </a:rPr>
              <a:t> – systém zdravotní péče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Criminality</a:t>
            </a:r>
            <a:r>
              <a:rPr lang="cs-CZ" sz="2800" dirty="0" smtClean="0">
                <a:latin typeface="Comic Sans MS" panose="030F0702030302020204" pitchFamily="66" charset="0"/>
              </a:rPr>
              <a:t> – </a:t>
            </a:r>
            <a:r>
              <a:rPr lang="cs-CZ" sz="2800" dirty="0" err="1" smtClean="0">
                <a:latin typeface="Comic Sans MS" panose="030F0702030302020204" pitchFamily="66" charset="0"/>
              </a:rPr>
              <a:t>zločinost</a:t>
            </a:r>
            <a:endParaRPr lang="cs-CZ" sz="2800" dirty="0" smtClean="0">
              <a:latin typeface="Comic Sans MS" panose="030F0702030302020204" pitchFamily="66" charset="0"/>
            </a:endParaRPr>
          </a:p>
          <a:p>
            <a:endParaRPr lang="cs-CZ" sz="2400" dirty="0" smtClean="0">
              <a:latin typeface="Comic Sans MS" panose="030F0702030302020204" pitchFamily="66" charset="0"/>
            </a:endParaRPr>
          </a:p>
          <a:p>
            <a:endParaRPr lang="cs-CZ" dirty="0">
              <a:latin typeface="Comic Sans MS" panose="030F0702030302020204" pitchFamily="66" charset="0"/>
            </a:endParaRPr>
          </a:p>
          <a:p>
            <a:endParaRPr lang="cs-CZ" dirty="0" smtClean="0">
              <a:latin typeface="Comic Sans MS" panose="030F0702030302020204" pitchFamily="66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6090" y="351079"/>
            <a:ext cx="1667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latin typeface="Comic Sans MS" panose="030F0702030302020204" pitchFamily="66" charset="0"/>
              </a:rPr>
              <a:t>Poverty</a:t>
            </a:r>
            <a:endParaRPr lang="cs-CZ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334" y="643467"/>
            <a:ext cx="4224338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3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315" y="137101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err="1" smtClean="0">
                <a:latin typeface="Comic Sans MS" panose="030F0702030302020204" pitchFamily="66" charset="0"/>
              </a:rPr>
              <a:t>Unemployment</a:t>
            </a:r>
            <a:r>
              <a:rPr lang="cs-CZ" sz="2400" dirty="0" smtClean="0">
                <a:latin typeface="Comic Sans MS" panose="030F0702030302020204" pitchFamily="66" charset="0"/>
              </a:rPr>
              <a:t> – nezaměstnanost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Employee</a:t>
            </a:r>
            <a:r>
              <a:rPr lang="cs-CZ" sz="2400" dirty="0" smtClean="0">
                <a:latin typeface="Comic Sans MS" panose="030F0702030302020204" pitchFamily="66" charset="0"/>
              </a:rPr>
              <a:t> – zaměstnanec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Employer</a:t>
            </a:r>
            <a:r>
              <a:rPr lang="cs-CZ" sz="2400" dirty="0" smtClean="0">
                <a:latin typeface="Comic Sans MS" panose="030F0702030302020204" pitchFamily="66" charset="0"/>
              </a:rPr>
              <a:t> - zaměstnavatel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to </a:t>
            </a:r>
            <a:r>
              <a:rPr lang="cs-CZ" sz="2400" dirty="0" err="1" smtClean="0">
                <a:latin typeface="Comic Sans MS" panose="030F0702030302020204" pitchFamily="66" charset="0"/>
              </a:rPr>
              <a:t>be</a:t>
            </a:r>
            <a:r>
              <a:rPr lang="cs-CZ" sz="2400" dirty="0" smtClean="0">
                <a:latin typeface="Comic Sans MS" panose="030F0702030302020204" pitchFamily="66" charset="0"/>
              </a:rPr>
              <a:t> </a:t>
            </a:r>
            <a:r>
              <a:rPr lang="cs-CZ" sz="2400" dirty="0" err="1" smtClean="0">
                <a:latin typeface="Comic Sans MS" panose="030F0702030302020204" pitchFamily="66" charset="0"/>
              </a:rPr>
              <a:t>jobless</a:t>
            </a:r>
            <a:r>
              <a:rPr lang="cs-CZ" sz="2400" dirty="0" smtClean="0">
                <a:latin typeface="Comic Sans MS" panose="030F0702030302020204" pitchFamily="66" charset="0"/>
              </a:rPr>
              <a:t> – být bez práce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To </a:t>
            </a:r>
            <a:r>
              <a:rPr lang="cs-CZ" sz="2400" dirty="0" err="1" smtClean="0">
                <a:latin typeface="Comic Sans MS" panose="030F0702030302020204" pitchFamily="66" charset="0"/>
              </a:rPr>
              <a:t>be</a:t>
            </a:r>
            <a:r>
              <a:rPr lang="cs-CZ" sz="2400" dirty="0" smtClean="0">
                <a:latin typeface="Comic Sans MS" panose="030F0702030302020204" pitchFamily="66" charset="0"/>
              </a:rPr>
              <a:t> </a:t>
            </a:r>
            <a:r>
              <a:rPr lang="cs-CZ" sz="2400" dirty="0" err="1" smtClean="0">
                <a:latin typeface="Comic Sans MS" panose="030F0702030302020204" pitchFamily="66" charset="0"/>
              </a:rPr>
              <a:t>employed</a:t>
            </a:r>
            <a:r>
              <a:rPr lang="cs-CZ" sz="2400" dirty="0" smtClean="0">
                <a:latin typeface="Comic Sans MS" panose="030F0702030302020204" pitchFamily="66" charset="0"/>
              </a:rPr>
              <a:t> – být zaměstnaný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Low</a:t>
            </a:r>
            <a:r>
              <a:rPr lang="cs-CZ" sz="2400" dirty="0" smtClean="0">
                <a:latin typeface="Comic Sans MS" panose="030F0702030302020204" pitchFamily="66" charset="0"/>
              </a:rPr>
              <a:t> </a:t>
            </a:r>
            <a:r>
              <a:rPr lang="cs-CZ" sz="2400" dirty="0" err="1" smtClean="0">
                <a:latin typeface="Comic Sans MS" panose="030F0702030302020204" pitchFamily="66" charset="0"/>
              </a:rPr>
              <a:t>wage</a:t>
            </a:r>
            <a:r>
              <a:rPr lang="cs-CZ" sz="2400" dirty="0" smtClean="0">
                <a:latin typeface="Comic Sans MS" panose="030F0702030302020204" pitchFamily="66" charset="0"/>
              </a:rPr>
              <a:t> – nízká mzda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Salary</a:t>
            </a:r>
            <a:r>
              <a:rPr lang="cs-CZ" sz="2400" dirty="0" smtClean="0">
                <a:latin typeface="Comic Sans MS" panose="030F0702030302020204" pitchFamily="66" charset="0"/>
              </a:rPr>
              <a:t> – plat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Income</a:t>
            </a:r>
            <a:r>
              <a:rPr lang="cs-CZ" sz="2400" dirty="0" smtClean="0">
                <a:latin typeface="Comic Sans MS" panose="030F0702030302020204" pitchFamily="66" charset="0"/>
              </a:rPr>
              <a:t> - příjem</a:t>
            </a:r>
          </a:p>
          <a:p>
            <a:r>
              <a:rPr lang="cs-CZ" sz="2400" dirty="0" err="1" smtClean="0">
                <a:latin typeface="Comic Sans MS" panose="030F0702030302020204" pitchFamily="66" charset="0"/>
              </a:rPr>
              <a:t>Resource</a:t>
            </a:r>
            <a:r>
              <a:rPr lang="cs-CZ" sz="2400" dirty="0" smtClean="0">
                <a:latin typeface="Comic Sans MS" panose="030F0702030302020204" pitchFamily="66" charset="0"/>
              </a:rPr>
              <a:t> – zdroj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To </a:t>
            </a:r>
            <a:r>
              <a:rPr lang="cs-CZ" sz="2400" dirty="0" err="1" smtClean="0">
                <a:latin typeface="Comic Sans MS" panose="030F0702030302020204" pitchFamily="66" charset="0"/>
              </a:rPr>
              <a:t>occur</a:t>
            </a:r>
            <a:r>
              <a:rPr lang="cs-CZ" sz="2400" dirty="0" smtClean="0">
                <a:latin typeface="Comic Sans MS" panose="030F0702030302020204" pitchFamily="66" charset="0"/>
              </a:rPr>
              <a:t> – nastat, stát se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Job centre – úřad práce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To </a:t>
            </a:r>
            <a:r>
              <a:rPr lang="cs-CZ" sz="2400" dirty="0" err="1" smtClean="0">
                <a:latin typeface="Comic Sans MS" panose="030F0702030302020204" pitchFamily="66" charset="0"/>
              </a:rPr>
              <a:t>seek</a:t>
            </a:r>
            <a:r>
              <a:rPr lang="cs-CZ" sz="2400" dirty="0" smtClean="0">
                <a:latin typeface="Comic Sans MS" panose="030F0702030302020204" pitchFamily="66" charset="0"/>
              </a:rPr>
              <a:t> – hledat</a:t>
            </a:r>
          </a:p>
          <a:p>
            <a:r>
              <a:rPr lang="cs-CZ" sz="2400" dirty="0" smtClean="0">
                <a:latin typeface="Comic Sans MS" panose="030F0702030302020204" pitchFamily="66" charset="0"/>
              </a:rPr>
              <a:t>To </a:t>
            </a:r>
            <a:r>
              <a:rPr lang="cs-CZ" sz="2400" dirty="0" err="1" smtClean="0">
                <a:latin typeface="Comic Sans MS" panose="030F0702030302020204" pitchFamily="66" charset="0"/>
              </a:rPr>
              <a:t>get</a:t>
            </a:r>
            <a:r>
              <a:rPr lang="cs-CZ" sz="2400" dirty="0" smtClean="0">
                <a:latin typeface="Comic Sans MS" panose="030F0702030302020204" pitchFamily="66" charset="0"/>
              </a:rPr>
              <a:t> a </a:t>
            </a:r>
            <a:r>
              <a:rPr lang="cs-CZ" sz="2400" dirty="0" err="1" smtClean="0">
                <a:latin typeface="Comic Sans MS" panose="030F0702030302020204" pitchFamily="66" charset="0"/>
              </a:rPr>
              <a:t>job</a:t>
            </a:r>
            <a:r>
              <a:rPr lang="cs-CZ" sz="2400" dirty="0" smtClean="0">
                <a:latin typeface="Comic Sans MS" panose="030F0702030302020204" pitchFamily="66" charset="0"/>
              </a:rPr>
              <a:t>, to </a:t>
            </a:r>
            <a:r>
              <a:rPr lang="cs-CZ" sz="2400" dirty="0" err="1" smtClean="0">
                <a:latin typeface="Comic Sans MS" panose="030F0702030302020204" pitchFamily="66" charset="0"/>
              </a:rPr>
              <a:t>find</a:t>
            </a:r>
            <a:r>
              <a:rPr lang="cs-CZ" sz="2400" dirty="0" smtClean="0">
                <a:latin typeface="Comic Sans MS" panose="030F0702030302020204" pitchFamily="66" charset="0"/>
              </a:rPr>
              <a:t> a </a:t>
            </a:r>
            <a:r>
              <a:rPr lang="cs-CZ" sz="2400" dirty="0" err="1" smtClean="0">
                <a:latin typeface="Comic Sans MS" panose="030F0702030302020204" pitchFamily="66" charset="0"/>
              </a:rPr>
              <a:t>job</a:t>
            </a:r>
            <a:r>
              <a:rPr lang="cs-CZ" sz="2400" dirty="0" smtClean="0">
                <a:latin typeface="Comic Sans MS" panose="030F0702030302020204" pitchFamily="66" charset="0"/>
              </a:rPr>
              <a:t> – najít si práci</a:t>
            </a:r>
          </a:p>
          <a:p>
            <a:endParaRPr lang="cs-CZ" sz="24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2534" y="321734"/>
            <a:ext cx="2630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>
                <a:latin typeface="Comic Sans MS" panose="030F0702030302020204" pitchFamily="66" charset="0"/>
              </a:rPr>
              <a:t>Unemployment</a:t>
            </a:r>
            <a:endParaRPr lang="cs-CZ" sz="2800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362" y="1320505"/>
            <a:ext cx="3390371" cy="308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8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2799" y="1574801"/>
            <a:ext cx="4730782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atin typeface="Comic Sans MS" panose="030F0702030302020204" pitchFamily="66" charset="0"/>
              </a:rPr>
              <a:t>War</a:t>
            </a:r>
            <a:r>
              <a:rPr lang="cs-CZ" sz="2800" dirty="0" smtClean="0">
                <a:latin typeface="Comic Sans MS" panose="030F0702030302020204" pitchFamily="66" charset="0"/>
              </a:rPr>
              <a:t> – válka</a:t>
            </a:r>
          </a:p>
          <a:p>
            <a:r>
              <a:rPr lang="cs-CZ" sz="2800" dirty="0" smtClean="0">
                <a:latin typeface="Comic Sans MS" panose="030F0702030302020204" pitchFamily="66" charset="0"/>
              </a:rPr>
              <a:t>To </a:t>
            </a:r>
            <a:r>
              <a:rPr lang="cs-CZ" sz="2800" dirty="0" err="1">
                <a:latin typeface="Comic Sans MS" panose="030F0702030302020204" pitchFamily="66" charset="0"/>
              </a:rPr>
              <a:t>f</a:t>
            </a:r>
            <a:r>
              <a:rPr lang="cs-CZ" sz="2800" dirty="0" err="1" smtClean="0">
                <a:latin typeface="Comic Sans MS" panose="030F0702030302020204" pitchFamily="66" charset="0"/>
              </a:rPr>
              <a:t>ight</a:t>
            </a:r>
            <a:r>
              <a:rPr lang="cs-CZ" sz="2800" dirty="0" smtClean="0">
                <a:latin typeface="Comic Sans MS" panose="030F0702030302020204" pitchFamily="66" charset="0"/>
              </a:rPr>
              <a:t> – bojovat</a:t>
            </a:r>
          </a:p>
          <a:p>
            <a:r>
              <a:rPr lang="cs-CZ" sz="2800" dirty="0" smtClean="0">
                <a:latin typeface="Comic Sans MS" panose="030F0702030302020204" pitchFamily="66" charset="0"/>
              </a:rPr>
              <a:t>To </a:t>
            </a:r>
            <a:r>
              <a:rPr lang="cs-CZ" sz="2800" dirty="0" err="1" smtClean="0">
                <a:latin typeface="Comic Sans MS" panose="030F0702030302020204" pitchFamily="66" charset="0"/>
              </a:rPr>
              <a:t>force</a:t>
            </a:r>
            <a:r>
              <a:rPr lang="cs-CZ" sz="2800" dirty="0" smtClean="0">
                <a:latin typeface="Comic Sans MS" panose="030F0702030302020204" pitchFamily="66" charset="0"/>
              </a:rPr>
              <a:t> – přinutit, donutit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Force</a:t>
            </a:r>
            <a:r>
              <a:rPr lang="cs-CZ" sz="2800" dirty="0" smtClean="0">
                <a:latin typeface="Comic Sans MS" panose="030F0702030302020204" pitchFamily="66" charset="0"/>
              </a:rPr>
              <a:t> – síla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Protect</a:t>
            </a:r>
            <a:r>
              <a:rPr lang="cs-CZ" sz="2800" dirty="0" smtClean="0">
                <a:latin typeface="Comic Sans MS" panose="030F0702030302020204" pitchFamily="66" charset="0"/>
              </a:rPr>
              <a:t> – chránit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Reason</a:t>
            </a:r>
            <a:r>
              <a:rPr lang="cs-CZ" sz="2800" dirty="0" smtClean="0">
                <a:latin typeface="Comic Sans MS" panose="030F0702030302020204" pitchFamily="66" charset="0"/>
              </a:rPr>
              <a:t> – důvod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Result</a:t>
            </a:r>
            <a:r>
              <a:rPr lang="cs-CZ" sz="2800" dirty="0" smtClean="0">
                <a:latin typeface="Comic Sans MS" panose="030F0702030302020204" pitchFamily="66" charset="0"/>
              </a:rPr>
              <a:t> – důsledek, následek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Civilians</a:t>
            </a:r>
            <a:r>
              <a:rPr lang="cs-CZ" sz="2800" dirty="0" smtClean="0">
                <a:latin typeface="Comic Sans MS" panose="030F0702030302020204" pitchFamily="66" charset="0"/>
              </a:rPr>
              <a:t> –civilisté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Violent</a:t>
            </a:r>
            <a:r>
              <a:rPr lang="cs-CZ" sz="2800" dirty="0" smtClean="0">
                <a:latin typeface="Comic Sans MS" panose="030F0702030302020204" pitchFamily="66" charset="0"/>
              </a:rPr>
              <a:t> – násilný, </a:t>
            </a:r>
            <a:r>
              <a:rPr lang="cs-CZ" sz="2800" dirty="0" err="1" smtClean="0">
                <a:latin typeface="Comic Sans MS" panose="030F0702030302020204" pitchFamily="66" charset="0"/>
              </a:rPr>
              <a:t>zločiný</a:t>
            </a:r>
            <a:endParaRPr lang="cs-CZ" sz="2800" dirty="0" smtClean="0">
              <a:latin typeface="Comic Sans MS" panose="030F0702030302020204" pitchFamily="66" charset="0"/>
            </a:endParaRP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Act</a:t>
            </a:r>
            <a:r>
              <a:rPr lang="cs-CZ" sz="2800" dirty="0" smtClean="0">
                <a:latin typeface="Comic Sans MS" panose="030F0702030302020204" pitchFamily="66" charset="0"/>
              </a:rPr>
              <a:t> – čin, činit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3650" y="389466"/>
            <a:ext cx="930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>
                <a:latin typeface="Comic Sans MS" panose="030F0702030302020204" pitchFamily="66" charset="0"/>
              </a:rPr>
              <a:t>War</a:t>
            </a:r>
            <a:endParaRPr lang="cs-CZ" sz="2800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600" y="1731433"/>
            <a:ext cx="4002616" cy="313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5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5467" y="110066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8933" y="711200"/>
            <a:ext cx="6936514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>
                <a:latin typeface="Comic Sans MS" panose="030F0702030302020204" pitchFamily="66" charset="0"/>
              </a:rPr>
              <a:t>Discrimination</a:t>
            </a:r>
            <a:endParaRPr lang="cs-CZ" sz="3200" b="1" u="sng" dirty="0" smtClean="0">
              <a:latin typeface="Comic Sans MS" panose="030F0702030302020204" pitchFamily="66" charset="0"/>
            </a:endParaRPr>
          </a:p>
          <a:p>
            <a:endParaRPr lang="cs-CZ" sz="2800" dirty="0" smtClean="0">
              <a:latin typeface="Comic Sans MS" panose="030F0702030302020204" pitchFamily="66" charset="0"/>
            </a:endParaRP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Based</a:t>
            </a:r>
            <a:r>
              <a:rPr lang="cs-CZ" sz="2800" dirty="0" smtClean="0">
                <a:latin typeface="Comic Sans MS" panose="030F0702030302020204" pitchFamily="66" charset="0"/>
              </a:rPr>
              <a:t> on </a:t>
            </a:r>
            <a:r>
              <a:rPr lang="cs-CZ" sz="2800" dirty="0" err="1" smtClean="0">
                <a:latin typeface="Comic Sans MS" panose="030F0702030302020204" pitchFamily="66" charset="0"/>
              </a:rPr>
              <a:t>something</a:t>
            </a:r>
            <a:r>
              <a:rPr lang="cs-CZ" sz="2800" dirty="0" smtClean="0">
                <a:latin typeface="Comic Sans MS" panose="030F0702030302020204" pitchFamily="66" charset="0"/>
              </a:rPr>
              <a:t> – založeno na něčem</a:t>
            </a:r>
          </a:p>
          <a:p>
            <a:r>
              <a:rPr lang="cs-CZ" sz="2800" dirty="0" smtClean="0">
                <a:latin typeface="Comic Sans MS" panose="030F0702030302020204" pitchFamily="66" charset="0"/>
              </a:rPr>
              <a:t>Prejudice –předsudek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Race</a:t>
            </a:r>
            <a:r>
              <a:rPr lang="cs-CZ" sz="2800" dirty="0" smtClean="0">
                <a:latin typeface="Comic Sans MS" panose="030F0702030302020204" pitchFamily="66" charset="0"/>
              </a:rPr>
              <a:t> – rasa</a:t>
            </a:r>
          </a:p>
          <a:p>
            <a:r>
              <a:rPr lang="cs-CZ" sz="2800" dirty="0" smtClean="0">
                <a:latin typeface="Comic Sans MS" panose="030F0702030302020204" pitchFamily="66" charset="0"/>
              </a:rPr>
              <a:t>Gender – pohlaví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Religious</a:t>
            </a:r>
            <a:r>
              <a:rPr lang="cs-CZ" sz="2800" dirty="0" smtClean="0">
                <a:latin typeface="Comic Sans MS" panose="030F0702030302020204" pitchFamily="66" charset="0"/>
              </a:rPr>
              <a:t> – náboženství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Appearance</a:t>
            </a:r>
            <a:r>
              <a:rPr lang="cs-CZ" sz="2800" dirty="0" smtClean="0">
                <a:latin typeface="Comic Sans MS" panose="030F0702030302020204" pitchFamily="66" charset="0"/>
              </a:rPr>
              <a:t> –vzhled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Rights</a:t>
            </a:r>
            <a:r>
              <a:rPr lang="cs-CZ" sz="2800" dirty="0" smtClean="0">
                <a:latin typeface="Comic Sans MS" panose="030F0702030302020204" pitchFamily="66" charset="0"/>
              </a:rPr>
              <a:t> – práva</a:t>
            </a:r>
          </a:p>
          <a:p>
            <a:r>
              <a:rPr lang="cs-CZ" sz="2800" dirty="0" err="1" smtClean="0">
                <a:latin typeface="Comic Sans MS" panose="030F0702030302020204" pitchFamily="66" charset="0"/>
              </a:rPr>
              <a:t>Opportunity</a:t>
            </a:r>
            <a:r>
              <a:rPr lang="cs-CZ" sz="2800" dirty="0" smtClean="0">
                <a:latin typeface="Comic Sans MS" panose="030F0702030302020204" pitchFamily="66" charset="0"/>
              </a:rPr>
              <a:t> - příležitost</a:t>
            </a:r>
            <a:endParaRPr lang="cs-CZ" sz="2800" dirty="0">
              <a:latin typeface="Comic Sans MS" panose="030F0702030302020204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133" y="2031999"/>
            <a:ext cx="3937000" cy="25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90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9067" y="1286933"/>
            <a:ext cx="562686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latin typeface="Comic Sans MS" panose="030F0702030302020204" pitchFamily="66" charset="0"/>
              </a:rPr>
              <a:t>Zdroje:</a:t>
            </a:r>
          </a:p>
          <a:p>
            <a:r>
              <a:rPr lang="cs-CZ" sz="3200" dirty="0" smtClean="0">
                <a:latin typeface="Comic Sans MS" panose="030F0702030302020204" pitchFamily="66" charset="0"/>
                <a:hlinkClick r:id="rId2"/>
              </a:rPr>
              <a:t>www.cnn.com</a:t>
            </a:r>
            <a:endParaRPr lang="cs-CZ" sz="3200" dirty="0" smtClean="0">
              <a:latin typeface="Comic Sans MS" panose="030F0702030302020204" pitchFamily="66" charset="0"/>
            </a:endParaRPr>
          </a:p>
          <a:p>
            <a:r>
              <a:rPr lang="cs-CZ" sz="3200" dirty="0">
                <a:latin typeface="Comic Sans MS" panose="030F0702030302020204" pitchFamily="66" charset="0"/>
                <a:hlinkClick r:id="rId3"/>
              </a:rPr>
              <a:t>http://studentthinktank.eu</a:t>
            </a:r>
            <a:r>
              <a:rPr lang="cs-CZ" sz="3200" dirty="0" smtClean="0">
                <a:latin typeface="Comic Sans MS" panose="030F0702030302020204" pitchFamily="66" charset="0"/>
                <a:hlinkClick r:id="rId3"/>
              </a:rPr>
              <a:t>/</a:t>
            </a:r>
            <a:endParaRPr lang="cs-CZ" sz="3200" dirty="0" smtClean="0">
              <a:latin typeface="Comic Sans MS" panose="030F0702030302020204" pitchFamily="66" charset="0"/>
            </a:endParaRPr>
          </a:p>
          <a:p>
            <a:r>
              <a:rPr lang="cs-CZ" sz="3200" dirty="0">
                <a:latin typeface="Comic Sans MS" panose="030F0702030302020204" pitchFamily="66" charset="0"/>
                <a:hlinkClick r:id="rId4"/>
              </a:rPr>
              <a:t>http://kamlajetlytrust.com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sz="2800" dirty="0">
                <a:latin typeface="Comic Sans MS" panose="030F0702030302020204" pitchFamily="66" charset="0"/>
              </a:rPr>
              <a:t>http://www.onislam.net</a:t>
            </a:r>
            <a:r>
              <a:rPr lang="cs-CZ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4860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268</Words>
  <Application>Microsoft Office PowerPoint</Application>
  <PresentationFormat>Širokoúhlá obrazovka</PresentationFormat>
  <Paragraphs>76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SBR2</dc:creator>
  <cp:lastModifiedBy>ucitel</cp:lastModifiedBy>
  <cp:revision>18</cp:revision>
  <dcterms:created xsi:type="dcterms:W3CDTF">2014-06-05T07:16:25Z</dcterms:created>
  <dcterms:modified xsi:type="dcterms:W3CDTF">2014-06-24T09:47:53Z</dcterms:modified>
</cp:coreProperties>
</file>