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58" r:id="rId12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66CCFF"/>
    <a:srgbClr val="009900"/>
    <a:srgbClr val="FF9966"/>
    <a:srgbClr val="CCFFCC"/>
    <a:srgbClr val="99FF99"/>
    <a:srgbClr val="FF6699"/>
    <a:srgbClr val="00FFCC"/>
    <a:srgbClr val="CC99FF"/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61" d="100"/>
          <a:sy n="61" d="100"/>
        </p:scale>
        <p:origin x="36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9BF3-CEB0-46C3-B1F2-E0226C6DC60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49CBE-7188-4E7A-A8A5-F314FB1EC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94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9BF3-CEB0-46C3-B1F2-E0226C6DC60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49CBE-7188-4E7A-A8A5-F314FB1EC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698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9BF3-CEB0-46C3-B1F2-E0226C6DC60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49CBE-7188-4E7A-A8A5-F314FB1EC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981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9BF3-CEB0-46C3-B1F2-E0226C6DC60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49CBE-7188-4E7A-A8A5-F314FB1EC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984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9BF3-CEB0-46C3-B1F2-E0226C6DC60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49CBE-7188-4E7A-A8A5-F314FB1EC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603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9BF3-CEB0-46C3-B1F2-E0226C6DC60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49CBE-7188-4E7A-A8A5-F314FB1EC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757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9BF3-CEB0-46C3-B1F2-E0226C6DC60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49CBE-7188-4E7A-A8A5-F314FB1EC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495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9BF3-CEB0-46C3-B1F2-E0226C6DC60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49CBE-7188-4E7A-A8A5-F314FB1EC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232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9BF3-CEB0-46C3-B1F2-E0226C6DC60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49CBE-7188-4E7A-A8A5-F314FB1EC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129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9BF3-CEB0-46C3-B1F2-E0226C6DC60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49CBE-7188-4E7A-A8A5-F314FB1EC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883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9BF3-CEB0-46C3-B1F2-E0226C6DC60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49CBE-7188-4E7A-A8A5-F314FB1EC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878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6D9BF3-CEB0-46C3-B1F2-E0226C6DC60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49CBE-7188-4E7A-A8A5-F314FB1EC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348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bc.com/" TargetMode="External"/><Relationship Id="rId3" Type="http://schemas.openxmlformats.org/officeDocument/2006/relationships/hyperlink" Target="http://www.scm.rcs.k12.tn.us/" TargetMode="External"/><Relationship Id="rId7" Type="http://schemas.openxmlformats.org/officeDocument/2006/relationships/hyperlink" Target="http://www.businessinsider.com/" TargetMode="External"/><Relationship Id="rId2" Type="http://schemas.openxmlformats.org/officeDocument/2006/relationships/hyperlink" Target="http://futboltriangle.wordpress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ompetitivedge.com/" TargetMode="External"/><Relationship Id="rId5" Type="http://schemas.openxmlformats.org/officeDocument/2006/relationships/hyperlink" Target="http://www.dreamstime.com/" TargetMode="External"/><Relationship Id="rId4" Type="http://schemas.openxmlformats.org/officeDocument/2006/relationships/hyperlink" Target="http://www.nchpad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>
            <a:alpha val="7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66" y="0"/>
            <a:ext cx="5603875" cy="136842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6135" y="0"/>
            <a:ext cx="1524472" cy="136842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2922324"/>
              </p:ext>
            </p:extLst>
          </p:nvPr>
        </p:nvGraphicFramePr>
        <p:xfrm>
          <a:off x="720138" y="1341435"/>
          <a:ext cx="10913061" cy="5345095"/>
        </p:xfrm>
        <a:graphic>
          <a:graphicData uri="http://schemas.openxmlformats.org/drawingml/2006/table">
            <a:tbl>
              <a:tblPr/>
              <a:tblGrid>
                <a:gridCol w="2494912"/>
                <a:gridCol w="62451"/>
                <a:gridCol w="2308697"/>
                <a:gridCol w="199196"/>
                <a:gridCol w="597586"/>
                <a:gridCol w="5250219"/>
              </a:tblGrid>
              <a:tr h="540841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Název projektu: Digitalizace výuky oboru Kosmetické služby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Číslo projektu: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Škola: </a:t>
                      </a: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82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Předmět: Anglický jazyk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Ročník: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3.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Téma:</a:t>
                      </a:r>
                      <a:r>
                        <a:rPr lang="cs-CZ" sz="1400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Klasifikace a druhy sportu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Tematický okruh: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Sport a hry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400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Jméno autora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Jana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Adámková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Datum tvorby: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05.06.2014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3627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Kód materiálu: OPVK_1.5_DUM_III/2_ANJ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13 AD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Soubor: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VYSTUPY</a:t>
                      </a:r>
                      <a:r>
                        <a:rPr lang="en-US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/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VY_32_inovace_ANJ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13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5611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Anotace: výukový materiál je určen k 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osvojení názvů a druhů sportů.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8039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11214" y="2019068"/>
            <a:ext cx="20922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50" dirty="0" smtClean="0">
                <a:ln w="0"/>
                <a:solidFill>
                  <a:srgbClr val="66CCFF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Comic Sans MS" panose="030F0702030302020204" pitchFamily="66" charset="0"/>
              </a:rPr>
              <a:t>Sport</a:t>
            </a:r>
            <a:endParaRPr lang="cs-CZ" sz="5400" b="1" u="sng" cap="none" spc="50" dirty="0">
              <a:ln w="0"/>
              <a:solidFill>
                <a:srgbClr val="66CCFF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5543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17570" y="279401"/>
            <a:ext cx="23695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err="1" smtClean="0">
                <a:latin typeface="Comic Sans MS" panose="030F0702030302020204" pitchFamily="66" charset="0"/>
              </a:rPr>
              <a:t>Kinds</a:t>
            </a:r>
            <a:r>
              <a:rPr lang="cs-CZ" sz="2400" u="sng" dirty="0" smtClean="0">
                <a:latin typeface="Comic Sans MS" panose="030F0702030302020204" pitchFamily="66" charset="0"/>
              </a:rPr>
              <a:t> </a:t>
            </a:r>
            <a:r>
              <a:rPr lang="cs-CZ" sz="2400" u="sng" dirty="0" err="1" smtClean="0">
                <a:latin typeface="Comic Sans MS" panose="030F0702030302020204" pitchFamily="66" charset="0"/>
              </a:rPr>
              <a:t>of</a:t>
            </a:r>
            <a:r>
              <a:rPr lang="cs-CZ" sz="2400" u="sng" dirty="0" smtClean="0">
                <a:latin typeface="Comic Sans MS" panose="030F0702030302020204" pitchFamily="66" charset="0"/>
              </a:rPr>
              <a:t> </a:t>
            </a:r>
            <a:r>
              <a:rPr lang="cs-CZ" sz="2400" u="sng" dirty="0" err="1" smtClean="0">
                <a:latin typeface="Comic Sans MS" panose="030F0702030302020204" pitchFamily="66" charset="0"/>
              </a:rPr>
              <a:t>sports</a:t>
            </a:r>
            <a:endParaRPr lang="cs-CZ" sz="2400" u="sng" dirty="0">
              <a:latin typeface="Comic Sans MS" panose="030F0702030302020204" pitchFamily="66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2175228" y="700505"/>
            <a:ext cx="3076046" cy="1236134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068509" y="664218"/>
            <a:ext cx="2822020" cy="1210851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1111563" y="1890303"/>
            <a:ext cx="2088043" cy="1286700"/>
          </a:xfrm>
          <a:prstGeom prst="ellipse">
            <a:avLst/>
          </a:prstGeom>
          <a:ln>
            <a:solidFill>
              <a:srgbClr val="CC0099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b="1" dirty="0" err="1" smtClean="0">
                <a:solidFill>
                  <a:srgbClr val="00B0F0"/>
                </a:solidFill>
                <a:latin typeface="Comic Sans MS" panose="030F0702030302020204" pitchFamily="66" charset="0"/>
              </a:rPr>
              <a:t>outdoors</a:t>
            </a:r>
            <a:endParaRPr lang="cs-CZ" sz="2400" b="1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sp>
        <p:nvSpPr>
          <p:cNvPr id="11" name="Ovál 10"/>
          <p:cNvSpPr/>
          <p:nvPr/>
        </p:nvSpPr>
        <p:spPr>
          <a:xfrm>
            <a:off x="8208656" y="1646886"/>
            <a:ext cx="2120900" cy="1197800"/>
          </a:xfrm>
          <a:prstGeom prst="ellipse">
            <a:avLst/>
          </a:prstGeom>
          <a:ln>
            <a:solidFill>
              <a:srgbClr val="CC0099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solidFill>
                  <a:srgbClr val="00B0F0"/>
                </a:solidFill>
                <a:latin typeface="Comic Sans MS" panose="030F0702030302020204" pitchFamily="66" charset="0"/>
              </a:rPr>
              <a:t>indoors</a:t>
            </a:r>
            <a:endParaRPr lang="cs-CZ" sz="2400" b="1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H="1">
            <a:off x="2482912" y="678223"/>
            <a:ext cx="2786809" cy="3408064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023554" y="674223"/>
            <a:ext cx="3188179" cy="3086288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8" name="Ovál 17"/>
          <p:cNvSpPr/>
          <p:nvPr/>
        </p:nvSpPr>
        <p:spPr>
          <a:xfrm>
            <a:off x="1542953" y="4083729"/>
            <a:ext cx="1821355" cy="914400"/>
          </a:xfrm>
          <a:prstGeom prst="ellipse">
            <a:avLst/>
          </a:prstGeom>
          <a:ln>
            <a:solidFill>
              <a:srgbClr val="00206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B050"/>
                </a:solidFill>
                <a:latin typeface="Comic Sans MS" panose="030F0702030302020204" pitchFamily="66" charset="0"/>
              </a:rPr>
              <a:t>summer</a:t>
            </a:r>
            <a:endParaRPr lang="cs-CZ" sz="24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8310033" y="3818774"/>
            <a:ext cx="1803400" cy="914400"/>
          </a:xfrm>
          <a:prstGeom prst="ellipse">
            <a:avLst/>
          </a:prstGeom>
          <a:ln>
            <a:solidFill>
              <a:srgbClr val="00206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B050"/>
                </a:solidFill>
                <a:latin typeface="Comic Sans MS" panose="030F0702030302020204" pitchFamily="66" charset="0"/>
              </a:rPr>
              <a:t>winter</a:t>
            </a:r>
            <a:endParaRPr lang="cs-CZ" sz="24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3313611" y="763348"/>
            <a:ext cx="2388738" cy="4704573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0" name="Ovál 19"/>
          <p:cNvSpPr/>
          <p:nvPr/>
        </p:nvSpPr>
        <p:spPr>
          <a:xfrm>
            <a:off x="2175228" y="5334000"/>
            <a:ext cx="2194101" cy="914400"/>
          </a:xfrm>
          <a:prstGeom prst="ellipse">
            <a:avLst/>
          </a:prstGeom>
          <a:ln>
            <a:solidFill>
              <a:srgbClr val="000099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CC0099"/>
                </a:solidFill>
                <a:latin typeface="Comic Sans MS" panose="030F0702030302020204" pitchFamily="66" charset="0"/>
              </a:rPr>
              <a:t>individual</a:t>
            </a:r>
            <a:endParaRPr lang="cs-CZ" sz="2400" b="1" dirty="0">
              <a:solidFill>
                <a:srgbClr val="CC0099"/>
              </a:solidFill>
              <a:latin typeface="Comic Sans MS" panose="030F0702030302020204" pitchFamily="66" charset="0"/>
            </a:endParaRPr>
          </a:p>
        </p:txBody>
      </p:sp>
      <p:cxnSp>
        <p:nvCxnSpPr>
          <p:cNvPr id="22" name="Přímá spojnice 21"/>
          <p:cNvCxnSpPr>
            <a:stCxn id="2" idx="2"/>
          </p:cNvCxnSpPr>
          <p:nvPr/>
        </p:nvCxnSpPr>
        <p:spPr>
          <a:xfrm>
            <a:off x="5702350" y="741066"/>
            <a:ext cx="2038249" cy="454493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>
            <a:off x="6964069" y="5290461"/>
            <a:ext cx="2207842" cy="914400"/>
          </a:xfrm>
          <a:prstGeom prst="ellipse">
            <a:avLst/>
          </a:prstGeom>
          <a:ln>
            <a:solidFill>
              <a:srgbClr val="000099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CC0099"/>
                </a:solidFill>
                <a:latin typeface="Comic Sans MS" panose="030F0702030302020204" pitchFamily="66" charset="0"/>
              </a:rPr>
              <a:t>collective</a:t>
            </a:r>
            <a:endParaRPr lang="cs-CZ" sz="2400" b="1" dirty="0">
              <a:solidFill>
                <a:srgbClr val="CC0099"/>
              </a:solidFill>
              <a:latin typeface="Comic Sans MS" panose="030F0702030302020204" pitchFamily="66" charset="0"/>
            </a:endParaRPr>
          </a:p>
        </p:txBody>
      </p:sp>
      <p:cxnSp>
        <p:nvCxnSpPr>
          <p:cNvPr id="32" name="Přímá spojnice 31"/>
          <p:cNvCxnSpPr>
            <a:stCxn id="2" idx="2"/>
          </p:cNvCxnSpPr>
          <p:nvPr/>
        </p:nvCxnSpPr>
        <p:spPr>
          <a:xfrm flipH="1">
            <a:off x="5631049" y="741066"/>
            <a:ext cx="71301" cy="4804914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39" name="Ovál 38"/>
          <p:cNvSpPr/>
          <p:nvPr/>
        </p:nvSpPr>
        <p:spPr>
          <a:xfrm>
            <a:off x="4690533" y="5550445"/>
            <a:ext cx="1981200" cy="914400"/>
          </a:xfrm>
          <a:prstGeom prst="ellipse">
            <a:avLst/>
          </a:prstGeom>
          <a:ln>
            <a:solidFill>
              <a:srgbClr val="CC0099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5050"/>
                </a:solidFill>
                <a:latin typeface="Comic Sans MS" panose="030F0702030302020204" pitchFamily="66" charset="0"/>
              </a:rPr>
              <a:t>water</a:t>
            </a:r>
            <a:endParaRPr lang="cs-CZ" sz="2400" b="1" dirty="0">
              <a:solidFill>
                <a:srgbClr val="FF5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8707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8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5900" y="2544233"/>
            <a:ext cx="4089400" cy="30099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946399" y="1082696"/>
            <a:ext cx="18473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 smtClean="0">
              <a:latin typeface="Comic Sans MS" panose="030F0702030302020204" pitchFamily="66" charset="0"/>
            </a:endParaRPr>
          </a:p>
          <a:p>
            <a:endParaRPr lang="cs-CZ" sz="2800" dirty="0">
              <a:latin typeface="Comic Sans MS" panose="030F0702030302020204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20081" y="159366"/>
            <a:ext cx="51684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err="1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Outdoor</a:t>
            </a:r>
            <a:r>
              <a:rPr lang="cs-CZ" sz="5400" b="0" cap="none" spc="0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5400" b="0" cap="none" spc="0" dirty="0" err="1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sports</a:t>
            </a:r>
            <a:endParaRPr lang="cs-CZ" sz="54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47332" y="1627353"/>
            <a:ext cx="5141151" cy="452431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3200" b="1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Practised</a:t>
            </a:r>
            <a:r>
              <a:rPr lang="cs-CZ" sz="3200" b="1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in </a:t>
            </a:r>
            <a:r>
              <a:rPr lang="cs-CZ" sz="3200" b="1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the</a:t>
            </a:r>
            <a:r>
              <a:rPr lang="cs-CZ" sz="3200" b="1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open air</a:t>
            </a:r>
          </a:p>
          <a:p>
            <a:pPr marL="457200" indent="-457200">
              <a:buClr>
                <a:srgbClr val="00FFCC"/>
              </a:buClr>
              <a:buFont typeface="Arial" panose="020B0604020202020204" pitchFamily="34" charset="0"/>
              <a:buChar char="•"/>
            </a:pPr>
            <a:endParaRPr lang="cs-CZ" sz="3200" b="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CC0099"/>
              </a:buClr>
              <a:buFont typeface="Wingdings" panose="05000000000000000000" pitchFamily="2" charset="2"/>
              <a:buChar char="§"/>
            </a:pPr>
            <a:r>
              <a:rPr lang="cs-CZ" sz="3200" b="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Football</a:t>
            </a:r>
            <a:r>
              <a:rPr lang="cs-CZ" sz="3200" b="0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( </a:t>
            </a:r>
            <a:r>
              <a:rPr lang="cs-CZ" sz="3200" b="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am</a:t>
            </a:r>
            <a:r>
              <a:rPr lang="cs-CZ" sz="3200" b="0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. </a:t>
            </a:r>
            <a:r>
              <a:rPr lang="cs-CZ" sz="3200" b="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Soccer</a:t>
            </a:r>
            <a:r>
              <a:rPr lang="cs-CZ" sz="3200" b="0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)</a:t>
            </a:r>
          </a:p>
          <a:p>
            <a:pPr marL="457200" indent="-457200">
              <a:buClr>
                <a:srgbClr val="CC0099"/>
              </a:buClr>
              <a:buFont typeface="Wingdings" panose="05000000000000000000" pitchFamily="2" charset="2"/>
              <a:buChar char="§"/>
            </a:pPr>
            <a:r>
              <a:rPr lang="cs-CZ" sz="3200" b="0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Golf</a:t>
            </a:r>
          </a:p>
          <a:p>
            <a:pPr marL="457200" indent="-457200">
              <a:buClr>
                <a:srgbClr val="CC0099"/>
              </a:buClr>
              <a:buFont typeface="Wingdings" panose="05000000000000000000" pitchFamily="2" charset="2"/>
              <a:buChar char="§"/>
            </a:pPr>
            <a:r>
              <a:rPr lang="cs-CZ" sz="3200" b="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Horse</a:t>
            </a:r>
            <a:r>
              <a:rPr lang="cs-CZ" sz="3200" b="0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3200" b="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riding</a:t>
            </a:r>
            <a:endParaRPr lang="cs-CZ" sz="3200" b="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CC0099"/>
              </a:buClr>
              <a:buFont typeface="Wingdings" panose="05000000000000000000" pitchFamily="2" charset="2"/>
              <a:buChar char="§"/>
            </a:pPr>
            <a:r>
              <a:rPr lang="cs-CZ" sz="3200" b="0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Rock </a:t>
            </a:r>
            <a:r>
              <a:rPr lang="cs-CZ" sz="3200" b="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climbing</a:t>
            </a:r>
            <a:endParaRPr lang="cs-CZ" sz="3200" b="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CC0099"/>
              </a:buClr>
              <a:buFont typeface="Wingdings" panose="05000000000000000000" pitchFamily="2" charset="2"/>
              <a:buChar char="§"/>
            </a:pPr>
            <a:r>
              <a:rPr lang="cs-CZ" sz="3200" b="0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Baseball</a:t>
            </a:r>
          </a:p>
          <a:p>
            <a:pPr marL="457200" indent="-457200">
              <a:buClr>
                <a:srgbClr val="CC0099"/>
              </a:buClr>
              <a:buFont typeface="Wingdings" panose="05000000000000000000" pitchFamily="2" charset="2"/>
              <a:buChar char="§"/>
            </a:pPr>
            <a:r>
              <a:rPr lang="cs-CZ" sz="32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Tennis</a:t>
            </a:r>
            <a:endParaRPr lang="cs-CZ" sz="32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CC0099"/>
              </a:buClr>
              <a:buFont typeface="Wingdings" panose="05000000000000000000" pitchFamily="2" charset="2"/>
              <a:buChar char="§"/>
            </a:pPr>
            <a:r>
              <a:rPr lang="cs-CZ" sz="3200" b="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Kiting</a:t>
            </a:r>
            <a:endParaRPr lang="cs-CZ" sz="3200" b="0" cap="none" spc="0" dirty="0">
              <a:ln w="0"/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59838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99">
            <a:alpha val="7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74364" y="484244"/>
            <a:ext cx="5328703" cy="526297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4800" b="0" cap="none" spc="0" dirty="0" err="1" smtClean="0">
                <a:ln w="0"/>
                <a:solidFill>
                  <a:srgbClr val="CC0099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Indoors</a:t>
            </a:r>
            <a:r>
              <a:rPr lang="cs-CZ" sz="4800" b="0" cap="none" spc="0" dirty="0" smtClean="0">
                <a:ln w="0"/>
                <a:solidFill>
                  <a:srgbClr val="CC0099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4800" b="0" cap="none" spc="0" dirty="0" err="1" smtClean="0">
                <a:ln w="0"/>
                <a:solidFill>
                  <a:srgbClr val="CC0099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sports</a:t>
            </a:r>
            <a:endParaRPr lang="cs-CZ" sz="4800" b="0" cap="none" spc="0" dirty="0" smtClean="0">
              <a:ln w="0"/>
              <a:solidFill>
                <a:srgbClr val="CC0099"/>
              </a:solidFill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>
              <a:buClr>
                <a:srgbClr val="CC0099"/>
              </a:buClr>
            </a:pPr>
            <a:endParaRPr lang="cs-CZ" sz="3200" b="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>
              <a:buClr>
                <a:srgbClr val="CC0099"/>
              </a:buClr>
            </a:pPr>
            <a:r>
              <a:rPr lang="cs-CZ" sz="3200" b="1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Practised</a:t>
            </a:r>
            <a:r>
              <a:rPr lang="cs-CZ" sz="3200" b="1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in </a:t>
            </a:r>
            <a:r>
              <a:rPr lang="cs-CZ" sz="3200" b="1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gyms</a:t>
            </a:r>
            <a:r>
              <a:rPr lang="cs-CZ" sz="3200" b="1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3200" b="1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or</a:t>
            </a:r>
            <a:r>
              <a:rPr lang="cs-CZ" sz="3200" b="1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3200" b="1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halls</a:t>
            </a:r>
            <a:endParaRPr lang="cs-CZ" sz="3200" b="1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CC0099"/>
              </a:buClr>
              <a:buFont typeface="Arial" panose="020B0604020202020204" pitchFamily="34" charset="0"/>
              <a:buChar char="•"/>
            </a:pPr>
            <a:endParaRPr lang="cs-CZ" sz="32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CC0099"/>
              </a:buClr>
              <a:buFont typeface="Wingdings" panose="05000000000000000000" pitchFamily="2" charset="2"/>
              <a:buChar char="§"/>
            </a:pPr>
            <a:r>
              <a:rPr lang="cs-CZ" sz="32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Gymnastic</a:t>
            </a:r>
            <a:endParaRPr lang="cs-CZ" sz="32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CC0099"/>
              </a:buClr>
              <a:buFont typeface="Wingdings" panose="05000000000000000000" pitchFamily="2" charset="2"/>
              <a:buChar char="§"/>
            </a:pPr>
            <a:r>
              <a:rPr lang="cs-CZ" sz="3200" b="0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Table </a:t>
            </a:r>
            <a:r>
              <a:rPr lang="cs-CZ" sz="3200" b="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tennis</a:t>
            </a:r>
            <a:endParaRPr lang="cs-CZ" sz="3200" b="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CC0099"/>
              </a:buClr>
              <a:buFont typeface="Wingdings" panose="05000000000000000000" pitchFamily="2" charset="2"/>
              <a:buChar char="§"/>
            </a:pPr>
            <a:r>
              <a:rPr lang="cs-CZ" sz="32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Volleyball</a:t>
            </a:r>
            <a:endParaRPr lang="cs-CZ" sz="32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CC0099"/>
              </a:buClr>
              <a:buFont typeface="Wingdings" panose="05000000000000000000" pitchFamily="2" charset="2"/>
              <a:buChar char="§"/>
            </a:pPr>
            <a:r>
              <a:rPr lang="cs-CZ" sz="32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Basketball</a:t>
            </a:r>
          </a:p>
          <a:p>
            <a:pPr marL="457200" indent="-457200">
              <a:buClr>
                <a:srgbClr val="CC0099"/>
              </a:buClr>
              <a:buFont typeface="Wingdings" panose="05000000000000000000" pitchFamily="2" charset="2"/>
              <a:buChar char="§"/>
            </a:pPr>
            <a:r>
              <a:rPr lang="cs-CZ" sz="3200" dirty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B</a:t>
            </a:r>
            <a:r>
              <a:rPr lang="cs-CZ" sz="3200" b="0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oxing</a:t>
            </a:r>
            <a:endParaRPr lang="cs-CZ" sz="3200" b="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algn="ctr"/>
            <a:endParaRPr lang="cs-CZ" sz="3200" b="0" cap="none" spc="0" dirty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3067" y="3115734"/>
            <a:ext cx="4051300" cy="3170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180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46740" y="833610"/>
            <a:ext cx="5163593" cy="566308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err="1" smtClean="0">
                <a:ln w="0"/>
                <a:solidFill>
                  <a:srgbClr val="00FFCC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Summer</a:t>
            </a:r>
            <a:r>
              <a:rPr lang="cs-CZ" sz="5400" dirty="0" smtClean="0">
                <a:ln w="0"/>
                <a:solidFill>
                  <a:srgbClr val="00FFCC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5400" dirty="0" err="1" smtClean="0">
                <a:ln w="0"/>
                <a:solidFill>
                  <a:srgbClr val="00FFCC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sports</a:t>
            </a:r>
            <a:endParaRPr lang="cs-CZ" sz="5400" dirty="0" smtClean="0">
              <a:ln w="0"/>
              <a:solidFill>
                <a:srgbClr val="00FFCC"/>
              </a:solidFill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endParaRPr lang="cs-CZ" sz="280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r>
              <a:rPr lang="cs-CZ" sz="2800" b="1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Practised</a:t>
            </a:r>
            <a:r>
              <a:rPr lang="cs-CZ" sz="2800" b="1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in </a:t>
            </a:r>
            <a:r>
              <a:rPr lang="cs-CZ" sz="2800" b="1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the</a:t>
            </a:r>
            <a:r>
              <a:rPr lang="cs-CZ" sz="2800" b="1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2800" b="1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summertime</a:t>
            </a:r>
            <a:endParaRPr lang="cs-CZ" sz="2800" b="1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endParaRPr lang="cs-CZ" sz="2800" cap="none" spc="0" dirty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66FF33"/>
              </a:buClr>
              <a:buFont typeface="Wingdings" panose="05000000000000000000" pitchFamily="2" charset="2"/>
              <a:buChar char="§"/>
            </a:pPr>
            <a:r>
              <a:rPr lang="cs-CZ" sz="28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Track and </a:t>
            </a: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field</a:t>
            </a:r>
            <a:r>
              <a:rPr lang="cs-CZ" sz="28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- </a:t>
            </a: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athletics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66FF33"/>
              </a:buClr>
              <a:buFont typeface="Wingdings" panose="05000000000000000000" pitchFamily="2" charset="2"/>
              <a:buChar char="§"/>
            </a:pPr>
            <a:r>
              <a:rPr lang="cs-CZ" sz="280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Diving</a:t>
            </a:r>
            <a:endParaRPr lang="cs-CZ" sz="280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66FF33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Beach</a:t>
            </a:r>
            <a:r>
              <a:rPr lang="cs-CZ" sz="28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volleyball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66FF33"/>
              </a:buClr>
              <a:buFont typeface="Wingdings" panose="05000000000000000000" pitchFamily="2" charset="2"/>
              <a:buChar char="§"/>
            </a:pPr>
            <a:r>
              <a:rPr lang="cs-CZ" sz="28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W</a:t>
            </a:r>
            <a:r>
              <a:rPr lang="cs-CZ" sz="2800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indsurfing</a:t>
            </a:r>
          </a:p>
          <a:p>
            <a:pPr marL="457200" indent="-457200">
              <a:buClr>
                <a:srgbClr val="66FF33"/>
              </a:buClr>
              <a:buFont typeface="Wingdings" panose="05000000000000000000" pitchFamily="2" charset="2"/>
              <a:buChar char="§"/>
            </a:pPr>
            <a:r>
              <a:rPr lang="cs-CZ" sz="28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Surfing</a:t>
            </a:r>
          </a:p>
          <a:p>
            <a:pPr marL="457200" indent="-457200">
              <a:buClr>
                <a:srgbClr val="66FF33"/>
              </a:buClr>
              <a:buFont typeface="Wingdings" panose="05000000000000000000" pitchFamily="2" charset="2"/>
              <a:buChar char="§"/>
            </a:pPr>
            <a:r>
              <a:rPr lang="cs-CZ" sz="280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Cycling</a:t>
            </a:r>
            <a:endParaRPr lang="cs-CZ" sz="280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66FF33"/>
              </a:buClr>
              <a:buFont typeface="Arial" panose="020B0604020202020204" pitchFamily="34" charset="0"/>
              <a:buChar char="•"/>
            </a:pPr>
            <a:endParaRPr lang="cs-CZ" sz="280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endParaRPr lang="cs-CZ" sz="2800" cap="none" spc="0" dirty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4117" y="2128836"/>
            <a:ext cx="4756150" cy="3018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4980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CC">
            <a:alpha val="8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95054" y="195534"/>
            <a:ext cx="9389109" cy="609397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0" cap="none" spc="0" dirty="0" smtClean="0">
                <a:ln w="0"/>
                <a:solidFill>
                  <a:srgbClr val="FF6699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Winter </a:t>
            </a:r>
            <a:r>
              <a:rPr lang="cs-CZ" sz="5400" b="0" cap="none" spc="0" dirty="0" err="1" smtClean="0">
                <a:ln w="0"/>
                <a:solidFill>
                  <a:srgbClr val="FF6699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sports</a:t>
            </a:r>
            <a:endParaRPr lang="cs-CZ" sz="5400" b="0" cap="none" spc="0" dirty="0" smtClean="0">
              <a:ln w="0"/>
              <a:solidFill>
                <a:srgbClr val="FF6699"/>
              </a:solidFill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algn="ctr"/>
            <a:endParaRPr lang="cs-CZ" sz="2800" dirty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r>
              <a:rPr lang="cs-CZ" sz="2800" b="1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Practised</a:t>
            </a:r>
            <a:r>
              <a:rPr lang="cs-CZ" sz="2800" b="1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in </a:t>
            </a:r>
            <a:r>
              <a:rPr lang="cs-CZ" sz="2800" b="1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the</a:t>
            </a:r>
            <a:r>
              <a:rPr lang="cs-CZ" sz="2800" b="1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2800" b="1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winter</a:t>
            </a:r>
            <a:r>
              <a:rPr lang="cs-CZ" sz="2800" b="1" dirty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2800" b="1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– on </a:t>
            </a:r>
            <a:r>
              <a:rPr lang="cs-CZ" sz="2800" b="1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the</a:t>
            </a:r>
            <a:r>
              <a:rPr lang="cs-CZ" sz="2800" b="1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2800" b="1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snow</a:t>
            </a:r>
            <a:r>
              <a:rPr lang="cs-CZ" sz="2800" b="1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and on </a:t>
            </a:r>
            <a:r>
              <a:rPr lang="cs-CZ" sz="2800" b="1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the</a:t>
            </a:r>
            <a:r>
              <a:rPr lang="cs-CZ" sz="2800" b="1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2800" b="1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ice</a:t>
            </a:r>
            <a:endParaRPr lang="cs-CZ" sz="2800" b="1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9966FF"/>
              </a:buClr>
              <a:buFont typeface="Wingdings" panose="05000000000000000000" pitchFamily="2" charset="2"/>
              <a:buChar char="§"/>
            </a:pPr>
            <a:endParaRPr lang="cs-CZ" sz="2800" b="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9966FF"/>
              </a:buClr>
              <a:buFont typeface="Wingdings" panose="05000000000000000000" pitchFamily="2" charset="2"/>
              <a:buChar char="§"/>
            </a:pPr>
            <a:r>
              <a:rPr lang="cs-CZ" sz="2800" b="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Downhill</a:t>
            </a:r>
            <a:r>
              <a:rPr lang="cs-CZ" sz="2800" b="0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2800" b="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skiing</a:t>
            </a:r>
            <a:endParaRPr lang="cs-CZ" sz="2800" b="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9966FF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Cross</a:t>
            </a:r>
            <a:r>
              <a:rPr lang="cs-CZ" sz="28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-country </a:t>
            </a: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skiing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9966FF"/>
              </a:buClr>
              <a:buFont typeface="Wingdings" panose="05000000000000000000" pitchFamily="2" charset="2"/>
              <a:buChar char="§"/>
            </a:pPr>
            <a:r>
              <a:rPr lang="cs-CZ" sz="28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Snowboarding</a:t>
            </a:r>
          </a:p>
          <a:p>
            <a:pPr marL="457200" indent="-457200">
              <a:buClr>
                <a:srgbClr val="9966FF"/>
              </a:buClr>
              <a:buFont typeface="Wingdings" panose="05000000000000000000" pitchFamily="2" charset="2"/>
              <a:buChar char="§"/>
            </a:pPr>
            <a:r>
              <a:rPr lang="cs-CZ" sz="2800" b="0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Ski jumping</a:t>
            </a:r>
          </a:p>
          <a:p>
            <a:pPr marL="457200" indent="-457200">
              <a:buClr>
                <a:srgbClr val="9966FF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Biathlon</a:t>
            </a:r>
            <a:endParaRPr lang="cs-CZ" sz="2800" b="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9966FF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Ice-hockey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9966FF"/>
              </a:buClr>
              <a:buFont typeface="Wingdings" panose="05000000000000000000" pitchFamily="2" charset="2"/>
              <a:buChar char="§"/>
            </a:pPr>
            <a:r>
              <a:rPr lang="cs-CZ" sz="2800" b="0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Speed </a:t>
            </a:r>
            <a:r>
              <a:rPr lang="cs-CZ" sz="2800" b="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skating</a:t>
            </a:r>
            <a:endParaRPr lang="cs-CZ" sz="2800" b="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9966FF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Figure</a:t>
            </a:r>
            <a:r>
              <a:rPr lang="cs-CZ" sz="28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skating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9966FF"/>
              </a:buClr>
              <a:buFont typeface="Wingdings" panose="05000000000000000000" pitchFamily="2" charset="2"/>
              <a:buChar char="§"/>
            </a:pPr>
            <a:r>
              <a:rPr lang="cs-CZ" sz="2800" b="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Bob.sledging</a:t>
            </a:r>
            <a:endParaRPr lang="cs-CZ" sz="2800" b="0" cap="none" spc="0" dirty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8668" y="2556934"/>
            <a:ext cx="4154486" cy="2810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98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20533" y="325735"/>
            <a:ext cx="5980291" cy="69557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0" cap="none" spc="0" dirty="0" err="1" smtClean="0">
                <a:ln w="0"/>
                <a:solidFill>
                  <a:srgbClr val="FFFF00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Individual</a:t>
            </a:r>
            <a:r>
              <a:rPr lang="cs-CZ" sz="5400" b="0" cap="none" spc="0" dirty="0" smtClean="0">
                <a:ln w="0"/>
                <a:solidFill>
                  <a:srgbClr val="FFFF00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sport</a:t>
            </a:r>
          </a:p>
          <a:p>
            <a:pPr algn="ctr"/>
            <a:r>
              <a:rPr lang="cs-CZ" sz="2800" b="1" dirty="0" err="1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</a:t>
            </a:r>
            <a:r>
              <a:rPr lang="cs-CZ" sz="2800" b="1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portsmen</a:t>
            </a:r>
            <a:r>
              <a:rPr lang="cs-CZ" sz="2800" b="1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2800" b="1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compete</a:t>
            </a:r>
            <a:r>
              <a:rPr lang="cs-CZ" sz="2800" b="1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as </a:t>
            </a:r>
            <a:r>
              <a:rPr lang="cs-CZ" sz="2800" b="1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individuals</a:t>
            </a:r>
            <a:endParaRPr lang="cs-CZ" sz="2800" b="1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66FF66"/>
              </a:buClr>
              <a:buFont typeface="Wingdings" panose="05000000000000000000" pitchFamily="2" charset="2"/>
              <a:buChar char="§"/>
            </a:pPr>
            <a:endParaRPr lang="cs-CZ" sz="280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66FF66"/>
              </a:buClr>
              <a:buFont typeface="Wingdings" panose="05000000000000000000" pitchFamily="2" charset="2"/>
              <a:buChar char="§"/>
            </a:pPr>
            <a:r>
              <a:rPr lang="cs-CZ" sz="280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Chess</a:t>
            </a:r>
            <a:endParaRPr lang="cs-CZ" sz="280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66FF66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Skiing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66FF66"/>
              </a:buClr>
              <a:buFont typeface="Wingdings" panose="05000000000000000000" pitchFamily="2" charset="2"/>
              <a:buChar char="§"/>
            </a:pPr>
            <a:r>
              <a:rPr lang="cs-CZ" sz="280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Swimming</a:t>
            </a:r>
            <a:endParaRPr lang="cs-CZ" sz="280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66FF66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Horse</a:t>
            </a:r>
            <a:r>
              <a:rPr lang="cs-CZ" sz="28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riding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66FF66"/>
              </a:buClr>
              <a:buFont typeface="Wingdings" panose="05000000000000000000" pitchFamily="2" charset="2"/>
              <a:buChar char="§"/>
            </a:pPr>
            <a:r>
              <a:rPr lang="cs-CZ" sz="2800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Judo</a:t>
            </a:r>
          </a:p>
          <a:p>
            <a:pPr marL="457200" indent="-457200">
              <a:buClr>
                <a:srgbClr val="66FF66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Yoga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66FF66"/>
              </a:buClr>
              <a:buFont typeface="Wingdings" panose="05000000000000000000" pitchFamily="2" charset="2"/>
              <a:buChar char="§"/>
            </a:pPr>
            <a:r>
              <a:rPr lang="cs-CZ" sz="280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Power</a:t>
            </a:r>
            <a:r>
              <a:rPr lang="cs-CZ" sz="2800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Lifting</a:t>
            </a:r>
          </a:p>
          <a:p>
            <a:pPr marL="457200" indent="-457200">
              <a:buClr>
                <a:srgbClr val="66FF66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Darts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66FF66"/>
              </a:buClr>
              <a:buFont typeface="Wingdings" panose="05000000000000000000" pitchFamily="2" charset="2"/>
              <a:buChar char="§"/>
            </a:pPr>
            <a:r>
              <a:rPr lang="cs-CZ" sz="2800" dirty="0" err="1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R</a:t>
            </a:r>
            <a:r>
              <a:rPr lang="cs-CZ" sz="280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unning</a:t>
            </a:r>
            <a:endParaRPr lang="cs-CZ" sz="280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algn="ctr"/>
            <a:endParaRPr lang="cs-CZ" sz="2800" b="1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algn="ctr"/>
            <a:endParaRPr lang="cs-CZ" sz="2800" dirty="0">
              <a:ln w="0"/>
              <a:solidFill>
                <a:srgbClr val="FFFF00"/>
              </a:solidFill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algn="ctr"/>
            <a:endParaRPr lang="cs-CZ" sz="2800" b="0" cap="none" spc="0" dirty="0">
              <a:ln w="0"/>
              <a:solidFill>
                <a:srgbClr val="FFFF00"/>
              </a:solidFill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9733" y="2861733"/>
            <a:ext cx="4017799" cy="2727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167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68545" y="469668"/>
            <a:ext cx="5299849" cy="603242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err="1" smtClean="0">
                <a:ln w="0"/>
                <a:solidFill>
                  <a:srgbClr val="009900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Collective</a:t>
            </a:r>
            <a:r>
              <a:rPr lang="cs-CZ" sz="5400" b="0" cap="none" spc="0" dirty="0" smtClean="0">
                <a:ln w="0"/>
                <a:solidFill>
                  <a:srgbClr val="009900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sport</a:t>
            </a:r>
          </a:p>
          <a:p>
            <a:pPr>
              <a:buClr>
                <a:srgbClr val="CC99FF"/>
              </a:buClr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Games</a:t>
            </a:r>
            <a:r>
              <a:rPr lang="cs-CZ" sz="54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played</a:t>
            </a:r>
            <a:r>
              <a:rPr lang="cs-CZ" sz="28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as a team</a:t>
            </a:r>
            <a:endParaRPr lang="cs-CZ" sz="54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CC99FF"/>
              </a:buClr>
              <a:buFont typeface="Wingdings" panose="05000000000000000000" pitchFamily="2" charset="2"/>
              <a:buChar char="§"/>
            </a:pP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CC99FF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Football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CC99FF"/>
              </a:buClr>
              <a:buFont typeface="Wingdings" panose="05000000000000000000" pitchFamily="2" charset="2"/>
              <a:buChar char="§"/>
            </a:pPr>
            <a:r>
              <a:rPr lang="cs-CZ" sz="28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Baseball</a:t>
            </a:r>
          </a:p>
          <a:p>
            <a:pPr marL="457200" indent="-457200">
              <a:buClr>
                <a:srgbClr val="CC99FF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Water</a:t>
            </a:r>
            <a:r>
              <a:rPr lang="cs-CZ" sz="28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polo</a:t>
            </a:r>
          </a:p>
          <a:p>
            <a:pPr marL="457200" indent="-457200">
              <a:buClr>
                <a:srgbClr val="CC99FF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Rugby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CC99FF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Ice</a:t>
            </a:r>
            <a:r>
              <a:rPr lang="cs-CZ" sz="28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–</a:t>
            </a: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hockey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CC99FF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Cricket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CC99FF"/>
              </a:buClr>
              <a:buFont typeface="Wingdings" panose="05000000000000000000" pitchFamily="2" charset="2"/>
              <a:buChar char="§"/>
            </a:pP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algn="ctr"/>
            <a:endParaRPr lang="cs-CZ" sz="5400" b="0" cap="none" spc="0" dirty="0">
              <a:ln w="0"/>
              <a:solidFill>
                <a:srgbClr val="009900"/>
              </a:solidFill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9100" y="2819400"/>
            <a:ext cx="4108450" cy="278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31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69280" y="495068"/>
            <a:ext cx="5158785" cy="566308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>
              <a:buClr>
                <a:srgbClr val="99FF99"/>
              </a:buClr>
            </a:pPr>
            <a:r>
              <a:rPr lang="cs-CZ" sz="5400" dirty="0" err="1" smtClean="0">
                <a:ln w="0"/>
                <a:solidFill>
                  <a:srgbClr val="FFCCCC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Water</a:t>
            </a:r>
            <a:r>
              <a:rPr lang="cs-CZ" sz="5400" dirty="0" smtClean="0">
                <a:ln w="0"/>
                <a:solidFill>
                  <a:srgbClr val="FFCCCC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5400" dirty="0" err="1" smtClean="0">
                <a:ln w="0"/>
                <a:solidFill>
                  <a:srgbClr val="FFCCCC"/>
                </a:solidFill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sports</a:t>
            </a:r>
            <a:endParaRPr lang="cs-CZ" sz="5400" dirty="0" smtClean="0">
              <a:ln w="0"/>
              <a:solidFill>
                <a:srgbClr val="FFCCCC"/>
              </a:solidFill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>
              <a:buClr>
                <a:srgbClr val="99FF99"/>
              </a:buClr>
            </a:pPr>
            <a:endParaRPr lang="cs-CZ" sz="2800" b="1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>
              <a:buClr>
                <a:srgbClr val="99FF99"/>
              </a:buClr>
            </a:pPr>
            <a:r>
              <a:rPr lang="cs-CZ" sz="2800" b="1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Practised</a:t>
            </a:r>
            <a:r>
              <a:rPr lang="cs-CZ" sz="2800" b="1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in </a:t>
            </a:r>
            <a:r>
              <a:rPr lang="cs-CZ" sz="2800" b="1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or</a:t>
            </a:r>
            <a:r>
              <a:rPr lang="cs-CZ" sz="2800" b="1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on </a:t>
            </a:r>
            <a:r>
              <a:rPr lang="cs-CZ" sz="2800" b="1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the</a:t>
            </a:r>
            <a:r>
              <a:rPr lang="cs-CZ" sz="2800" b="1" cap="none" spc="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2800" b="1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water</a:t>
            </a:r>
            <a:endParaRPr lang="cs-CZ" sz="2800" b="1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99FF99"/>
              </a:buClr>
              <a:buFont typeface="Wingdings" panose="05000000000000000000" pitchFamily="2" charset="2"/>
              <a:buChar char="§"/>
            </a:pP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99FF99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Swimming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99FF99"/>
              </a:buClr>
              <a:buFont typeface="Wingdings" panose="05000000000000000000" pitchFamily="2" charset="2"/>
              <a:buChar char="§"/>
            </a:pPr>
            <a:r>
              <a:rPr lang="cs-CZ" sz="280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Diving</a:t>
            </a:r>
            <a:endParaRPr lang="cs-CZ" sz="280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99FF99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Canoeing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99FF99"/>
              </a:buClr>
              <a:buFont typeface="Wingdings" panose="05000000000000000000" pitchFamily="2" charset="2"/>
              <a:buChar char="§"/>
            </a:pPr>
            <a:r>
              <a:rPr lang="cs-CZ" sz="2800" cap="none" spc="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Rowing</a:t>
            </a:r>
            <a:endParaRPr lang="cs-CZ" sz="2800" cap="none" spc="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99FF99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Sailing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99FF99"/>
              </a:buClr>
              <a:buFont typeface="Wingdings" panose="05000000000000000000" pitchFamily="2" charset="2"/>
              <a:buChar char="§"/>
            </a:pPr>
            <a:r>
              <a:rPr lang="cs-CZ" sz="28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Surfing</a:t>
            </a:r>
          </a:p>
          <a:p>
            <a:pPr marL="457200" indent="-457200">
              <a:buClr>
                <a:srgbClr val="99FF99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Water</a:t>
            </a:r>
            <a:r>
              <a:rPr lang="cs-CZ" sz="2800" dirty="0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n w="0"/>
                <a:effectLst>
                  <a:reflection blurRad="6350" stA="53000" endA="300" endPos="35500" dir="5400000" sy="-90000" algn="bl" rotWithShape="0"/>
                </a:effectLst>
                <a:latin typeface="Comic Sans MS" panose="030F0702030302020204" pitchFamily="66" charset="0"/>
              </a:rPr>
              <a:t>skiing</a:t>
            </a:r>
            <a:endParaRPr lang="cs-CZ" sz="2800" dirty="0" smtClean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  <a:p>
            <a:pPr marL="457200" indent="-457200">
              <a:buClr>
                <a:srgbClr val="99FF99"/>
              </a:buClr>
              <a:buFont typeface="Wingdings" panose="05000000000000000000" pitchFamily="2" charset="2"/>
              <a:buChar char="§"/>
            </a:pPr>
            <a:endParaRPr lang="cs-CZ" sz="2800" cap="none" spc="0" dirty="0">
              <a:ln w="0"/>
              <a:effectLst>
                <a:reflection blurRad="6350" stA="53000" endA="300" endPos="35500" dir="5400000" sy="-90000" algn="bl" rotWithShape="0"/>
              </a:effectLst>
              <a:latin typeface="Comic Sans MS" panose="030F0702030302020204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2932" y="3014134"/>
            <a:ext cx="4595813" cy="2876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266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3000" y="939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9207" y="1906600"/>
            <a:ext cx="6668813" cy="35394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anose="030F0702030302020204" pitchFamily="66" charset="0"/>
                <a:hlinkClick r:id="rId2"/>
              </a:rPr>
              <a:t>http://futboltriangle.wordpress.com</a:t>
            </a:r>
            <a:r>
              <a:rPr lang="cs-CZ" sz="2800" dirty="0" smtClean="0">
                <a:latin typeface="Comic Sans MS" panose="030F0702030302020204" pitchFamily="66" charset="0"/>
                <a:hlinkClick r:id="rId2"/>
              </a:rPr>
              <a:t>/</a:t>
            </a:r>
            <a:endParaRPr lang="cs-CZ" sz="2800" dirty="0" smtClean="0">
              <a:latin typeface="Comic Sans MS" panose="030F0702030302020204" pitchFamily="66" charset="0"/>
            </a:endParaRPr>
          </a:p>
          <a:p>
            <a:r>
              <a:rPr lang="cs-CZ" sz="2800" dirty="0">
                <a:latin typeface="Comic Sans MS" panose="030F0702030302020204" pitchFamily="66" charset="0"/>
                <a:hlinkClick r:id="rId3"/>
              </a:rPr>
              <a:t>http://www.scm.rcs.k12.tn.us</a:t>
            </a:r>
            <a:r>
              <a:rPr lang="cs-CZ" sz="2800" dirty="0" smtClean="0">
                <a:latin typeface="Comic Sans MS" panose="030F0702030302020204" pitchFamily="66" charset="0"/>
                <a:hlinkClick r:id="rId3"/>
              </a:rPr>
              <a:t>/</a:t>
            </a:r>
            <a:endParaRPr lang="cs-CZ" sz="2800" dirty="0" smtClean="0">
              <a:latin typeface="Comic Sans MS" panose="030F0702030302020204" pitchFamily="66" charset="0"/>
            </a:endParaRPr>
          </a:p>
          <a:p>
            <a:r>
              <a:rPr lang="cs-CZ" sz="2800" dirty="0">
                <a:latin typeface="Comic Sans MS" panose="030F0702030302020204" pitchFamily="66" charset="0"/>
                <a:hlinkClick r:id="rId4"/>
              </a:rPr>
              <a:t>http://www.nchpad.org</a:t>
            </a:r>
            <a:r>
              <a:rPr lang="cs-CZ" sz="2800" dirty="0" smtClean="0">
                <a:latin typeface="Comic Sans MS" panose="030F0702030302020204" pitchFamily="66" charset="0"/>
                <a:hlinkClick r:id="rId4"/>
              </a:rPr>
              <a:t>/</a:t>
            </a:r>
            <a:endParaRPr lang="cs-CZ" sz="2800" dirty="0" smtClean="0">
              <a:latin typeface="Comic Sans MS" panose="030F0702030302020204" pitchFamily="66" charset="0"/>
            </a:endParaRPr>
          </a:p>
          <a:p>
            <a:r>
              <a:rPr lang="cs-CZ" sz="2800" dirty="0">
                <a:latin typeface="Comic Sans MS" panose="030F0702030302020204" pitchFamily="66" charset="0"/>
                <a:hlinkClick r:id="rId5"/>
              </a:rPr>
              <a:t>http://www.dreamstime.com</a:t>
            </a:r>
            <a:r>
              <a:rPr lang="cs-CZ" sz="2800" dirty="0" smtClean="0">
                <a:latin typeface="Comic Sans MS" panose="030F0702030302020204" pitchFamily="66" charset="0"/>
                <a:hlinkClick r:id="rId5"/>
              </a:rPr>
              <a:t>/</a:t>
            </a:r>
            <a:endParaRPr lang="cs-CZ" sz="2800" dirty="0" smtClean="0">
              <a:latin typeface="Comic Sans MS" panose="030F0702030302020204" pitchFamily="66" charset="0"/>
            </a:endParaRPr>
          </a:p>
          <a:p>
            <a:r>
              <a:rPr lang="cs-CZ" sz="2800" dirty="0">
                <a:latin typeface="Comic Sans MS" panose="030F0702030302020204" pitchFamily="66" charset="0"/>
                <a:hlinkClick r:id="rId6"/>
              </a:rPr>
              <a:t>https://</a:t>
            </a:r>
            <a:r>
              <a:rPr lang="cs-CZ" sz="2800" dirty="0" smtClean="0">
                <a:latin typeface="Comic Sans MS" panose="030F0702030302020204" pitchFamily="66" charset="0"/>
                <a:hlinkClick r:id="rId6"/>
              </a:rPr>
              <a:t>www.competitivedge.com</a:t>
            </a:r>
            <a:endParaRPr lang="cs-CZ" sz="2800" dirty="0" smtClean="0">
              <a:latin typeface="Comic Sans MS" panose="030F0702030302020204" pitchFamily="66" charset="0"/>
            </a:endParaRPr>
          </a:p>
          <a:p>
            <a:r>
              <a:rPr lang="cs-CZ" sz="2800" dirty="0">
                <a:latin typeface="Comic Sans MS" panose="030F0702030302020204" pitchFamily="66" charset="0"/>
                <a:hlinkClick r:id="rId7"/>
              </a:rPr>
              <a:t>http://www.businessinsider.com</a:t>
            </a:r>
            <a:r>
              <a:rPr lang="cs-CZ" sz="2800" dirty="0" smtClean="0">
                <a:latin typeface="Comic Sans MS" panose="030F0702030302020204" pitchFamily="66" charset="0"/>
                <a:hlinkClick r:id="rId7"/>
              </a:rPr>
              <a:t>/</a:t>
            </a:r>
            <a:endParaRPr lang="cs-CZ" sz="2800" dirty="0" smtClean="0">
              <a:latin typeface="Comic Sans MS" panose="030F0702030302020204" pitchFamily="66" charset="0"/>
            </a:endParaRPr>
          </a:p>
          <a:p>
            <a:r>
              <a:rPr lang="cs-CZ" sz="2800" dirty="0">
                <a:latin typeface="Comic Sans MS" panose="030F0702030302020204" pitchFamily="66" charset="0"/>
                <a:hlinkClick r:id="rId8"/>
              </a:rPr>
              <a:t>http://www.bbc.com</a:t>
            </a:r>
            <a:r>
              <a:rPr lang="cs-CZ" sz="2800" dirty="0" smtClean="0">
                <a:latin typeface="Comic Sans MS" panose="030F0702030302020204" pitchFamily="66" charset="0"/>
                <a:hlinkClick r:id="rId8"/>
              </a:rPr>
              <a:t>/</a:t>
            </a:r>
            <a:endParaRPr lang="cs-CZ" sz="2800" dirty="0" smtClean="0">
              <a:latin typeface="Comic Sans MS" panose="030F0702030302020204" pitchFamily="66" charset="0"/>
            </a:endParaRPr>
          </a:p>
          <a:p>
            <a:r>
              <a:rPr lang="cs-CZ" sz="2800" dirty="0">
                <a:latin typeface="Comic Sans MS" panose="030F0702030302020204" pitchFamily="66" charset="0"/>
              </a:rPr>
              <a:t>http://www.expressionsholidays.co.uk/</a:t>
            </a:r>
          </a:p>
        </p:txBody>
      </p:sp>
    </p:spTree>
    <p:extLst>
      <p:ext uri="{BB962C8B-B14F-4D97-AF65-F5344CB8AC3E}">
        <p14:creationId xmlns:p14="http://schemas.microsoft.com/office/powerpoint/2010/main" val="87444089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244</Words>
  <Application>Microsoft Office PowerPoint</Application>
  <PresentationFormat>Širokoúhlá obrazovka</PresentationFormat>
  <Paragraphs>111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Arial</vt:lpstr>
      <vt:lpstr>Calibri</vt:lpstr>
      <vt:lpstr>Calibri Light</vt:lpstr>
      <vt:lpstr>Comic Sans MS</vt:lpstr>
      <vt:lpstr>Times New Roman</vt:lpstr>
      <vt:lpstr>Wingdings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SBR2</dc:creator>
  <cp:lastModifiedBy>ucitel</cp:lastModifiedBy>
  <cp:revision>23</cp:revision>
  <dcterms:created xsi:type="dcterms:W3CDTF">2014-06-10T09:26:59Z</dcterms:created>
  <dcterms:modified xsi:type="dcterms:W3CDTF">2014-06-24T10:40:31Z</dcterms:modified>
</cp:coreProperties>
</file>