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58" r:id="rId10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99"/>
    <a:srgbClr val="CC99FF"/>
    <a:srgbClr val="660066"/>
    <a:srgbClr val="99FFCC"/>
    <a:srgbClr val="FFFFCC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61" d="100"/>
          <a:sy n="61" d="100"/>
        </p:scale>
        <p:origin x="36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/>
              <a:t>19. 6. 2014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494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/>
              <a:t>19. 6. 2014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4076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/>
              <a:t>19. 6. 2014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150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/>
              <a:t>19. 6. 2014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370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/>
              <a:t>19. 6. 2014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699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/>
              <a:t>19. 6. 2014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92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/>
              <a:t>19. 6. 2014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64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/>
              <a:t>19. 6. 2014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145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/>
              <a:t>19. 6. 2014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369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/>
              <a:t>19. 6. 2014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15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/>
              <a:t>19. 6. 2014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160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209DF6-2877-40FB-BADC-DF93929E2077}" type="datetimeFigureOut">
              <a:rPr lang="cs-CZ" smtClean="0"/>
              <a:t>19. 6. 2014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9A7698-9C58-4692-ABB5-A655039B93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366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ailytelegraph.com.au/" TargetMode="External"/><Relationship Id="rId13" Type="http://schemas.openxmlformats.org/officeDocument/2006/relationships/hyperlink" Target="http://www.glsportsgroundcontractor.com/" TargetMode="External"/><Relationship Id="rId3" Type="http://schemas.openxmlformats.org/officeDocument/2006/relationships/hyperlink" Target="http://www.whatsonxiamen.com/" TargetMode="External"/><Relationship Id="rId7" Type="http://schemas.openxmlformats.org/officeDocument/2006/relationships/hyperlink" Target="http://newirmonews.com/" TargetMode="External"/><Relationship Id="rId12" Type="http://schemas.openxmlformats.org/officeDocument/2006/relationships/hyperlink" Target="http://en.wikipedia.org/" TargetMode="External"/><Relationship Id="rId2" Type="http://schemas.openxmlformats.org/officeDocument/2006/relationships/hyperlink" Target="http://www.personal.psu.edu/" TargetMode="External"/><Relationship Id="rId16" Type="http://schemas.openxmlformats.org/officeDocument/2006/relationships/hyperlink" Target="http://commons.wikimedia.org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savsmagazin.cz/" TargetMode="External"/><Relationship Id="rId11" Type="http://schemas.openxmlformats.org/officeDocument/2006/relationships/hyperlink" Target="http://demonxtreme.com/" TargetMode="External"/><Relationship Id="rId5" Type="http://schemas.openxmlformats.org/officeDocument/2006/relationships/hyperlink" Target="http://puck.turbosquid.com/" TargetMode="External"/><Relationship Id="rId15" Type="http://schemas.openxmlformats.org/officeDocument/2006/relationships/hyperlink" Target="http://cardioequipmentblowout.blogspot.com/" TargetMode="External"/><Relationship Id="rId10" Type="http://schemas.openxmlformats.org/officeDocument/2006/relationships/hyperlink" Target="http://www.fzbingo.com/" TargetMode="External"/><Relationship Id="rId4" Type="http://schemas.openxmlformats.org/officeDocument/2006/relationships/hyperlink" Target="http://www.ifcta.org/" TargetMode="External"/><Relationship Id="rId9" Type="http://schemas.openxmlformats.org/officeDocument/2006/relationships/hyperlink" Target="http://www.cricket-hockey.com/" TargetMode="External"/><Relationship Id="rId14" Type="http://schemas.openxmlformats.org/officeDocument/2006/relationships/hyperlink" Target="http://www.rhino-turf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99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66" y="0"/>
            <a:ext cx="5603875" cy="136842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6135" y="0"/>
            <a:ext cx="1524472" cy="136842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0074891"/>
              </p:ext>
            </p:extLst>
          </p:nvPr>
        </p:nvGraphicFramePr>
        <p:xfrm>
          <a:off x="720138" y="1341435"/>
          <a:ext cx="10913061" cy="5345095"/>
        </p:xfrm>
        <a:graphic>
          <a:graphicData uri="http://schemas.openxmlformats.org/drawingml/2006/table">
            <a:tbl>
              <a:tblPr/>
              <a:tblGrid>
                <a:gridCol w="2494912"/>
                <a:gridCol w="62451"/>
                <a:gridCol w="2308697"/>
                <a:gridCol w="199196"/>
                <a:gridCol w="597586"/>
                <a:gridCol w="5250219"/>
              </a:tblGrid>
              <a:tr h="540841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Název projektu: Digitalizace výuky oboru Kosmetické služby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Číslo projektu: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Škola: </a:t>
                      </a: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82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Předmět: Anglický jazyk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Ročník: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3.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Téma:</a:t>
                      </a:r>
                      <a:r>
                        <a:rPr lang="cs-CZ" sz="1400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Sportovní zařízení, sportoviště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Tematický okruh: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Sport a hry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400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Jméno autora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Jana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Adámková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Datum tvorby: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11.06.2014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3627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Kód materiálu: OPVK_1.5_DUM_III/2_ANJ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15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Soubor: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VYSTUPY</a:t>
                      </a:r>
                      <a:r>
                        <a:rPr lang="en-US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/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VY_32_inovace_ANJ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15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5611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Anotace: výukový materiál je určen k 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získání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slovní zásoby na téma sportovní zařízení a sportoviště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53721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99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6895" y="1570335"/>
            <a:ext cx="10512814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0" cap="none" spc="0" dirty="0" smtClean="0">
                <a:ln w="0"/>
                <a:solidFill>
                  <a:srgbClr val="FF7C8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omic Sans MS" panose="030F0702030302020204" pitchFamily="66" charset="0"/>
              </a:rPr>
              <a:t>Sport -</a:t>
            </a:r>
          </a:p>
          <a:p>
            <a:pPr algn="ctr"/>
            <a:r>
              <a:rPr lang="cs-CZ" sz="6600" b="0" cap="none" spc="0" dirty="0" smtClean="0">
                <a:ln w="0"/>
                <a:solidFill>
                  <a:srgbClr val="FF7C8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omic Sans MS" panose="030F0702030302020204" pitchFamily="66" charset="0"/>
              </a:rPr>
              <a:t>      </a:t>
            </a:r>
            <a:r>
              <a:rPr lang="cs-CZ" sz="6600" b="0" cap="none" spc="0" dirty="0" err="1" smtClean="0">
                <a:ln w="0"/>
                <a:solidFill>
                  <a:srgbClr val="FF7C8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omic Sans MS" panose="030F0702030302020204" pitchFamily="66" charset="0"/>
              </a:rPr>
              <a:t>places</a:t>
            </a:r>
            <a:r>
              <a:rPr lang="cs-CZ" sz="6600" b="0" cap="none" spc="0" dirty="0" smtClean="0">
                <a:ln w="0"/>
                <a:solidFill>
                  <a:srgbClr val="FF7C8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omic Sans MS" panose="030F0702030302020204" pitchFamily="66" charset="0"/>
              </a:rPr>
              <a:t> and  </a:t>
            </a:r>
            <a:r>
              <a:rPr lang="cs-CZ" sz="6600" b="0" cap="none" spc="0" dirty="0" err="1" smtClean="0">
                <a:ln w="0"/>
                <a:solidFill>
                  <a:srgbClr val="FF7C8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omic Sans MS" panose="030F0702030302020204" pitchFamily="66" charset="0"/>
              </a:rPr>
              <a:t>equipment</a:t>
            </a:r>
            <a:r>
              <a:rPr lang="cs-CZ" sz="6600" b="0" cap="none" spc="0" dirty="0" smtClean="0">
                <a:ln w="0"/>
                <a:solidFill>
                  <a:srgbClr val="FF7C8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omic Sans MS" panose="030F0702030302020204" pitchFamily="66" charset="0"/>
              </a:rPr>
              <a:t> </a:t>
            </a:r>
            <a:endParaRPr lang="cs-CZ" sz="6600" b="0" cap="none" spc="0" dirty="0">
              <a:ln w="0"/>
              <a:solidFill>
                <a:srgbClr val="FF7C8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447833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38824" y="465435"/>
            <a:ext cx="1689886" cy="923330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softEdge rad="31750"/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err="1" smtClean="0">
                <a:ln w="0"/>
                <a:solidFill>
                  <a:srgbClr val="CC99FF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B</a:t>
            </a:r>
            <a:r>
              <a:rPr lang="cs-CZ" sz="5400" b="0" cap="none" spc="0" dirty="0" err="1" smtClean="0">
                <a:ln w="0"/>
                <a:solidFill>
                  <a:srgbClr val="CC99FF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alls</a:t>
            </a:r>
            <a:endParaRPr lang="cs-CZ" sz="5400" b="0" cap="none" spc="0" dirty="0">
              <a:ln w="0"/>
              <a:solidFill>
                <a:srgbClr val="CC99FF"/>
              </a:solidFill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9600" y="1540933"/>
            <a:ext cx="113415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Used</a:t>
            </a:r>
            <a:r>
              <a:rPr lang="cs-CZ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for</a:t>
            </a:r>
            <a:r>
              <a:rPr lang="cs-CZ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ball</a:t>
            </a:r>
            <a:r>
              <a:rPr lang="cs-CZ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games</a:t>
            </a:r>
            <a:r>
              <a:rPr lang="cs-CZ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, </a:t>
            </a:r>
            <a:r>
              <a:rPr lang="cs-CZ" sz="28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including</a:t>
            </a:r>
            <a:r>
              <a:rPr lang="cs-CZ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football</a:t>
            </a:r>
            <a:r>
              <a:rPr lang="cs-CZ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, basketball, </a:t>
            </a:r>
            <a:r>
              <a:rPr lang="cs-CZ" sz="28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voleyball</a:t>
            </a:r>
            <a:r>
              <a:rPr lang="cs-CZ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, </a:t>
            </a:r>
            <a:r>
              <a:rPr lang="cs-CZ" sz="28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rugby</a:t>
            </a:r>
            <a:endParaRPr lang="cs-CZ" sz="2800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cs-CZ" sz="28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For</a:t>
            </a:r>
            <a:r>
              <a:rPr lang="cs-CZ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ice</a:t>
            </a:r>
            <a:r>
              <a:rPr lang="cs-CZ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- </a:t>
            </a:r>
            <a:r>
              <a:rPr lang="cs-CZ" sz="28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hockey</a:t>
            </a:r>
            <a:r>
              <a:rPr lang="cs-CZ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we</a:t>
            </a:r>
            <a:r>
              <a:rPr lang="cs-CZ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need</a:t>
            </a:r>
            <a:r>
              <a:rPr lang="cs-CZ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the</a:t>
            </a:r>
            <a:r>
              <a:rPr lang="cs-CZ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puck</a:t>
            </a:r>
            <a:r>
              <a:rPr lang="cs-CZ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.</a:t>
            </a:r>
            <a:endParaRPr lang="cs-CZ" sz="28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497" y="3539436"/>
            <a:ext cx="3778250" cy="319457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894" y="3539436"/>
            <a:ext cx="2600729" cy="3194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117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3678" y="549870"/>
            <a:ext cx="49872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Nets</a:t>
            </a:r>
            <a:r>
              <a:rPr lang="cs-CZ" sz="5400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, </a:t>
            </a:r>
            <a:r>
              <a:rPr lang="cs-CZ" sz="5400" dirty="0" err="1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racquets</a:t>
            </a:r>
            <a:endParaRPr lang="cs-CZ" sz="54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03678" y="1473200"/>
            <a:ext cx="55595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B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oth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are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used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for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tennis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, 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badminton.</a:t>
            </a:r>
          </a:p>
          <a:p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We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need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i="1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net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if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we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play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voleyball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.</a:t>
            </a:r>
            <a:endParaRPr lang="cs-CZ" sz="24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0942" y="2957595"/>
            <a:ext cx="2945404" cy="321891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065" y="2957595"/>
            <a:ext cx="2702474" cy="3086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5890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77902" y="673585"/>
            <a:ext cx="502733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0" cap="none" spc="0" dirty="0" err="1" smtClean="0">
                <a:ln w="0">
                  <a:solidFill>
                    <a:srgbClr val="00CC99"/>
                  </a:solidFill>
                </a:ln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Sticks</a:t>
            </a:r>
            <a:r>
              <a:rPr lang="cs-CZ" sz="4400" b="0" cap="none" spc="0" dirty="0" smtClean="0">
                <a:ln w="0">
                  <a:solidFill>
                    <a:srgbClr val="00CC99"/>
                  </a:solidFill>
                </a:ln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, </a:t>
            </a:r>
            <a:r>
              <a:rPr lang="cs-CZ" sz="4400" b="0" cap="none" spc="0" dirty="0" err="1" smtClean="0">
                <a:ln w="0">
                  <a:solidFill>
                    <a:srgbClr val="00CC99"/>
                  </a:solidFill>
                </a:ln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bats</a:t>
            </a:r>
            <a:r>
              <a:rPr lang="cs-CZ" sz="4400" b="0" cap="none" spc="0" dirty="0" smtClean="0">
                <a:ln w="0">
                  <a:solidFill>
                    <a:srgbClr val="00CC99"/>
                  </a:solidFill>
                </a:ln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, </a:t>
            </a:r>
            <a:r>
              <a:rPr lang="cs-CZ" sz="4400" b="0" cap="none" spc="0" dirty="0" err="1" smtClean="0">
                <a:ln w="0">
                  <a:solidFill>
                    <a:srgbClr val="00CC99"/>
                  </a:solidFill>
                </a:ln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clubs</a:t>
            </a:r>
            <a:endParaRPr lang="cs-CZ" sz="4400" b="0" cap="none" spc="0" dirty="0">
              <a:ln w="0">
                <a:solidFill>
                  <a:srgbClr val="00CC99"/>
                </a:solidFill>
              </a:ln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16258" y="1875295"/>
            <a:ext cx="65389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err="1">
                <a:solidFill>
                  <a:schemeClr val="bg1"/>
                </a:solidFill>
                <a:latin typeface="Comic Sans MS" panose="030F0702030302020204" pitchFamily="66" charset="0"/>
              </a:rPr>
              <a:t>S</a:t>
            </a:r>
            <a:r>
              <a:rPr lang="cs-CZ" sz="2400" i="1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ticks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are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used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for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ice-hockey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and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lacrosse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.</a:t>
            </a:r>
          </a:p>
          <a:p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If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we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play baseball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or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cricket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we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need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i="1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bats</a:t>
            </a:r>
            <a:r>
              <a:rPr lang="cs-CZ" sz="2400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.</a:t>
            </a:r>
          </a:p>
          <a:p>
            <a:r>
              <a:rPr lang="cs-CZ" sz="2400" i="1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Clubs</a:t>
            </a:r>
            <a:r>
              <a:rPr lang="cs-CZ" sz="2400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are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used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mainly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for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golf</a:t>
            </a:r>
            <a:r>
              <a:rPr lang="cs-CZ" sz="2400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.</a:t>
            </a:r>
            <a:endParaRPr lang="cs-CZ" sz="2400" i="1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7154" y="4291819"/>
            <a:ext cx="2667000" cy="219397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7434" y="4317247"/>
            <a:ext cx="2143125" cy="2143125"/>
          </a:xfrm>
          <a:prstGeom prst="rect">
            <a:avLst/>
          </a:prstGeom>
        </p:spPr>
      </p:pic>
      <p:cxnSp>
        <p:nvCxnSpPr>
          <p:cNvPr id="8" name="Přímá spojnice se šipkou 7"/>
          <p:cNvCxnSpPr/>
          <p:nvPr/>
        </p:nvCxnSpPr>
        <p:spPr>
          <a:xfrm>
            <a:off x="8560875" y="2185261"/>
            <a:ext cx="1962474" cy="1968285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9841" y="4266393"/>
            <a:ext cx="2514034" cy="2193979"/>
          </a:xfrm>
          <a:prstGeom prst="rect">
            <a:avLst/>
          </a:prstGeom>
        </p:spPr>
      </p:pic>
      <p:cxnSp>
        <p:nvCxnSpPr>
          <p:cNvPr id="11" name="Přímá spojnice se šipkou 10"/>
          <p:cNvCxnSpPr/>
          <p:nvPr/>
        </p:nvCxnSpPr>
        <p:spPr>
          <a:xfrm flipH="1">
            <a:off x="4757980" y="2619214"/>
            <a:ext cx="1135895" cy="1425844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873" y="4317248"/>
            <a:ext cx="2619375" cy="2168550"/>
          </a:xfrm>
          <a:prstGeom prst="rect">
            <a:avLst/>
          </a:prstGeom>
        </p:spPr>
      </p:pic>
      <p:cxnSp>
        <p:nvCxnSpPr>
          <p:cNvPr id="15" name="Přímá spojnice se šipkou 14"/>
          <p:cNvCxnSpPr/>
          <p:nvPr/>
        </p:nvCxnSpPr>
        <p:spPr>
          <a:xfrm flipH="1">
            <a:off x="1456841" y="2619214"/>
            <a:ext cx="2712203" cy="1534332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27154" y="2882685"/>
            <a:ext cx="733063" cy="1162373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43788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75347" y="772775"/>
            <a:ext cx="52068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err="1" smtClean="0">
                <a:ln w="0"/>
                <a:solidFill>
                  <a:srgbClr val="99FFCC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Safety</a:t>
            </a:r>
            <a:r>
              <a:rPr lang="cs-CZ" sz="5400" b="0" cap="none" spc="0" dirty="0" smtClean="0">
                <a:ln w="0"/>
                <a:solidFill>
                  <a:srgbClr val="99FFCC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5400" b="0" cap="none" spc="0" dirty="0" err="1" smtClean="0">
                <a:ln w="0"/>
                <a:solidFill>
                  <a:srgbClr val="99FFCC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clothing</a:t>
            </a:r>
            <a:endParaRPr lang="cs-CZ" sz="5400" b="0" cap="none" spc="0" dirty="0">
              <a:ln w="0"/>
              <a:solidFill>
                <a:srgbClr val="99FFCC"/>
              </a:solidFill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0835" y="2240280"/>
            <a:ext cx="119811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Pads</a:t>
            </a:r>
            <a:r>
              <a:rPr lang="cs-CZ" sz="2400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, </a:t>
            </a:r>
            <a:r>
              <a:rPr lang="cs-CZ" sz="2400" i="1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gloves</a:t>
            </a:r>
            <a:r>
              <a:rPr lang="cs-CZ" sz="2400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, </a:t>
            </a:r>
            <a:r>
              <a:rPr lang="cs-CZ" sz="2400" i="1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caps</a:t>
            </a:r>
            <a:r>
              <a:rPr lang="cs-CZ" sz="2400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, </a:t>
            </a:r>
            <a:r>
              <a:rPr lang="cs-CZ" sz="2400" i="1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helmets</a:t>
            </a:r>
            <a:r>
              <a:rPr lang="cs-CZ" sz="2400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are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used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for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protection</a:t>
            </a:r>
            <a:r>
              <a:rPr lang="cs-CZ" sz="24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in baseball,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cricket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,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ice-hockey</a:t>
            </a:r>
            <a:endParaRPr lang="cs-CZ" sz="2400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cs-CZ" sz="24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835" y="4199475"/>
            <a:ext cx="1962150" cy="2333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3751" y="4265341"/>
            <a:ext cx="2143125" cy="23336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9675" y="4269214"/>
            <a:ext cx="2524125" cy="23336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1324" y="4265341"/>
            <a:ext cx="2438400" cy="2267759"/>
          </a:xfrm>
          <a:prstGeom prst="rect">
            <a:avLst/>
          </a:prstGeom>
        </p:spPr>
      </p:pic>
      <p:cxnSp>
        <p:nvCxnSpPr>
          <p:cNvPr id="9" name="Přímá spojnice se šipkou 8"/>
          <p:cNvCxnSpPr/>
          <p:nvPr/>
        </p:nvCxnSpPr>
        <p:spPr>
          <a:xfrm>
            <a:off x="867905" y="2526224"/>
            <a:ext cx="0" cy="1472339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611824" y="2655778"/>
            <a:ext cx="1735810" cy="154369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603715" y="2655778"/>
            <a:ext cx="3395960" cy="154369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766088" y="2655778"/>
            <a:ext cx="5765370" cy="154369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43370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20856" y="246995"/>
            <a:ext cx="43845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0"/>
                <a:solidFill>
                  <a:srgbClr val="CC99FF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Sport </a:t>
            </a:r>
            <a:r>
              <a:rPr lang="cs-CZ" sz="5400" dirty="0" err="1" smtClean="0">
                <a:ln w="0"/>
                <a:solidFill>
                  <a:srgbClr val="CC99FF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places</a:t>
            </a:r>
            <a:endParaRPr lang="cs-CZ" sz="5400" cap="none" spc="0" dirty="0">
              <a:ln w="0"/>
              <a:solidFill>
                <a:srgbClr val="CC99FF"/>
              </a:solidFill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86824" y="1243370"/>
            <a:ext cx="917911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There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are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different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places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for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different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sports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.</a:t>
            </a:r>
          </a:p>
          <a:p>
            <a:endParaRPr lang="cs-CZ" sz="2400" b="1" i="1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cs-CZ" sz="2400" b="1" i="1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Gym</a:t>
            </a:r>
            <a:r>
              <a:rPr lang="cs-CZ" sz="2400" b="1" i="1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b="1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        - 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fitness</a:t>
            </a:r>
            <a:endParaRPr lang="cs-CZ" sz="2400" b="1" i="1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cs-CZ" sz="2400" b="1" i="1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cs-CZ" sz="2400" b="1" i="1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Field</a:t>
            </a:r>
            <a:r>
              <a:rPr lang="cs-CZ" sz="2400" b="1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        -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American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football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, baseball,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rugby</a:t>
            </a:r>
            <a:r>
              <a:rPr lang="cs-CZ" sz="2400" b="1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  </a:t>
            </a:r>
          </a:p>
          <a:p>
            <a:endParaRPr lang="cs-CZ" sz="2400" b="1" i="1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cs-CZ" sz="2400" b="1" i="1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Ice</a:t>
            </a:r>
            <a:r>
              <a:rPr lang="cs-CZ" sz="2400" b="1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-ring   </a:t>
            </a:r>
            <a:r>
              <a:rPr lang="cs-CZ" sz="2400" b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b="1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-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ice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hockey</a:t>
            </a:r>
            <a:endParaRPr lang="cs-CZ" sz="2400" b="1" i="1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cs-CZ" sz="2400" b="1" i="1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cs-CZ" sz="2400" b="1" i="1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Pitch</a:t>
            </a:r>
            <a:r>
              <a:rPr lang="cs-CZ" sz="2400" b="1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        </a:t>
            </a:r>
            <a:r>
              <a:rPr lang="cs-CZ" sz="2400" b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-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football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,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cricket</a:t>
            </a:r>
            <a:endParaRPr lang="cs-CZ" sz="2400" i="1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cs-CZ" sz="2400" i="1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cs-CZ" sz="2400" b="1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Track        </a:t>
            </a:r>
            <a:r>
              <a:rPr lang="cs-CZ" sz="2400" b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-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running</a:t>
            </a:r>
            <a:endParaRPr lang="cs-CZ" sz="2400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cs-CZ" sz="2400" b="1" i="1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cs-CZ" sz="2400" b="1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Pool          -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swimming</a:t>
            </a:r>
            <a:endParaRPr lang="cs-CZ" sz="2400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cs-CZ" sz="2400" b="1" i="1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cs-CZ" sz="2400" b="1" i="1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Court</a:t>
            </a:r>
            <a:r>
              <a:rPr lang="cs-CZ" sz="2400" b="1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       -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tennis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, badminton, squash, </a:t>
            </a:r>
            <a:r>
              <a:rPr lang="cs-CZ" sz="2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volleyball</a:t>
            </a:r>
            <a:r>
              <a:rPr lang="cs-CZ" sz="2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, basketball</a:t>
            </a:r>
            <a:endParaRPr lang="cs-CZ" sz="2400" b="1" i="1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78877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0048" y="877753"/>
            <a:ext cx="2829166" cy="215991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113" y="4504599"/>
            <a:ext cx="2814962" cy="16954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7017" y="2603715"/>
            <a:ext cx="2979146" cy="232474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113" y="877753"/>
            <a:ext cx="2814962" cy="215991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0048" y="4359706"/>
            <a:ext cx="2933700" cy="197910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410826" y="297526"/>
            <a:ext cx="2226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latin typeface="Comic Sans MS" panose="030F0702030302020204" pitchFamily="66" charset="0"/>
              </a:rPr>
              <a:t>s</a:t>
            </a:r>
            <a:r>
              <a:rPr lang="cs-CZ" sz="2400" dirty="0" err="1" smtClean="0">
                <a:latin typeface="Comic Sans MS" panose="030F0702030302020204" pitchFamily="66" charset="0"/>
              </a:rPr>
              <a:t>wimming</a:t>
            </a:r>
            <a:r>
              <a:rPr lang="cs-CZ" sz="2400" dirty="0" smtClean="0">
                <a:latin typeface="Comic Sans MS" panose="030F0702030302020204" pitchFamily="66" charset="0"/>
              </a:rPr>
              <a:t> pool</a:t>
            </a:r>
            <a:endParaRPr lang="cs-CZ" sz="2400" dirty="0">
              <a:latin typeface="Comic Sans MS" panose="030F0702030302020204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164271" y="297526"/>
            <a:ext cx="1920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latin typeface="Comic Sans MS" panose="030F0702030302020204" pitchFamily="66" charset="0"/>
              </a:rPr>
              <a:t>t</a:t>
            </a:r>
            <a:r>
              <a:rPr lang="cs-CZ" sz="2400" dirty="0" err="1" smtClean="0">
                <a:latin typeface="Comic Sans MS" panose="030F0702030302020204" pitchFamily="66" charset="0"/>
              </a:rPr>
              <a:t>ennis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court</a:t>
            </a:r>
            <a:endParaRPr lang="cs-CZ" sz="2400" dirty="0">
              <a:latin typeface="Comic Sans MS" panose="030F0702030302020204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10826" y="3911897"/>
            <a:ext cx="21435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latin typeface="Comic Sans MS" panose="030F0702030302020204" pitchFamily="66" charset="0"/>
              </a:rPr>
              <a:t>f</a:t>
            </a:r>
            <a:r>
              <a:rPr lang="cs-CZ" sz="2400" dirty="0" err="1" smtClean="0">
                <a:latin typeface="Comic Sans MS" panose="030F0702030302020204" pitchFamily="66" charset="0"/>
              </a:rPr>
              <a:t>ootball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pitch</a:t>
            </a:r>
            <a:endParaRPr lang="cs-CZ" sz="2400" dirty="0">
              <a:latin typeface="Comic Sans MS" panose="030F0702030302020204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92930" y="1957710"/>
            <a:ext cx="747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Comic Sans MS" panose="030F0702030302020204" pitchFamily="66" charset="0"/>
              </a:rPr>
              <a:t>gym</a:t>
            </a:r>
            <a:endParaRPr lang="cs-CZ" sz="2400" dirty="0">
              <a:latin typeface="Comic Sans MS" panose="030F0702030302020204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222595" y="3766088"/>
            <a:ext cx="2121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Comic Sans MS" panose="030F0702030302020204" pitchFamily="66" charset="0"/>
              </a:rPr>
              <a:t>b</a:t>
            </a:r>
            <a:r>
              <a:rPr lang="cs-CZ" sz="2400" dirty="0" smtClean="0">
                <a:latin typeface="Comic Sans MS" panose="030F0702030302020204" pitchFamily="66" charset="0"/>
              </a:rPr>
              <a:t>aseball </a:t>
            </a:r>
            <a:r>
              <a:rPr lang="cs-CZ" sz="2400" dirty="0" err="1" smtClean="0">
                <a:latin typeface="Comic Sans MS" panose="030F0702030302020204" pitchFamily="66" charset="0"/>
              </a:rPr>
              <a:t>field</a:t>
            </a:r>
            <a:endParaRPr lang="cs-CZ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02177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99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81097" y="117693"/>
            <a:ext cx="6758581" cy="67403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Comic Sans MS" panose="030F0702030302020204" pitchFamily="66" charset="0"/>
                <a:hlinkClick r:id="rId2"/>
              </a:rPr>
              <a:t>Zdroje:</a:t>
            </a:r>
            <a:endParaRPr lang="cs-CZ" sz="2400" dirty="0" smtClean="0">
              <a:latin typeface="Comic Sans MS" panose="030F0702030302020204" pitchFamily="66" charset="0"/>
              <a:hlinkClick r:id="rId2"/>
            </a:endParaRPr>
          </a:p>
          <a:p>
            <a:r>
              <a:rPr lang="cs-CZ" sz="2400" dirty="0">
                <a:latin typeface="Comic Sans MS" panose="030F0702030302020204" pitchFamily="66" charset="0"/>
                <a:hlinkClick r:id="rId2"/>
              </a:rPr>
              <a:t>http://www.badmintondoubles.com/</a:t>
            </a:r>
            <a:endParaRPr lang="cs-CZ" sz="2400" dirty="0" smtClean="0">
              <a:latin typeface="Comic Sans MS" panose="030F0702030302020204" pitchFamily="66" charset="0"/>
              <a:hlinkClick r:id="rId2"/>
            </a:endParaRPr>
          </a:p>
          <a:p>
            <a:r>
              <a:rPr lang="cs-CZ" sz="2400" dirty="0" smtClean="0">
                <a:latin typeface="Comic Sans MS" panose="030F0702030302020204" pitchFamily="66" charset="0"/>
                <a:hlinkClick r:id="rId2"/>
              </a:rPr>
              <a:t>http</a:t>
            </a:r>
            <a:r>
              <a:rPr lang="cs-CZ" sz="2400" dirty="0" smtClean="0">
                <a:latin typeface="Comic Sans MS" panose="030F0702030302020204" pitchFamily="66" charset="0"/>
                <a:hlinkClick r:id="rId2"/>
              </a:rPr>
              <a:t>://www.personal.psu.edu/</a:t>
            </a:r>
            <a:endParaRPr lang="cs-CZ" sz="2400" dirty="0" smtClean="0">
              <a:latin typeface="Comic Sans MS" panose="030F0702030302020204" pitchFamily="66" charset="0"/>
            </a:endParaRPr>
          </a:p>
          <a:p>
            <a:r>
              <a:rPr lang="cs-CZ" sz="2400" dirty="0">
                <a:latin typeface="Comic Sans MS" panose="030F0702030302020204" pitchFamily="66" charset="0"/>
                <a:hlinkClick r:id="rId3"/>
              </a:rPr>
              <a:t>http://www.whatsonxiamen.com</a:t>
            </a:r>
            <a:r>
              <a:rPr lang="cs-CZ" sz="2400" dirty="0" smtClean="0">
                <a:latin typeface="Comic Sans MS" panose="030F0702030302020204" pitchFamily="66" charset="0"/>
                <a:hlinkClick r:id="rId3"/>
              </a:rPr>
              <a:t>/</a:t>
            </a:r>
            <a:endParaRPr lang="cs-CZ" sz="2400" dirty="0" smtClean="0">
              <a:latin typeface="Comic Sans MS" panose="030F0702030302020204" pitchFamily="66" charset="0"/>
            </a:endParaRPr>
          </a:p>
          <a:p>
            <a:r>
              <a:rPr lang="cs-CZ" sz="2400" dirty="0" smtClean="0">
                <a:latin typeface="Comic Sans MS" panose="030F0702030302020204" pitchFamily="66" charset="0"/>
                <a:hlinkClick r:id="rId4"/>
              </a:rPr>
              <a:t>www.ifcta.org</a:t>
            </a:r>
            <a:endParaRPr lang="cs-CZ" sz="2400" dirty="0" smtClean="0">
              <a:latin typeface="Comic Sans MS" panose="030F0702030302020204" pitchFamily="66" charset="0"/>
            </a:endParaRPr>
          </a:p>
          <a:p>
            <a:r>
              <a:rPr lang="cs-CZ" sz="2400" dirty="0">
                <a:latin typeface="Comic Sans MS" panose="030F0702030302020204" pitchFamily="66" charset="0"/>
                <a:hlinkClick r:id="rId5"/>
              </a:rPr>
              <a:t>http://puck.turbosquid.com</a:t>
            </a:r>
            <a:r>
              <a:rPr lang="cs-CZ" sz="2400" dirty="0" smtClean="0">
                <a:latin typeface="Comic Sans MS" panose="030F0702030302020204" pitchFamily="66" charset="0"/>
                <a:hlinkClick r:id="rId5"/>
              </a:rPr>
              <a:t>/</a:t>
            </a:r>
            <a:endParaRPr lang="cs-CZ" sz="2400" dirty="0" smtClean="0">
              <a:latin typeface="Comic Sans MS" panose="030F0702030302020204" pitchFamily="66" charset="0"/>
            </a:endParaRPr>
          </a:p>
          <a:p>
            <a:r>
              <a:rPr lang="cs-CZ" sz="2400" dirty="0">
                <a:latin typeface="Comic Sans MS" panose="030F0702030302020204" pitchFamily="66" charset="0"/>
                <a:hlinkClick r:id="rId6"/>
              </a:rPr>
              <a:t>http://savsmagazin.cz</a:t>
            </a:r>
            <a:r>
              <a:rPr lang="cs-CZ" sz="2400" dirty="0" smtClean="0">
                <a:latin typeface="Comic Sans MS" panose="030F0702030302020204" pitchFamily="66" charset="0"/>
                <a:hlinkClick r:id="rId6"/>
              </a:rPr>
              <a:t>/</a:t>
            </a:r>
            <a:endParaRPr lang="cs-CZ" sz="2400" dirty="0" smtClean="0">
              <a:latin typeface="Comic Sans MS" panose="030F0702030302020204" pitchFamily="66" charset="0"/>
            </a:endParaRPr>
          </a:p>
          <a:p>
            <a:r>
              <a:rPr lang="cs-CZ" sz="2400" dirty="0">
                <a:latin typeface="Comic Sans MS" panose="030F0702030302020204" pitchFamily="66" charset="0"/>
                <a:hlinkClick r:id="rId7"/>
              </a:rPr>
              <a:t>http://newirmonews.com</a:t>
            </a:r>
            <a:r>
              <a:rPr lang="cs-CZ" sz="2400" dirty="0" smtClean="0">
                <a:latin typeface="Comic Sans MS" panose="030F0702030302020204" pitchFamily="66" charset="0"/>
                <a:hlinkClick r:id="rId7"/>
              </a:rPr>
              <a:t>/</a:t>
            </a:r>
            <a:endParaRPr lang="cs-CZ" sz="2400" dirty="0" smtClean="0">
              <a:latin typeface="Comic Sans MS" panose="030F0702030302020204" pitchFamily="66" charset="0"/>
            </a:endParaRPr>
          </a:p>
          <a:p>
            <a:r>
              <a:rPr lang="cs-CZ" sz="2400" dirty="0">
                <a:latin typeface="Comic Sans MS" panose="030F0702030302020204" pitchFamily="66" charset="0"/>
                <a:hlinkClick r:id="rId8"/>
              </a:rPr>
              <a:t>http://www.dailytelegraph.com.au</a:t>
            </a:r>
            <a:r>
              <a:rPr lang="cs-CZ" sz="2400" dirty="0" smtClean="0">
                <a:latin typeface="Comic Sans MS" panose="030F0702030302020204" pitchFamily="66" charset="0"/>
                <a:hlinkClick r:id="rId8"/>
              </a:rPr>
              <a:t>/</a:t>
            </a:r>
            <a:endParaRPr lang="cs-CZ" sz="2400" dirty="0" smtClean="0">
              <a:latin typeface="Comic Sans MS" panose="030F0702030302020204" pitchFamily="66" charset="0"/>
            </a:endParaRPr>
          </a:p>
          <a:p>
            <a:r>
              <a:rPr lang="cs-CZ" sz="2400" dirty="0" smtClean="0">
                <a:latin typeface="Comic Sans MS" panose="030F0702030302020204" pitchFamily="66" charset="0"/>
                <a:hlinkClick r:id="rId9"/>
              </a:rPr>
              <a:t>www.cricket-hockey.com</a:t>
            </a:r>
            <a:endParaRPr lang="cs-CZ" sz="2400" dirty="0" smtClean="0">
              <a:latin typeface="Comic Sans MS" panose="030F0702030302020204" pitchFamily="66" charset="0"/>
            </a:endParaRPr>
          </a:p>
          <a:p>
            <a:r>
              <a:rPr lang="cs-CZ" sz="2400" dirty="0" smtClean="0">
                <a:latin typeface="Comic Sans MS" panose="030F0702030302020204" pitchFamily="66" charset="0"/>
                <a:hlinkClick r:id="rId10"/>
              </a:rPr>
              <a:t>www.fzbingo.com</a:t>
            </a:r>
            <a:endParaRPr lang="cs-CZ" sz="2400" dirty="0" smtClean="0">
              <a:latin typeface="Comic Sans MS" panose="030F0702030302020204" pitchFamily="66" charset="0"/>
            </a:endParaRPr>
          </a:p>
          <a:p>
            <a:r>
              <a:rPr lang="cs-CZ" sz="2400" dirty="0">
                <a:latin typeface="Comic Sans MS" panose="030F0702030302020204" pitchFamily="66" charset="0"/>
                <a:hlinkClick r:id="rId11"/>
              </a:rPr>
              <a:t>http://demonxtreme.com</a:t>
            </a:r>
            <a:r>
              <a:rPr lang="cs-CZ" sz="2400" dirty="0" smtClean="0">
                <a:latin typeface="Comic Sans MS" panose="030F0702030302020204" pitchFamily="66" charset="0"/>
                <a:hlinkClick r:id="rId11"/>
              </a:rPr>
              <a:t>/</a:t>
            </a:r>
            <a:endParaRPr lang="cs-CZ" sz="2400" dirty="0" smtClean="0">
              <a:latin typeface="Comic Sans MS" panose="030F0702030302020204" pitchFamily="66" charset="0"/>
            </a:endParaRPr>
          </a:p>
          <a:p>
            <a:r>
              <a:rPr lang="cs-CZ" sz="2400" dirty="0">
                <a:latin typeface="Comic Sans MS" panose="030F0702030302020204" pitchFamily="66" charset="0"/>
                <a:hlinkClick r:id="rId12"/>
              </a:rPr>
              <a:t>http://en.wikipedia.org</a:t>
            </a:r>
            <a:r>
              <a:rPr lang="cs-CZ" sz="2400" dirty="0" smtClean="0">
                <a:latin typeface="Comic Sans MS" panose="030F0702030302020204" pitchFamily="66" charset="0"/>
                <a:hlinkClick r:id="rId12"/>
              </a:rPr>
              <a:t>/</a:t>
            </a:r>
            <a:endParaRPr lang="cs-CZ" sz="2400" dirty="0" smtClean="0">
              <a:latin typeface="Comic Sans MS" panose="030F0702030302020204" pitchFamily="66" charset="0"/>
            </a:endParaRPr>
          </a:p>
          <a:p>
            <a:r>
              <a:rPr lang="cs-CZ" sz="2400" dirty="0">
                <a:latin typeface="Comic Sans MS" panose="030F0702030302020204" pitchFamily="66" charset="0"/>
                <a:hlinkClick r:id="rId13"/>
              </a:rPr>
              <a:t>http://www.glsportsgroundcontractor.com</a:t>
            </a:r>
            <a:r>
              <a:rPr lang="cs-CZ" sz="2400" dirty="0" smtClean="0">
                <a:latin typeface="Comic Sans MS" panose="030F0702030302020204" pitchFamily="66" charset="0"/>
                <a:hlinkClick r:id="rId13"/>
              </a:rPr>
              <a:t>/</a:t>
            </a:r>
            <a:endParaRPr lang="cs-CZ" sz="2400" dirty="0" smtClean="0">
              <a:latin typeface="Comic Sans MS" panose="030F0702030302020204" pitchFamily="66" charset="0"/>
            </a:endParaRPr>
          </a:p>
          <a:p>
            <a:r>
              <a:rPr lang="cs-CZ" sz="2400" dirty="0">
                <a:latin typeface="Comic Sans MS" panose="030F0702030302020204" pitchFamily="66" charset="0"/>
                <a:hlinkClick r:id="rId14"/>
              </a:rPr>
              <a:t>http://www.rhino-turf.com</a:t>
            </a:r>
            <a:r>
              <a:rPr lang="cs-CZ" sz="2400" dirty="0" smtClean="0">
                <a:latin typeface="Comic Sans MS" panose="030F0702030302020204" pitchFamily="66" charset="0"/>
                <a:hlinkClick r:id="rId14"/>
              </a:rPr>
              <a:t>/</a:t>
            </a:r>
            <a:endParaRPr lang="cs-CZ" sz="2400" dirty="0" smtClean="0">
              <a:latin typeface="Comic Sans MS" panose="030F0702030302020204" pitchFamily="66" charset="0"/>
            </a:endParaRPr>
          </a:p>
          <a:p>
            <a:r>
              <a:rPr lang="cs-CZ" sz="2400" dirty="0">
                <a:latin typeface="Comic Sans MS" panose="030F0702030302020204" pitchFamily="66" charset="0"/>
                <a:hlinkClick r:id="rId15"/>
              </a:rPr>
              <a:t>http://cardioequipmentblowout.blogspot.com</a:t>
            </a:r>
            <a:r>
              <a:rPr lang="cs-CZ" sz="2400" dirty="0" smtClean="0">
                <a:latin typeface="Comic Sans MS" panose="030F0702030302020204" pitchFamily="66" charset="0"/>
                <a:hlinkClick r:id="rId15"/>
              </a:rPr>
              <a:t>/</a:t>
            </a:r>
            <a:endParaRPr lang="cs-CZ" sz="2400" dirty="0" smtClean="0">
              <a:latin typeface="Comic Sans MS" panose="030F0702030302020204" pitchFamily="66" charset="0"/>
            </a:endParaRPr>
          </a:p>
          <a:p>
            <a:r>
              <a:rPr lang="cs-CZ" sz="2400" dirty="0">
                <a:latin typeface="Comic Sans MS" panose="030F0702030302020204" pitchFamily="66" charset="0"/>
                <a:hlinkClick r:id="rId16"/>
              </a:rPr>
              <a:t>http://commons.wikimedia.org</a:t>
            </a:r>
            <a:r>
              <a:rPr lang="cs-CZ" sz="2400" dirty="0" smtClean="0">
                <a:latin typeface="Comic Sans MS" panose="030F0702030302020204" pitchFamily="66" charset="0"/>
                <a:hlinkClick r:id="rId16"/>
              </a:rPr>
              <a:t>/</a:t>
            </a:r>
            <a:endParaRPr lang="cs-CZ" sz="2400" dirty="0" smtClean="0">
              <a:latin typeface="Comic Sans MS" panose="030F0702030302020204" pitchFamily="66" charset="0"/>
            </a:endParaRPr>
          </a:p>
          <a:p>
            <a:r>
              <a:rPr lang="cs-CZ" sz="2400" dirty="0">
                <a:latin typeface="Comic Sans MS" panose="030F0702030302020204" pitchFamily="66" charset="0"/>
              </a:rPr>
              <a:t>https://www.alamancechristianschool.org</a:t>
            </a:r>
            <a:endParaRPr lang="cs-CZ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13625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285</Words>
  <Application>Microsoft Office PowerPoint</Application>
  <PresentationFormat>Širokoúhlá obrazovka</PresentationFormat>
  <Paragraphs>72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Comic Sans MS</vt:lpstr>
      <vt:lpstr>Times New Roman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20</cp:revision>
  <dcterms:created xsi:type="dcterms:W3CDTF">2014-06-18T10:04:31Z</dcterms:created>
  <dcterms:modified xsi:type="dcterms:W3CDTF">2014-06-19T09:09:12Z</dcterms:modified>
</cp:coreProperties>
</file>