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58" r:id="rId1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003399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6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CFC0-1F2B-45EB-A35E-E04C29D9B216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39D30-DEA4-4C6D-A880-E7CB87C40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332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CFC0-1F2B-45EB-A35E-E04C29D9B216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39D30-DEA4-4C6D-A880-E7CB87C40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616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CFC0-1F2B-45EB-A35E-E04C29D9B216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39D30-DEA4-4C6D-A880-E7CB87C40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725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CFC0-1F2B-45EB-A35E-E04C29D9B216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39D30-DEA4-4C6D-A880-E7CB87C40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012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CFC0-1F2B-45EB-A35E-E04C29D9B216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39D30-DEA4-4C6D-A880-E7CB87C40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61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CFC0-1F2B-45EB-A35E-E04C29D9B216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39D30-DEA4-4C6D-A880-E7CB87C40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94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CFC0-1F2B-45EB-A35E-E04C29D9B216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39D30-DEA4-4C6D-A880-E7CB87C40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73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CFC0-1F2B-45EB-A35E-E04C29D9B216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39D30-DEA4-4C6D-A880-E7CB87C40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05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CFC0-1F2B-45EB-A35E-E04C29D9B216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39D30-DEA4-4C6D-A880-E7CB87C40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249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CFC0-1F2B-45EB-A35E-E04C29D9B216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39D30-DEA4-4C6D-A880-E7CB87C40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292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9CFC0-1F2B-45EB-A35E-E04C29D9B216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39D30-DEA4-4C6D-A880-E7CB87C40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082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88728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1642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7024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050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35431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549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8180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4120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0301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77111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440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9CFC0-1F2B-45EB-A35E-E04C29D9B216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139D30-DEA4-4C6D-A880-E7CB87C402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725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0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oxpurtell.com.au/" TargetMode="External"/><Relationship Id="rId3" Type="http://schemas.openxmlformats.org/officeDocument/2006/relationships/hyperlink" Target="http://cz.clipartlogo.com/" TargetMode="External"/><Relationship Id="rId7" Type="http://schemas.openxmlformats.org/officeDocument/2006/relationships/hyperlink" Target="http://www.foxnews.com/" TargetMode="External"/><Relationship Id="rId2" Type="http://schemas.openxmlformats.org/officeDocument/2006/relationships/hyperlink" Target="http://cz.forwallpaper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" TargetMode="External"/><Relationship Id="rId5" Type="http://schemas.openxmlformats.org/officeDocument/2006/relationships/hyperlink" Target="http://www.justloveleather.com/" TargetMode="External"/><Relationship Id="rId10" Type="http://schemas.openxmlformats.org/officeDocument/2006/relationships/hyperlink" Target="http://laxallstars.com/" TargetMode="External"/><Relationship Id="rId4" Type="http://schemas.openxmlformats.org/officeDocument/2006/relationships/hyperlink" Target="http://sportpeaks.com/american-football/" TargetMode="External"/><Relationship Id="rId9" Type="http://schemas.openxmlformats.org/officeDocument/2006/relationships/hyperlink" Target="http://www.canada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6" y="0"/>
            <a:ext cx="5603875" cy="136842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26135" y="0"/>
            <a:ext cx="1524472" cy="13684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3841422"/>
              </p:ext>
            </p:extLst>
          </p:nvPr>
        </p:nvGraphicFramePr>
        <p:xfrm>
          <a:off x="720138" y="1341435"/>
          <a:ext cx="10913061" cy="5345095"/>
        </p:xfrm>
        <a:graphic>
          <a:graphicData uri="http://schemas.openxmlformats.org/drawingml/2006/table">
            <a:tbl>
              <a:tblPr/>
              <a:tblGrid>
                <a:gridCol w="2494912"/>
                <a:gridCol w="62451"/>
                <a:gridCol w="2308697"/>
                <a:gridCol w="199196"/>
                <a:gridCol w="597586"/>
                <a:gridCol w="5250219"/>
              </a:tblGrid>
              <a:tr h="540841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82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</a:t>
                      </a:r>
                      <a:r>
                        <a:rPr lang="cs-CZ" sz="1400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Sporty v anglicky mluvících zemích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Sport a hry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400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Jana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13.06.2014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362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16 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16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611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Anotace: výukový materiál je určen k 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seznámení s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populárními sporty v anglicky mluvících zemích 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77388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669" y="2016718"/>
            <a:ext cx="119333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i="1" u="sng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Sports</a:t>
            </a:r>
            <a:r>
              <a:rPr lang="cs-CZ" sz="6000" b="1" i="1" u="sng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in </a:t>
            </a:r>
            <a:r>
              <a:rPr lang="cs-CZ" sz="6000" b="1" i="1" u="sng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English</a:t>
            </a:r>
            <a:r>
              <a:rPr lang="cs-CZ" sz="6000" b="1" i="1" u="sng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6000" b="1" i="1" u="sng" dirty="0" err="1">
                <a:solidFill>
                  <a:srgbClr val="FF0000"/>
                </a:solidFill>
                <a:latin typeface="Colonna MT" panose="04020805060202030203" pitchFamily="82" charset="0"/>
              </a:rPr>
              <a:t>S</a:t>
            </a:r>
            <a:r>
              <a:rPr lang="cs-CZ" sz="6000" b="1" i="1" u="sng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peaking</a:t>
            </a:r>
            <a:r>
              <a:rPr lang="cs-CZ" sz="6000" b="1" i="1" u="sng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6000" b="1" i="1" u="sng" dirty="0" err="1">
                <a:solidFill>
                  <a:srgbClr val="FF0000"/>
                </a:solidFill>
                <a:latin typeface="Colonna MT" panose="04020805060202030203" pitchFamily="82" charset="0"/>
              </a:rPr>
              <a:t>C</a:t>
            </a:r>
            <a:r>
              <a:rPr lang="cs-CZ" sz="6000" b="1" i="1" u="sng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ountries</a:t>
            </a:r>
            <a:endParaRPr lang="cs-CZ" sz="6000" b="1" i="1" u="sng" dirty="0">
              <a:solidFill>
                <a:srgbClr val="FF0000"/>
              </a:solidFill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964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3421" y="4311125"/>
            <a:ext cx="3527479" cy="230239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089" y="960892"/>
            <a:ext cx="3394128" cy="235833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1243" y="1026419"/>
            <a:ext cx="3601741" cy="229281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75089" y="406894"/>
            <a:ext cx="361643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The</a:t>
            </a:r>
            <a:r>
              <a:rPr lang="cs-CZ" sz="30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United </a:t>
            </a:r>
            <a:r>
              <a:rPr lang="cs-CZ" sz="30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Kingdom</a:t>
            </a:r>
            <a:endParaRPr lang="cs-CZ" sz="3000" b="1" dirty="0">
              <a:solidFill>
                <a:srgbClr val="FF0000"/>
              </a:solidFill>
              <a:latin typeface="Colonna MT" panose="04020805060202030203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71364" y="3746193"/>
            <a:ext cx="89159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USA</a:t>
            </a:r>
            <a:endParaRPr lang="cs-CZ" sz="3000" b="1" dirty="0">
              <a:solidFill>
                <a:srgbClr val="FF0000"/>
              </a:solidFill>
              <a:latin typeface="Colonna MT" panose="04020805060202030203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172532" y="406894"/>
            <a:ext cx="161916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Australia</a:t>
            </a:r>
            <a:endParaRPr lang="cs-CZ" sz="3000" b="1" dirty="0">
              <a:solidFill>
                <a:srgbClr val="FF0000"/>
              </a:solidFill>
              <a:latin typeface="Colonna MT" panose="04020805060202030203" pitchFamily="82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5529" y="4311125"/>
            <a:ext cx="3702598" cy="230239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975493" y="3757127"/>
            <a:ext cx="132267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Canada</a:t>
            </a:r>
            <a:endParaRPr lang="cs-CZ" sz="3000" b="1" dirty="0">
              <a:solidFill>
                <a:srgbClr val="FF0000"/>
              </a:solidFill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5779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2451" y="263469"/>
            <a:ext cx="8861337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u="sng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The</a:t>
            </a:r>
            <a:r>
              <a:rPr lang="cs-CZ" sz="4400" b="1" u="sng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United </a:t>
            </a:r>
            <a:r>
              <a:rPr lang="cs-CZ" sz="4400" b="1" u="sng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Kingdom</a:t>
            </a:r>
            <a:endParaRPr lang="cs-CZ" sz="4400" b="1" u="sng" dirty="0" smtClean="0">
              <a:solidFill>
                <a:srgbClr val="FF0000"/>
              </a:solidFill>
              <a:latin typeface="Colonna MT" panose="04020805060202030203" pitchFamily="82" charset="0"/>
            </a:endParaRPr>
          </a:p>
          <a:p>
            <a:endParaRPr lang="cs-CZ" sz="3200" b="1" u="sng" dirty="0">
              <a:solidFill>
                <a:srgbClr val="FF000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0070C0"/>
              </a:buClr>
              <a:buFont typeface="Wingdings" panose="05000000000000000000" pitchFamily="2" charset="2"/>
              <a:buChar char="Ø"/>
            </a:pPr>
            <a:r>
              <a:rPr lang="cs-CZ" sz="32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Football</a:t>
            </a:r>
            <a:r>
              <a:rPr lang="cs-CZ" sz="32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- </a:t>
            </a:r>
            <a:r>
              <a:rPr lang="cs-CZ" sz="32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the</a:t>
            </a:r>
            <a:r>
              <a:rPr lang="cs-CZ" sz="32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most </a:t>
            </a:r>
            <a:r>
              <a:rPr lang="cs-CZ" sz="32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popular</a:t>
            </a:r>
            <a:r>
              <a:rPr lang="cs-CZ" sz="32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sport on </a:t>
            </a:r>
            <a:r>
              <a:rPr lang="cs-CZ" sz="32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British</a:t>
            </a:r>
            <a:r>
              <a:rPr lang="cs-CZ" sz="32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Isles</a:t>
            </a:r>
            <a:endParaRPr lang="cs-CZ" sz="3200" dirty="0" smtClean="0">
              <a:solidFill>
                <a:srgbClr val="FF000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0070C0"/>
              </a:buClr>
              <a:buFont typeface="Wingdings" panose="05000000000000000000" pitchFamily="2" charset="2"/>
              <a:buChar char="Ø"/>
            </a:pPr>
            <a:endParaRPr lang="cs-CZ" sz="3200" dirty="0">
              <a:solidFill>
                <a:srgbClr val="FF000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0070C0"/>
              </a:buClr>
              <a:buFont typeface="Wingdings" panose="05000000000000000000" pitchFamily="2" charset="2"/>
              <a:buChar char="Ø"/>
            </a:pPr>
            <a:r>
              <a:rPr lang="cs-CZ" sz="32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Rugby</a:t>
            </a:r>
            <a:r>
              <a:rPr lang="cs-CZ" sz="32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- </a:t>
            </a:r>
            <a:r>
              <a:rPr lang="cs-CZ" sz="32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popular</a:t>
            </a:r>
            <a:r>
              <a:rPr lang="cs-CZ" sz="32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especially</a:t>
            </a:r>
            <a:r>
              <a:rPr lang="cs-CZ" sz="32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in Wales</a:t>
            </a:r>
          </a:p>
          <a:p>
            <a:pPr marL="457200" indent="-457200">
              <a:buClr>
                <a:srgbClr val="0070C0"/>
              </a:buClr>
              <a:buFont typeface="Wingdings" panose="05000000000000000000" pitchFamily="2" charset="2"/>
              <a:buChar char="Ø"/>
            </a:pPr>
            <a:endParaRPr lang="cs-CZ" sz="3200" dirty="0">
              <a:solidFill>
                <a:srgbClr val="FF000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0070C0"/>
              </a:buClr>
              <a:buFont typeface="Wingdings" panose="05000000000000000000" pitchFamily="2" charset="2"/>
              <a:buChar char="Ø"/>
            </a:pPr>
            <a:r>
              <a:rPr lang="cs-CZ" sz="32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Cricket</a:t>
            </a:r>
            <a:r>
              <a:rPr lang="cs-CZ" sz="32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– </a:t>
            </a:r>
            <a:r>
              <a:rPr lang="cs-CZ" sz="32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mainly</a:t>
            </a:r>
            <a:r>
              <a:rPr lang="cs-CZ" sz="32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played</a:t>
            </a:r>
            <a:r>
              <a:rPr lang="cs-CZ" sz="32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in </a:t>
            </a:r>
            <a:r>
              <a:rPr lang="cs-CZ" sz="32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England</a:t>
            </a:r>
            <a:endParaRPr lang="cs-CZ" sz="3200" dirty="0" smtClean="0">
              <a:solidFill>
                <a:srgbClr val="FF000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0070C0"/>
              </a:buClr>
              <a:buFont typeface="Wingdings" panose="05000000000000000000" pitchFamily="2" charset="2"/>
              <a:buChar char="Ø"/>
            </a:pPr>
            <a:endParaRPr lang="cs-CZ" sz="3200" dirty="0">
              <a:solidFill>
                <a:srgbClr val="FF000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0070C0"/>
              </a:buClr>
              <a:buFont typeface="Wingdings" panose="05000000000000000000" pitchFamily="2" charset="2"/>
              <a:buChar char="Ø"/>
            </a:pPr>
            <a:r>
              <a:rPr lang="cs-CZ" sz="32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Hurling</a:t>
            </a:r>
            <a:r>
              <a:rPr lang="cs-CZ" sz="32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– </a:t>
            </a:r>
            <a:r>
              <a:rPr lang="cs-CZ" sz="32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Irish</a:t>
            </a:r>
            <a:r>
              <a:rPr lang="cs-CZ" sz="32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national</a:t>
            </a:r>
            <a:r>
              <a:rPr lang="cs-CZ" sz="32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sport, </a:t>
            </a:r>
            <a:r>
              <a:rPr lang="cs-CZ" sz="32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watch</a:t>
            </a:r>
            <a:r>
              <a:rPr lang="cs-CZ" sz="32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this</a:t>
            </a:r>
            <a:r>
              <a:rPr lang="cs-CZ" sz="32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video</a:t>
            </a:r>
          </a:p>
          <a:p>
            <a:endParaRPr lang="cs-CZ" sz="3200" b="1" dirty="0" smtClean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r>
              <a:rPr lang="cs-CZ" sz="3200" b="1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http://www.youtube.com/watch?v=TmzivRetelE</a:t>
            </a:r>
            <a:endParaRPr lang="cs-CZ" sz="3200" b="1" dirty="0">
              <a:solidFill>
                <a:srgbClr val="0070C0"/>
              </a:solidFill>
              <a:latin typeface="Colonna MT" panose="04020805060202030203" pitchFamily="82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5827363" y="4479010"/>
            <a:ext cx="914400" cy="526943"/>
          </a:xfrm>
          <a:prstGeom prst="straightConnector1">
            <a:avLst/>
          </a:prstGeom>
          <a:ln>
            <a:solidFill>
              <a:srgbClr val="003399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2834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54984"/>
            <a:ext cx="12043208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u="sng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USA</a:t>
            </a: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Baseball</a:t>
            </a:r>
            <a:r>
              <a:rPr lang="cs-CZ" sz="2400" b="1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- </a:t>
            </a:r>
            <a:r>
              <a:rPr lang="cs-CZ" sz="32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a</a:t>
            </a:r>
            <a:r>
              <a:rPr lang="cs-CZ" sz="2400" b="1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2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national</a:t>
            </a:r>
            <a:r>
              <a:rPr lang="cs-CZ" sz="32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and </a:t>
            </a:r>
            <a:r>
              <a:rPr lang="cs-CZ" sz="32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the</a:t>
            </a:r>
            <a:r>
              <a:rPr lang="cs-CZ" sz="32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most </a:t>
            </a:r>
            <a:r>
              <a:rPr lang="cs-CZ" sz="32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popular</a:t>
            </a:r>
            <a:r>
              <a:rPr lang="cs-CZ" sz="32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sport </a:t>
            </a:r>
          </a:p>
          <a:p>
            <a:pPr marL="342900" indent="-342900">
              <a:buClr>
                <a:srgbClr val="FF0000"/>
              </a:buClr>
              <a:buFont typeface="Wingdings" panose="05000000000000000000" pitchFamily="2" charset="2"/>
              <a:buChar char="Ø"/>
            </a:pPr>
            <a:endParaRPr lang="cs-CZ" sz="2400" b="1" dirty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Ø"/>
            </a:pPr>
            <a:endParaRPr lang="cs-CZ" sz="3000" b="1" dirty="0" smtClean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cs-CZ" sz="3000" b="1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American</a:t>
            </a:r>
            <a:r>
              <a:rPr lang="cs-CZ" sz="3000" b="1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000" b="1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football</a:t>
            </a:r>
            <a:r>
              <a:rPr lang="cs-CZ" sz="3000" b="1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- </a:t>
            </a:r>
            <a:r>
              <a:rPr lang="cs-CZ" sz="32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a </a:t>
            </a:r>
            <a:r>
              <a:rPr lang="cs-CZ" sz="32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rough</a:t>
            </a:r>
            <a:r>
              <a:rPr lang="cs-CZ" sz="32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2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popular</a:t>
            </a:r>
            <a:r>
              <a:rPr lang="cs-CZ" sz="32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sport </a:t>
            </a:r>
          </a:p>
          <a:p>
            <a:pPr>
              <a:buClr>
                <a:srgbClr val="FF0000"/>
              </a:buClr>
            </a:pPr>
            <a:r>
              <a:rPr lang="cs-CZ" sz="2800" dirty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                                     </a:t>
            </a:r>
            <a:r>
              <a:rPr lang="cs-CZ" sz="3200" b="1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-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the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final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of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NFL </a:t>
            </a:r>
            <a:r>
              <a:rPr lang="cs-CZ" sz="28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( </a:t>
            </a:r>
            <a:r>
              <a:rPr lang="cs-CZ" sz="28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Superbowl</a:t>
            </a:r>
            <a:r>
              <a:rPr lang="cs-CZ" sz="28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) </a:t>
            </a:r>
            <a:r>
              <a:rPr lang="cs-CZ" sz="28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is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the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most </a:t>
            </a:r>
            <a:r>
              <a:rPr lang="cs-CZ" sz="28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watched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programme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on TV</a:t>
            </a: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Ø"/>
            </a:pPr>
            <a:endParaRPr lang="cs-CZ" sz="3200" b="1" dirty="0" smtClean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Basketball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– </a:t>
            </a:r>
            <a:r>
              <a:rPr lang="cs-CZ" sz="28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an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indoor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game, </a:t>
            </a:r>
            <a:r>
              <a:rPr lang="cs-CZ" sz="28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which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was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invented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in </a:t>
            </a:r>
            <a:r>
              <a:rPr lang="cs-CZ" sz="28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the</a:t>
            </a:r>
            <a:r>
              <a:rPr lang="cs-CZ" sz="28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USA</a:t>
            </a: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Ø"/>
            </a:pPr>
            <a:endParaRPr lang="cs-CZ" sz="2800" dirty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pPr>
              <a:buClr>
                <a:srgbClr val="FF0000"/>
              </a:buClr>
            </a:pPr>
            <a:r>
              <a:rPr lang="cs-CZ" sz="2800" b="1" u="sng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Cheerleaders</a:t>
            </a:r>
            <a:r>
              <a:rPr lang="cs-CZ" sz="28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have</a:t>
            </a:r>
            <a:r>
              <a:rPr lang="cs-CZ" sz="28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an</a:t>
            </a:r>
            <a:r>
              <a:rPr lang="cs-CZ" sz="28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important</a:t>
            </a:r>
            <a:r>
              <a:rPr lang="cs-CZ" sz="28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role in </a:t>
            </a:r>
            <a:r>
              <a:rPr lang="cs-CZ" sz="28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American</a:t>
            </a:r>
            <a:r>
              <a:rPr lang="cs-CZ" sz="28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sports</a:t>
            </a:r>
            <a:r>
              <a:rPr lang="cs-CZ" sz="28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.</a:t>
            </a:r>
            <a:endParaRPr lang="cs-CZ" sz="2800" dirty="0">
              <a:solidFill>
                <a:srgbClr val="FF0000"/>
              </a:solidFill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2507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705" y="4120578"/>
            <a:ext cx="2463262" cy="247617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3659" y="4120578"/>
            <a:ext cx="2210648" cy="247617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4481" y="4120578"/>
            <a:ext cx="2422521" cy="247617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3039" y="3386511"/>
            <a:ext cx="305859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American</a:t>
            </a:r>
            <a:r>
              <a:rPr lang="cs-CZ" sz="30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football</a:t>
            </a:r>
            <a:endParaRPr lang="cs-CZ" sz="3000" b="1" dirty="0">
              <a:solidFill>
                <a:srgbClr val="FF0000"/>
              </a:solidFill>
              <a:latin typeface="Colonna MT" panose="04020805060202030203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61957" y="3566580"/>
            <a:ext cx="309405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Baseball and </a:t>
            </a:r>
            <a:r>
              <a:rPr lang="cs-CZ" sz="30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glove</a:t>
            </a:r>
            <a:endParaRPr lang="cs-CZ" sz="3000" b="1" dirty="0">
              <a:solidFill>
                <a:srgbClr val="FF0000"/>
              </a:solidFill>
              <a:latin typeface="Colonna MT" panose="04020805060202030203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47595" y="3386511"/>
            <a:ext cx="178581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Basketball</a:t>
            </a:r>
            <a:endParaRPr lang="cs-CZ" sz="3000" b="1" dirty="0">
              <a:solidFill>
                <a:srgbClr val="FF0000"/>
              </a:solidFill>
              <a:latin typeface="Colonna MT" panose="04020805060202030203" pitchFamily="82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5288" y="833031"/>
            <a:ext cx="2847975" cy="245654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732973" y="279033"/>
            <a:ext cx="225260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err="1" smtClean="0">
                <a:solidFill>
                  <a:srgbClr val="FF33CC"/>
                </a:solidFill>
                <a:latin typeface="Colonna MT" panose="04020805060202030203" pitchFamily="82" charset="0"/>
              </a:rPr>
              <a:t>Cheerleaders</a:t>
            </a:r>
            <a:endParaRPr lang="cs-CZ" sz="3000" b="1" dirty="0">
              <a:solidFill>
                <a:srgbClr val="FF33CC"/>
              </a:solidFill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2426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0147" y="139484"/>
            <a:ext cx="11828046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3600" b="1" dirty="0" smtClean="0">
              <a:latin typeface="Colonna MT" panose="04020805060202030203" pitchFamily="82" charset="0"/>
            </a:endParaRPr>
          </a:p>
          <a:p>
            <a:pPr algn="ctr"/>
            <a:r>
              <a:rPr lang="cs-CZ" sz="4400" b="1" u="sng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Australia</a:t>
            </a:r>
            <a:endParaRPr lang="cs-CZ" sz="4400" b="1" u="sng" dirty="0" smtClean="0">
              <a:solidFill>
                <a:srgbClr val="FF0000"/>
              </a:solidFill>
              <a:latin typeface="Colonna MT" panose="04020805060202030203" pitchFamily="82" charset="0"/>
            </a:endParaRPr>
          </a:p>
          <a:p>
            <a:endParaRPr lang="cs-CZ" sz="3000" b="1" dirty="0" smtClean="0">
              <a:solidFill>
                <a:srgbClr val="FF000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0070C0"/>
              </a:buClr>
              <a:buFont typeface="Wingdings" panose="05000000000000000000" pitchFamily="2" charset="2"/>
              <a:buChar char="Ø"/>
            </a:pPr>
            <a:r>
              <a:rPr lang="cs-CZ" sz="30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Australian</a:t>
            </a:r>
            <a:r>
              <a:rPr lang="cs-CZ" sz="30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rules</a:t>
            </a:r>
            <a:r>
              <a:rPr lang="cs-CZ" sz="30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football</a:t>
            </a:r>
            <a:r>
              <a:rPr lang="cs-CZ" sz="30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- </a:t>
            </a:r>
            <a:r>
              <a:rPr lang="cs-CZ" sz="30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the</a:t>
            </a:r>
            <a:r>
              <a:rPr lang="cs-CZ" sz="30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biggest</a:t>
            </a:r>
            <a:r>
              <a:rPr lang="cs-CZ" sz="30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national</a:t>
            </a:r>
            <a:r>
              <a:rPr lang="cs-CZ" sz="30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sport </a:t>
            </a:r>
            <a:r>
              <a:rPr lang="cs-CZ" sz="30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with</a:t>
            </a:r>
            <a:r>
              <a:rPr lang="cs-CZ" sz="30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special</a:t>
            </a:r>
            <a:r>
              <a:rPr lang="cs-CZ" sz="30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rules</a:t>
            </a:r>
            <a:endParaRPr lang="cs-CZ" sz="3000" dirty="0" smtClean="0">
              <a:solidFill>
                <a:srgbClr val="FF000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0070C0"/>
              </a:buClr>
              <a:buFont typeface="Wingdings" panose="05000000000000000000" pitchFamily="2" charset="2"/>
              <a:buChar char="Ø"/>
            </a:pPr>
            <a:endParaRPr lang="cs-CZ" sz="3000" dirty="0">
              <a:solidFill>
                <a:srgbClr val="FF000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0070C0"/>
              </a:buClr>
              <a:buFont typeface="Wingdings" panose="05000000000000000000" pitchFamily="2" charset="2"/>
              <a:buChar char="Ø"/>
            </a:pPr>
            <a:r>
              <a:rPr lang="cs-CZ" sz="30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Surfing and </a:t>
            </a:r>
            <a:r>
              <a:rPr lang="cs-CZ" sz="30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other</a:t>
            </a:r>
            <a:r>
              <a:rPr lang="cs-CZ" sz="30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water</a:t>
            </a:r>
            <a:r>
              <a:rPr lang="cs-CZ" sz="30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b="1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sports</a:t>
            </a:r>
            <a:r>
              <a:rPr lang="cs-CZ" sz="3000" b="1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- </a:t>
            </a:r>
            <a:r>
              <a:rPr lang="cs-CZ" sz="30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popular</a:t>
            </a:r>
            <a:r>
              <a:rPr lang="cs-CZ" sz="30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because</a:t>
            </a:r>
            <a:r>
              <a:rPr lang="cs-CZ" sz="30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of</a:t>
            </a:r>
            <a:r>
              <a:rPr lang="cs-CZ" sz="30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the</a:t>
            </a:r>
            <a:r>
              <a:rPr lang="cs-CZ" sz="3000" dirty="0" smtClean="0">
                <a:solidFill>
                  <a:srgbClr val="FF000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FF0000"/>
                </a:solidFill>
                <a:latin typeface="Colonna MT" panose="04020805060202030203" pitchFamily="82" charset="0"/>
              </a:rPr>
              <a:t>weather</a:t>
            </a:r>
            <a:endParaRPr lang="cs-CZ" sz="3000" dirty="0">
              <a:solidFill>
                <a:srgbClr val="FF0000"/>
              </a:solidFill>
              <a:latin typeface="Colonna MT" panose="04020805060202030203" pitchFamily="82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7284" y="3771247"/>
            <a:ext cx="2857500" cy="2426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050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444" y="371960"/>
            <a:ext cx="8342220" cy="49244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u="sng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Canada</a:t>
            </a:r>
            <a:endParaRPr lang="cs-CZ" sz="4400" b="1" u="sng" dirty="0" smtClean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endParaRPr lang="cs-CZ" sz="3000" b="1" dirty="0" smtClean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cs-CZ" sz="3000" b="1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Ice-hockey</a:t>
            </a:r>
            <a:r>
              <a:rPr lang="cs-CZ" sz="3000" b="1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-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was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invented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in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Canada</a:t>
            </a:r>
            <a:endParaRPr lang="cs-CZ" sz="3000" dirty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pPr>
              <a:buClr>
                <a:srgbClr val="FF0000"/>
              </a:buClr>
            </a:pPr>
            <a:r>
              <a:rPr lang="cs-CZ" sz="3000" b="1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                       -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every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Canadian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loves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and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plays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it</a:t>
            </a:r>
            <a:endParaRPr lang="cs-CZ" sz="3000" dirty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pPr>
              <a:buClr>
                <a:srgbClr val="FF0000"/>
              </a:buClr>
            </a:pP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                       -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the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most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prevalent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winter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sport</a:t>
            </a: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Ø"/>
            </a:pPr>
            <a:endParaRPr lang="cs-CZ" sz="3000" dirty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Ø"/>
            </a:pPr>
            <a:endParaRPr lang="cs-CZ" sz="3000" b="1" dirty="0" smtClean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Ø"/>
            </a:pPr>
            <a:endParaRPr lang="cs-CZ" sz="3000" b="1" dirty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pPr marL="457200" indent="-45720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cs-CZ" sz="3000" b="1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Lacrosse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-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the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oldest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and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official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summer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sport</a:t>
            </a:r>
          </a:p>
          <a:p>
            <a:pPr>
              <a:buClr>
                <a:srgbClr val="FF0000"/>
              </a:buClr>
            </a:pPr>
            <a:r>
              <a:rPr lang="cs-CZ" sz="3000" dirty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                  -  a sport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with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Native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American</a:t>
            </a:r>
            <a:r>
              <a:rPr lang="cs-CZ" sz="3000" dirty="0" smtClean="0">
                <a:solidFill>
                  <a:srgbClr val="0070C0"/>
                </a:solidFill>
                <a:latin typeface="Colonna MT" panose="04020805060202030203" pitchFamily="82" charset="0"/>
              </a:rPr>
              <a:t> </a:t>
            </a:r>
            <a:r>
              <a:rPr lang="cs-CZ" sz="3000" dirty="0" err="1" smtClean="0">
                <a:solidFill>
                  <a:srgbClr val="0070C0"/>
                </a:solidFill>
                <a:latin typeface="Colonna MT" panose="04020805060202030203" pitchFamily="82" charset="0"/>
              </a:rPr>
              <a:t>origins</a:t>
            </a:r>
            <a:endParaRPr lang="cs-CZ" sz="3000" dirty="0">
              <a:solidFill>
                <a:srgbClr val="0070C0"/>
              </a:solidFill>
              <a:latin typeface="Colonna MT" panose="04020805060202030203" pitchFamily="82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2664" y="1084881"/>
            <a:ext cx="2934992" cy="244873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2664" y="4246535"/>
            <a:ext cx="2934992" cy="2363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964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11362" y="-196290"/>
            <a:ext cx="8844152" cy="60016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3200" dirty="0" smtClean="0">
              <a:latin typeface="Colonna MT" panose="04020805060202030203" pitchFamily="82" charset="0"/>
              <a:hlinkClick r:id="rId2"/>
            </a:endParaRPr>
          </a:p>
          <a:p>
            <a:r>
              <a:rPr lang="cs-CZ" sz="3200" dirty="0" smtClean="0">
                <a:latin typeface="Colonna MT" panose="04020805060202030203" pitchFamily="82" charset="0"/>
                <a:hlinkClick r:id="rId2"/>
              </a:rPr>
              <a:t>Zdroje:</a:t>
            </a:r>
          </a:p>
          <a:p>
            <a:r>
              <a:rPr lang="cs-CZ" sz="3200" dirty="0" smtClean="0">
                <a:latin typeface="Colonna MT" panose="04020805060202030203" pitchFamily="82" charset="0"/>
                <a:hlinkClick r:id="rId2"/>
              </a:rPr>
              <a:t>http://cz.forwallpaper.com</a:t>
            </a:r>
            <a:endParaRPr lang="cs-CZ" sz="3200" dirty="0" smtClean="0">
              <a:latin typeface="Colonna MT" panose="04020805060202030203" pitchFamily="82" charset="0"/>
            </a:endParaRPr>
          </a:p>
          <a:p>
            <a:r>
              <a:rPr lang="cs-CZ" sz="3200" dirty="0" smtClean="0">
                <a:latin typeface="Colonna MT" panose="04020805060202030203" pitchFamily="82" charset="0"/>
                <a:hlinkClick r:id="rId3"/>
              </a:rPr>
              <a:t>http://cz.clipartlogo.com//</a:t>
            </a:r>
            <a:endParaRPr lang="cs-CZ" sz="3200" dirty="0" smtClean="0">
              <a:latin typeface="Colonna MT" panose="04020805060202030203" pitchFamily="82" charset="0"/>
            </a:endParaRPr>
          </a:p>
          <a:p>
            <a:r>
              <a:rPr lang="cs-CZ" sz="3200" dirty="0">
                <a:latin typeface="Colonna MT" panose="04020805060202030203" pitchFamily="82" charset="0"/>
                <a:hlinkClick r:id="rId4"/>
              </a:rPr>
              <a:t>http://sportpeaks.com/american-football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sz="3200" dirty="0">
                <a:latin typeface="Colonna MT" panose="04020805060202030203" pitchFamily="82" charset="0"/>
                <a:hlinkClick r:id="rId5"/>
              </a:rPr>
              <a:t>http://www.justloveleather.com</a:t>
            </a:r>
            <a:r>
              <a:rPr lang="cs-CZ" sz="3200" dirty="0" smtClean="0">
                <a:latin typeface="Colonna MT" panose="04020805060202030203" pitchFamily="82" charset="0"/>
                <a:hlinkClick r:id="rId5"/>
              </a:rPr>
              <a:t>/</a:t>
            </a:r>
            <a:endParaRPr lang="cs-CZ" sz="3200" dirty="0" smtClean="0">
              <a:latin typeface="Colonna MT" panose="04020805060202030203" pitchFamily="82" charset="0"/>
            </a:endParaRPr>
          </a:p>
          <a:p>
            <a:r>
              <a:rPr lang="cs-CZ" sz="3200" dirty="0">
                <a:latin typeface="Colonna MT" panose="04020805060202030203" pitchFamily="82" charset="0"/>
                <a:hlinkClick r:id="rId6"/>
              </a:rPr>
              <a:t>http://en.wikipedia.org</a:t>
            </a:r>
            <a:r>
              <a:rPr lang="cs-CZ" sz="3200" dirty="0" smtClean="0">
                <a:latin typeface="Colonna MT" panose="04020805060202030203" pitchFamily="82" charset="0"/>
                <a:hlinkClick r:id="rId6"/>
              </a:rPr>
              <a:t>/</a:t>
            </a:r>
            <a:endParaRPr lang="cs-CZ" sz="3200" dirty="0" smtClean="0">
              <a:latin typeface="Colonna MT" panose="04020805060202030203" pitchFamily="82" charset="0"/>
            </a:endParaRPr>
          </a:p>
          <a:p>
            <a:r>
              <a:rPr lang="cs-CZ" sz="3200" dirty="0">
                <a:latin typeface="Colonna MT" panose="04020805060202030203" pitchFamily="82" charset="0"/>
                <a:hlinkClick r:id="rId7"/>
              </a:rPr>
              <a:t>http://www.foxnews.com</a:t>
            </a:r>
            <a:r>
              <a:rPr lang="cs-CZ" sz="3200" dirty="0" smtClean="0">
                <a:latin typeface="Colonna MT" panose="04020805060202030203" pitchFamily="82" charset="0"/>
                <a:hlinkClick r:id="rId7"/>
              </a:rPr>
              <a:t>/</a:t>
            </a:r>
            <a:endParaRPr lang="cs-CZ" sz="3200" dirty="0" smtClean="0">
              <a:latin typeface="Colonna MT" panose="04020805060202030203" pitchFamily="82" charset="0"/>
            </a:endParaRPr>
          </a:p>
          <a:p>
            <a:r>
              <a:rPr lang="cs-CZ" sz="3200" dirty="0">
                <a:latin typeface="Colonna MT" panose="04020805060202030203" pitchFamily="82" charset="0"/>
                <a:hlinkClick r:id="rId8"/>
              </a:rPr>
              <a:t>http://www.coxpurtell.com.au</a:t>
            </a:r>
            <a:r>
              <a:rPr lang="cs-CZ" sz="3200" dirty="0" smtClean="0">
                <a:latin typeface="Colonna MT" panose="04020805060202030203" pitchFamily="82" charset="0"/>
                <a:hlinkClick r:id="rId8"/>
              </a:rPr>
              <a:t>/</a:t>
            </a:r>
            <a:endParaRPr lang="cs-CZ" sz="3200" dirty="0" smtClean="0">
              <a:latin typeface="Colonna MT" panose="04020805060202030203" pitchFamily="82" charset="0"/>
            </a:endParaRPr>
          </a:p>
          <a:p>
            <a:r>
              <a:rPr lang="cs-CZ" sz="3200" dirty="0" smtClean="0">
                <a:solidFill>
                  <a:srgbClr val="0070C0"/>
                </a:solidFill>
                <a:latin typeface="Colonna MT" panose="04020805060202030203" pitchFamily="82" charset="0"/>
                <a:hlinkClick r:id="rId9"/>
              </a:rPr>
              <a:t>www.canada.com</a:t>
            </a:r>
            <a:endParaRPr lang="cs-CZ" sz="3200" dirty="0" smtClean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r>
              <a:rPr lang="cs-CZ" sz="3200" dirty="0">
                <a:solidFill>
                  <a:srgbClr val="0070C0"/>
                </a:solidFill>
                <a:latin typeface="Colonna MT" panose="04020805060202030203" pitchFamily="82" charset="0"/>
                <a:hlinkClick r:id="rId10"/>
              </a:rPr>
              <a:t>http://laxallstars.com</a:t>
            </a:r>
            <a:r>
              <a:rPr lang="cs-CZ" sz="3200" dirty="0" smtClean="0">
                <a:solidFill>
                  <a:srgbClr val="0070C0"/>
                </a:solidFill>
                <a:latin typeface="Colonna MT" panose="04020805060202030203" pitchFamily="82" charset="0"/>
                <a:hlinkClick r:id="rId10"/>
              </a:rPr>
              <a:t>/</a:t>
            </a:r>
            <a:endParaRPr lang="cs-CZ" sz="3200" dirty="0" smtClean="0">
              <a:solidFill>
                <a:srgbClr val="0070C0"/>
              </a:solidFill>
              <a:latin typeface="Colonna MT" panose="04020805060202030203" pitchFamily="82" charset="0"/>
            </a:endParaRPr>
          </a:p>
          <a:p>
            <a:r>
              <a:rPr lang="cs-CZ" sz="3200" dirty="0">
                <a:solidFill>
                  <a:srgbClr val="0070C0"/>
                </a:solidFill>
                <a:latin typeface="Colonna MT" panose="04020805060202030203" pitchFamily="82" charset="0"/>
              </a:rPr>
              <a:t>http://www.dondrup.com/uou0c7/uk-flag-vintage</a:t>
            </a:r>
          </a:p>
        </p:txBody>
      </p:sp>
    </p:spTree>
    <p:extLst>
      <p:ext uri="{BB962C8B-B14F-4D97-AF65-F5344CB8AC3E}">
        <p14:creationId xmlns:p14="http://schemas.microsoft.com/office/powerpoint/2010/main" val="4178520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280</Words>
  <Application>Microsoft Office PowerPoint</Application>
  <PresentationFormat>Širokoúhlá obrazovka</PresentationFormat>
  <Paragraphs>77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Arial</vt:lpstr>
      <vt:lpstr>Calibri</vt:lpstr>
      <vt:lpstr>Calibri Light</vt:lpstr>
      <vt:lpstr>Colonna MT</vt:lpstr>
      <vt:lpstr>Times New Roman</vt:lpstr>
      <vt:lpstr>Wingdings</vt:lpstr>
      <vt:lpstr>Motiv Office</vt:lpstr>
      <vt:lpstr>1_Motiv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17</cp:revision>
  <dcterms:created xsi:type="dcterms:W3CDTF">2014-06-20T09:34:51Z</dcterms:created>
  <dcterms:modified xsi:type="dcterms:W3CDTF">2014-06-24T08:31:40Z</dcterms:modified>
</cp:coreProperties>
</file>