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2" r:id="rId3"/>
    <p:sldId id="257" r:id="rId4"/>
    <p:sldId id="258" r:id="rId5"/>
    <p:sldId id="260" r:id="rId6"/>
    <p:sldId id="261" r:id="rId7"/>
    <p:sldId id="259" r:id="rId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  <a:srgbClr val="CC99FF"/>
    <a:srgbClr val="D60093"/>
    <a:srgbClr val="FF99FF"/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42" d="100"/>
          <a:sy n="42" d="100"/>
        </p:scale>
        <p:origin x="72" y="7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818BC-8B63-40C5-8F93-2C44598065C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64F77-429C-4894-9DBB-35C446D2A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856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818BC-8B63-40C5-8F93-2C44598065C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64F77-429C-4894-9DBB-35C446D2A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386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818BC-8B63-40C5-8F93-2C44598065C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64F77-429C-4894-9DBB-35C446D2A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030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818BC-8B63-40C5-8F93-2C44598065C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64F77-429C-4894-9DBB-35C446D2A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867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818BC-8B63-40C5-8F93-2C44598065C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64F77-429C-4894-9DBB-35C446D2A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548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818BC-8B63-40C5-8F93-2C44598065C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64F77-429C-4894-9DBB-35C446D2A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784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818BC-8B63-40C5-8F93-2C44598065C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64F77-429C-4894-9DBB-35C446D2A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50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818BC-8B63-40C5-8F93-2C44598065C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64F77-429C-4894-9DBB-35C446D2A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626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818BC-8B63-40C5-8F93-2C44598065C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64F77-429C-4894-9DBB-35C446D2A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867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818BC-8B63-40C5-8F93-2C44598065C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64F77-429C-4894-9DBB-35C446D2A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435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818BC-8B63-40C5-8F93-2C44598065C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64F77-429C-4894-9DBB-35C446D2A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481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1561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866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51036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3774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5088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0443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5926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698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6814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2809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627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818BC-8B63-40C5-8F93-2C44598065CE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464F77-429C-4894-9DBB-35C446D2AB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11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209DF6-2877-40FB-BADC-DF93929E207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24. 6. 2014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9A7698-9C58-4692-ABB5-A655039B93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217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vestrong.com/" TargetMode="External"/><Relationship Id="rId2" Type="http://schemas.openxmlformats.org/officeDocument/2006/relationships/hyperlink" Target="http://www.yogaforfatloss.org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writework.com/" TargetMode="External"/><Relationship Id="rId4" Type="http://schemas.openxmlformats.org/officeDocument/2006/relationships/hyperlink" Target="https://publicandprivatespace.wordpres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99">
            <a:alpha val="8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" y="0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6135" y="0"/>
            <a:ext cx="1524472" cy="13684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4899090"/>
              </p:ext>
            </p:extLst>
          </p:nvPr>
        </p:nvGraphicFramePr>
        <p:xfrm>
          <a:off x="720138" y="1341435"/>
          <a:ext cx="10913061" cy="5345095"/>
        </p:xfrm>
        <a:graphic>
          <a:graphicData uri="http://schemas.openxmlformats.org/drawingml/2006/table">
            <a:tbl>
              <a:tblPr/>
              <a:tblGrid>
                <a:gridCol w="2494912"/>
                <a:gridCol w="62451"/>
                <a:gridCol w="2308697"/>
                <a:gridCol w="199196"/>
                <a:gridCol w="597586"/>
                <a:gridCol w="5250219"/>
              </a:tblGrid>
              <a:tr h="54084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82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Úloha sportu v životě člověka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Sport a hry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400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15.06.2014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362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17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17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611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Anotace: výukový materiál je určen k 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osvojení znalostí na téma Úloha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sportu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životě člověka.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75057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63921" y="1966347"/>
            <a:ext cx="941636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err="1" smtClean="0">
                <a:latin typeface="Bradley Hand ITC" panose="03070402050302030203" pitchFamily="66" charset="0"/>
              </a:rPr>
              <a:t>The</a:t>
            </a:r>
            <a:r>
              <a:rPr lang="cs-CZ" sz="6600" b="1" dirty="0" smtClean="0">
                <a:latin typeface="Bradley Hand ITC" panose="03070402050302030203" pitchFamily="66" charset="0"/>
              </a:rPr>
              <a:t> role </a:t>
            </a:r>
            <a:r>
              <a:rPr lang="cs-CZ" sz="6600" b="1" dirty="0" err="1" smtClean="0">
                <a:latin typeface="Bradley Hand ITC" panose="03070402050302030203" pitchFamily="66" charset="0"/>
              </a:rPr>
              <a:t>of</a:t>
            </a:r>
            <a:r>
              <a:rPr lang="cs-CZ" sz="6600" b="1" dirty="0" smtClean="0">
                <a:latin typeface="Bradley Hand ITC" panose="03070402050302030203" pitchFamily="66" charset="0"/>
              </a:rPr>
              <a:t> sport in </a:t>
            </a:r>
            <a:r>
              <a:rPr lang="cs-CZ" sz="6600" b="1" dirty="0" err="1" smtClean="0">
                <a:latin typeface="Bradley Hand ITC" panose="03070402050302030203" pitchFamily="66" charset="0"/>
              </a:rPr>
              <a:t>our</a:t>
            </a:r>
            <a:r>
              <a:rPr lang="cs-CZ" sz="6600" b="1" dirty="0" smtClean="0">
                <a:latin typeface="Bradley Hand ITC" panose="03070402050302030203" pitchFamily="66" charset="0"/>
              </a:rPr>
              <a:t> </a:t>
            </a:r>
            <a:r>
              <a:rPr lang="cs-CZ" sz="6600" b="1" dirty="0" err="1" smtClean="0">
                <a:latin typeface="Bradley Hand ITC" panose="03070402050302030203" pitchFamily="66" charset="0"/>
              </a:rPr>
              <a:t>life</a:t>
            </a:r>
            <a:endParaRPr lang="cs-CZ" sz="6600" b="1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465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89821" y="451000"/>
            <a:ext cx="8879354" cy="96334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Physical</a:t>
            </a: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4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benefits</a:t>
            </a:r>
            <a:endParaRPr lang="cs-CZ" sz="4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endParaRPr lang="cs-CZ" sz="3600" b="1" dirty="0" smtClean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3600" b="1" dirty="0" smtClean="0">
                <a:latin typeface="Bradley Hand ITC" panose="03070402050302030203" pitchFamily="66" charset="0"/>
              </a:rPr>
              <a:t>Sport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helps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us</a:t>
            </a:r>
            <a:r>
              <a:rPr lang="cs-CZ" sz="3600" b="1" dirty="0" smtClean="0">
                <a:latin typeface="Bradley Hand ITC" panose="03070402050302030203" pitchFamily="66" charset="0"/>
              </a:rPr>
              <a:t> to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keep</a:t>
            </a:r>
            <a:r>
              <a:rPr lang="cs-CZ" sz="3600" b="1" dirty="0" smtClean="0">
                <a:latin typeface="Bradley Hand ITC" panose="03070402050302030203" pitchFamily="66" charset="0"/>
              </a:rPr>
              <a:t> fit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cs-CZ" sz="3600" b="1" dirty="0" smtClean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3600" b="1" dirty="0" err="1" smtClean="0">
                <a:latin typeface="Bradley Hand ITC" panose="03070402050302030203" pitchFamily="66" charset="0"/>
              </a:rPr>
              <a:t>Active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people</a:t>
            </a:r>
            <a:r>
              <a:rPr lang="cs-CZ" sz="3600" b="1" dirty="0" smtClean="0">
                <a:latin typeface="Bradley Hand ITC" panose="03070402050302030203" pitchFamily="66" charset="0"/>
              </a:rPr>
              <a:t>  are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healthier</a:t>
            </a:r>
            <a:endParaRPr lang="cs-CZ" sz="3600" b="1" dirty="0">
              <a:latin typeface="Bradley Hand ITC" panose="03070402050302030203" pitchFamily="66" charset="0"/>
            </a:endParaRPr>
          </a:p>
          <a:p>
            <a:r>
              <a:rPr lang="cs-CZ" sz="3600" b="1" dirty="0" smtClean="0">
                <a:latin typeface="Bradley Hand ITC" panose="03070402050302030203" pitchFamily="66" charset="0"/>
              </a:rPr>
              <a:t>     - 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they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have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better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lung</a:t>
            </a:r>
            <a:r>
              <a:rPr lang="cs-CZ" sz="3600" b="1" dirty="0" smtClean="0">
                <a:latin typeface="Bradley Hand ITC" panose="03070402050302030203" pitchFamily="66" charset="0"/>
              </a:rPr>
              <a:t> and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heart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funcion</a:t>
            </a:r>
            <a:endParaRPr lang="cs-CZ" sz="3600" b="1" dirty="0" smtClean="0">
              <a:latin typeface="Bradley Hand ITC" panose="03070402050302030203" pitchFamily="66" charset="0"/>
            </a:endParaRPr>
          </a:p>
          <a:p>
            <a:r>
              <a:rPr lang="cs-CZ" sz="3600" b="1" dirty="0" smtClean="0">
                <a:latin typeface="Bradley Hand ITC" panose="03070402050302030203" pitchFamily="66" charset="0"/>
              </a:rPr>
              <a:t>     - sport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can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eliminate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pain</a:t>
            </a:r>
            <a:r>
              <a:rPr lang="cs-CZ" sz="3600" b="1" dirty="0" smtClean="0">
                <a:latin typeface="Bradley Hand ITC" panose="03070402050302030203" pitchFamily="66" charset="0"/>
              </a:rPr>
              <a:t> in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our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back</a:t>
            </a:r>
            <a:endParaRPr lang="cs-CZ" sz="3600" b="1" dirty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cs-CZ" sz="3600" b="1" dirty="0" smtClean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3600" b="1" dirty="0" smtClean="0">
                <a:latin typeface="Bradley Hand ITC" panose="03070402050302030203" pitchFamily="66" charset="0"/>
              </a:rPr>
              <a:t>Sport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relieves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the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stresses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of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everyday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life</a:t>
            </a:r>
            <a:endParaRPr lang="cs-CZ" sz="3600" b="1" dirty="0" smtClean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cs-CZ" sz="3600" b="1" dirty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3600" b="1" dirty="0" err="1" smtClean="0">
                <a:latin typeface="Bradley Hand ITC" panose="03070402050302030203" pitchFamily="66" charset="0"/>
              </a:rPr>
              <a:t>Healthy</a:t>
            </a:r>
            <a:r>
              <a:rPr lang="cs-CZ" sz="3600" b="1" dirty="0" smtClean="0">
                <a:latin typeface="Bradley Hand ITC" panose="03070402050302030203" pitchFamily="66" charset="0"/>
              </a:rPr>
              <a:t> body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is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beautiful</a:t>
            </a:r>
            <a:r>
              <a:rPr lang="cs-CZ" sz="3600" b="1" dirty="0" smtClean="0">
                <a:latin typeface="Bradley Hand ITC" panose="03070402050302030203" pitchFamily="66" charset="0"/>
              </a:rPr>
              <a:t> body</a:t>
            </a:r>
            <a:endParaRPr lang="cs-CZ" sz="3600" b="1" dirty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cs-CZ" sz="3600" dirty="0" smtClean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cs-CZ" sz="3600" dirty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cs-CZ" sz="3600" dirty="0" smtClean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cs-CZ" sz="3600" dirty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cs-CZ" sz="3600" dirty="0" smtClean="0">
              <a:latin typeface="Bradley Hand ITC" panose="03070402050302030203" pitchFamily="66" charset="0"/>
            </a:endParaRPr>
          </a:p>
          <a:p>
            <a:r>
              <a:rPr lang="cs-CZ" sz="3600" dirty="0" smtClean="0">
                <a:latin typeface="Bradley Hand ITC" panose="03070402050302030203" pitchFamily="66" charset="0"/>
              </a:rPr>
              <a:t>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1796" y="232475"/>
            <a:ext cx="3320204" cy="3022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29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60093">
            <a:alpha val="6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85025"/>
            <a:ext cx="12317796" cy="66787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Social</a:t>
            </a: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4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importance</a:t>
            </a:r>
            <a:endParaRPr lang="cs-CZ" sz="4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cs-CZ" sz="3600" b="1" dirty="0" smtClean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3600" b="1" dirty="0" smtClean="0">
                <a:latin typeface="Bradley Hand ITC" panose="03070402050302030203" pitchFamily="66" charset="0"/>
              </a:rPr>
              <a:t>Sport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can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help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us</a:t>
            </a:r>
            <a:r>
              <a:rPr lang="cs-CZ" sz="3600" b="1" dirty="0" smtClean="0">
                <a:latin typeface="Bradley Hand ITC" panose="03070402050302030203" pitchFamily="66" charset="0"/>
              </a:rPr>
              <a:t> to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find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new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friends</a:t>
            </a:r>
            <a:endParaRPr lang="cs-CZ" sz="3600" b="1" dirty="0" smtClean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cs-CZ" sz="3600" b="1" dirty="0" smtClean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3600" b="1" dirty="0" err="1" smtClean="0">
                <a:latin typeface="Bradley Hand ITC" panose="03070402050302030203" pitchFamily="66" charset="0"/>
              </a:rPr>
              <a:t>We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can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identify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with</a:t>
            </a:r>
            <a:r>
              <a:rPr lang="cs-CZ" sz="3600" b="1" dirty="0" smtClean="0">
                <a:latin typeface="Bradley Hand ITC" panose="03070402050302030203" pitchFamily="66" charset="0"/>
              </a:rPr>
              <a:t> a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group</a:t>
            </a:r>
            <a:endParaRPr lang="cs-CZ" sz="3600" b="1" dirty="0" smtClean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cs-CZ" sz="3600" b="1" dirty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3600" b="1" dirty="0" smtClean="0">
                <a:latin typeface="Bradley Hand ITC" panose="03070402050302030203" pitchFamily="66" charset="0"/>
              </a:rPr>
              <a:t>Sport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can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also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replace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loneliness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with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the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sence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of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belonging</a:t>
            </a:r>
            <a:endParaRPr lang="cs-CZ" sz="3600" b="1" dirty="0" smtClean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cs-CZ" sz="3600" b="1" dirty="0">
              <a:latin typeface="Bradley Hand ITC" panose="03070402050302030203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3600" b="1" dirty="0" err="1" smtClean="0">
                <a:latin typeface="Bradley Hand ITC" panose="03070402050302030203" pitchFamily="66" charset="0"/>
              </a:rPr>
              <a:t>It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is</a:t>
            </a:r>
            <a:r>
              <a:rPr lang="cs-CZ" sz="3600" b="1" dirty="0" smtClean="0">
                <a:latin typeface="Bradley Hand ITC" panose="03070402050302030203" pitchFamily="66" charset="0"/>
              </a:rPr>
              <a:t> a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great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leisure</a:t>
            </a:r>
            <a:r>
              <a:rPr lang="cs-CZ" sz="3600" b="1" dirty="0" smtClean="0">
                <a:latin typeface="Bradley Hand ITC" panose="03070402050302030203" pitchFamily="66" charset="0"/>
              </a:rPr>
              <a:t> </a:t>
            </a:r>
            <a:r>
              <a:rPr lang="cs-CZ" sz="3600" b="1" dirty="0" err="1" smtClean="0">
                <a:latin typeface="Bradley Hand ITC" panose="03070402050302030203" pitchFamily="66" charset="0"/>
              </a:rPr>
              <a:t>activity</a:t>
            </a:r>
            <a:endParaRPr lang="cs-CZ" sz="3600" b="1" dirty="0" smtClean="0">
              <a:latin typeface="Bradley Hand ITC" panose="03070402050302030203" pitchFamily="66" charset="0"/>
            </a:endParaRPr>
          </a:p>
          <a:p>
            <a:endParaRPr lang="cs-CZ" sz="3600" b="1" dirty="0" smtClean="0">
              <a:latin typeface="Bradley Hand ITC" panose="03070402050302030203" pitchFamily="66" charset="0"/>
            </a:endParaRPr>
          </a:p>
          <a:p>
            <a:endParaRPr lang="cs-CZ" sz="3600" b="1" dirty="0" smtClean="0">
              <a:latin typeface="Bradley Hand ITC" panose="03070402050302030203" pitchFamily="66" charset="0"/>
            </a:endParaRPr>
          </a:p>
          <a:p>
            <a:endParaRPr lang="cs-CZ" sz="2400" b="1" dirty="0">
              <a:latin typeface="Bradley Hand ITC" panose="03070402050302030203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1525" y="1053885"/>
            <a:ext cx="2512017" cy="2758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0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2952" y="371959"/>
            <a:ext cx="12042079" cy="46935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Character</a:t>
            </a:r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4400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values</a:t>
            </a:r>
            <a:endParaRPr lang="cs-CZ" sz="4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33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Playing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sport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can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help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to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teach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honesty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, fair play and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teamwork</a:t>
            </a:r>
            <a:endParaRPr lang="cs-CZ" sz="33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33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Help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us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to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accept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our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losses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3300" b="1" dirty="0" smtClean="0">
                <a:latin typeface="Bradley Hand ITC" panose="03070402050302030203" pitchFamily="66" charset="0"/>
              </a:rPr>
              <a:t>and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to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be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proud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of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our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succeses</a:t>
            </a:r>
            <a:endParaRPr lang="cs-CZ" sz="33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33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We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learn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to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gain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confidence</a:t>
            </a:r>
            <a:r>
              <a:rPr lang="cs-CZ" sz="3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 and </a:t>
            </a:r>
            <a:r>
              <a:rPr lang="cs-CZ" sz="33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adley Hand ITC" panose="03070402050302030203" pitchFamily="66" charset="0"/>
              </a:rPr>
              <a:t>self-respect</a:t>
            </a:r>
            <a:endParaRPr lang="cs-CZ" sz="33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33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adley Hand ITC" panose="03070402050302030203" pitchFamily="66" charset="0"/>
            </a:endParaRPr>
          </a:p>
          <a:p>
            <a:endParaRPr lang="cs-CZ" sz="2400" b="1" dirty="0">
              <a:latin typeface="Bradley Hand ITC" panose="03070402050302030203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8788" y="3654888"/>
            <a:ext cx="3126759" cy="308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4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33545" y="1683267"/>
            <a:ext cx="8032968" cy="31393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300" b="1" dirty="0" smtClean="0">
                <a:latin typeface="Bradley Hand ITC" panose="03070402050302030203" pitchFamily="66" charset="0"/>
                <a:hlinkClick r:id="rId2"/>
              </a:rPr>
              <a:t>Zdroje:</a:t>
            </a:r>
          </a:p>
          <a:p>
            <a:r>
              <a:rPr lang="cs-CZ" sz="3300" b="1" dirty="0" smtClean="0">
                <a:latin typeface="Bradley Hand ITC" panose="03070402050302030203" pitchFamily="66" charset="0"/>
                <a:hlinkClick r:id="rId2"/>
              </a:rPr>
              <a:t>http://www.yogaforfatloss.org/</a:t>
            </a:r>
            <a:endParaRPr lang="cs-CZ" sz="3300" b="1" dirty="0" smtClean="0">
              <a:latin typeface="Bradley Hand ITC" panose="03070402050302030203" pitchFamily="66" charset="0"/>
            </a:endParaRPr>
          </a:p>
          <a:p>
            <a:r>
              <a:rPr lang="cs-CZ" sz="3300" b="1" dirty="0" smtClean="0">
                <a:latin typeface="Bradley Hand ITC" panose="03070402050302030203" pitchFamily="66" charset="0"/>
                <a:hlinkClick r:id="rId3"/>
              </a:rPr>
              <a:t>http://www.livestrong.com/</a:t>
            </a:r>
            <a:endParaRPr lang="cs-CZ" sz="3300" b="1" dirty="0" smtClean="0">
              <a:latin typeface="Bradley Hand ITC" panose="03070402050302030203" pitchFamily="66" charset="0"/>
            </a:endParaRPr>
          </a:p>
          <a:p>
            <a:r>
              <a:rPr lang="cs-CZ" sz="3300" b="1" dirty="0" smtClean="0">
                <a:latin typeface="Bradley Hand ITC" panose="03070402050302030203" pitchFamily="66" charset="0"/>
                <a:hlinkClick r:id="rId4"/>
              </a:rPr>
              <a:t>https://publicandprivatespace.wordpress.com</a:t>
            </a:r>
            <a:endParaRPr lang="cs-CZ" sz="3300" b="1" dirty="0" smtClean="0">
              <a:latin typeface="Bradley Hand ITC" panose="03070402050302030203" pitchFamily="66" charset="0"/>
            </a:endParaRPr>
          </a:p>
          <a:p>
            <a:r>
              <a:rPr lang="cs-CZ" sz="3300" b="1" dirty="0" smtClean="0">
                <a:latin typeface="Bradley Hand ITC" panose="03070402050302030203" pitchFamily="66" charset="0"/>
                <a:hlinkClick r:id="rId5"/>
              </a:rPr>
              <a:t>http://www.writework.com</a:t>
            </a:r>
            <a:endParaRPr lang="cs-CZ" sz="3300" b="1" dirty="0" smtClean="0">
              <a:latin typeface="Bradley Hand ITC" panose="03070402050302030203" pitchFamily="66" charset="0"/>
            </a:endParaRPr>
          </a:p>
          <a:p>
            <a:r>
              <a:rPr lang="cs-CZ" sz="3300" b="1" dirty="0" smtClean="0">
                <a:solidFill>
                  <a:schemeClr val="accent1">
                    <a:lumMod val="75000"/>
                  </a:schemeClr>
                </a:solidFill>
                <a:latin typeface="Bradley Hand ITC" panose="03070402050302030203" pitchFamily="66" charset="0"/>
              </a:rPr>
              <a:t>http://www.dreamstime.com</a:t>
            </a:r>
            <a:endParaRPr lang="cs-CZ" sz="3300" b="1" dirty="0">
              <a:solidFill>
                <a:schemeClr val="accent1">
                  <a:lumMod val="75000"/>
                </a:schemeClr>
              </a:solidFill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467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209</Words>
  <Application>Microsoft Office PowerPoint</Application>
  <PresentationFormat>Širokoúhlá obrazovka</PresentationFormat>
  <Paragraphs>60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14" baseType="lpstr">
      <vt:lpstr>Arial</vt:lpstr>
      <vt:lpstr>Bradley Hand ITC</vt:lpstr>
      <vt:lpstr>Calibri</vt:lpstr>
      <vt:lpstr>Calibri Light</vt:lpstr>
      <vt:lpstr>Times New Roman</vt:lpstr>
      <vt:lpstr>Wingdings</vt:lpstr>
      <vt:lpstr>Motiv Office</vt:lpstr>
      <vt:lpstr>1_Motiv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12</cp:revision>
  <dcterms:created xsi:type="dcterms:W3CDTF">2014-06-24T06:52:14Z</dcterms:created>
  <dcterms:modified xsi:type="dcterms:W3CDTF">2014-06-24T08:30:58Z</dcterms:modified>
</cp:coreProperties>
</file>