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2" r:id="rId1"/>
  </p:sld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4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10.wmf"/><Relationship Id="rId1" Type="http://schemas.openxmlformats.org/officeDocument/2006/relationships/image" Target="../media/image9.wmf"/><Relationship Id="rId6" Type="http://schemas.openxmlformats.org/officeDocument/2006/relationships/image" Target="../media/image14.wmf"/><Relationship Id="rId5" Type="http://schemas.openxmlformats.org/officeDocument/2006/relationships/image" Target="../media/image13.wmf"/><Relationship Id="rId4" Type="http://schemas.openxmlformats.org/officeDocument/2006/relationships/image" Target="../media/image12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6" Type="http://schemas.openxmlformats.org/officeDocument/2006/relationships/image" Target="../media/image20.wmf"/><Relationship Id="rId5" Type="http://schemas.openxmlformats.org/officeDocument/2006/relationships/image" Target="../media/image19.wmf"/><Relationship Id="rId4" Type="http://schemas.openxmlformats.org/officeDocument/2006/relationships/image" Target="../media/image18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5" Type="http://schemas.openxmlformats.org/officeDocument/2006/relationships/image" Target="../media/image25.wmf"/><Relationship Id="rId4" Type="http://schemas.openxmlformats.org/officeDocument/2006/relationships/image" Target="../media/image24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8.wmf"/><Relationship Id="rId2" Type="http://schemas.openxmlformats.org/officeDocument/2006/relationships/image" Target="../media/image27.wmf"/><Relationship Id="rId1" Type="http://schemas.openxmlformats.org/officeDocument/2006/relationships/image" Target="../media/image26.wmf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Relationship Id="rId6" Type="http://schemas.openxmlformats.org/officeDocument/2006/relationships/image" Target="../media/image36.wmf"/><Relationship Id="rId5" Type="http://schemas.openxmlformats.org/officeDocument/2006/relationships/image" Target="../media/image35.wmf"/><Relationship Id="rId4" Type="http://schemas.openxmlformats.org/officeDocument/2006/relationships/image" Target="../media/image34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9.wmf"/><Relationship Id="rId2" Type="http://schemas.openxmlformats.org/officeDocument/2006/relationships/image" Target="../media/image38.wmf"/><Relationship Id="rId1" Type="http://schemas.openxmlformats.org/officeDocument/2006/relationships/image" Target="../media/image37.wmf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image" Target="../media/image4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8.png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8.wmf"/><Relationship Id="rId5" Type="http://schemas.openxmlformats.org/officeDocument/2006/relationships/image" Target="../media/image5.wmf"/><Relationship Id="rId10" Type="http://schemas.openxmlformats.org/officeDocument/2006/relationships/oleObject" Target="../embeddings/oleObject4.bin"/><Relationship Id="rId4" Type="http://schemas.openxmlformats.org/officeDocument/2006/relationships/oleObject" Target="../embeddings/oleObject1.bin"/><Relationship Id="rId9" Type="http://schemas.openxmlformats.org/officeDocument/2006/relationships/image" Target="../media/image7.wm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13" Type="http://schemas.openxmlformats.org/officeDocument/2006/relationships/oleObject" Target="../embeddings/oleObject10.bin"/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7.bin"/><Relationship Id="rId12" Type="http://schemas.openxmlformats.org/officeDocument/2006/relationships/image" Target="../media/image13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0.wmf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6.bin"/><Relationship Id="rId10" Type="http://schemas.openxmlformats.org/officeDocument/2006/relationships/image" Target="../media/image12.wmf"/><Relationship Id="rId4" Type="http://schemas.openxmlformats.org/officeDocument/2006/relationships/image" Target="../media/image9.wmf"/><Relationship Id="rId9" Type="http://schemas.openxmlformats.org/officeDocument/2006/relationships/oleObject" Target="../embeddings/oleObject8.bin"/><Relationship Id="rId14" Type="http://schemas.openxmlformats.org/officeDocument/2006/relationships/image" Target="../media/image1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wmf"/><Relationship Id="rId13" Type="http://schemas.openxmlformats.org/officeDocument/2006/relationships/oleObject" Target="../embeddings/oleObject16.bin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12" Type="http://schemas.openxmlformats.org/officeDocument/2006/relationships/image" Target="../media/image1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wmf"/><Relationship Id="rId11" Type="http://schemas.openxmlformats.org/officeDocument/2006/relationships/oleObject" Target="../embeddings/oleObject15.bin"/><Relationship Id="rId5" Type="http://schemas.openxmlformats.org/officeDocument/2006/relationships/oleObject" Target="../embeddings/oleObject12.bin"/><Relationship Id="rId10" Type="http://schemas.openxmlformats.org/officeDocument/2006/relationships/image" Target="../media/image18.wmf"/><Relationship Id="rId4" Type="http://schemas.openxmlformats.org/officeDocument/2006/relationships/image" Target="../media/image15.wmf"/><Relationship Id="rId9" Type="http://schemas.openxmlformats.org/officeDocument/2006/relationships/oleObject" Target="../embeddings/oleObject14.bin"/><Relationship Id="rId14" Type="http://schemas.openxmlformats.org/officeDocument/2006/relationships/image" Target="../media/image20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13" Type="http://schemas.openxmlformats.org/officeDocument/2006/relationships/image" Target="../media/image25.wmf"/><Relationship Id="rId3" Type="http://schemas.openxmlformats.org/officeDocument/2006/relationships/image" Target="../media/image26.png"/><Relationship Id="rId7" Type="http://schemas.openxmlformats.org/officeDocument/2006/relationships/image" Target="../media/image22.wmf"/><Relationship Id="rId12" Type="http://schemas.openxmlformats.org/officeDocument/2006/relationships/oleObject" Target="../embeddings/oleObject2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8.bin"/><Relationship Id="rId11" Type="http://schemas.openxmlformats.org/officeDocument/2006/relationships/image" Target="../media/image24.wmf"/><Relationship Id="rId5" Type="http://schemas.openxmlformats.org/officeDocument/2006/relationships/image" Target="../media/image21.wmf"/><Relationship Id="rId10" Type="http://schemas.openxmlformats.org/officeDocument/2006/relationships/oleObject" Target="../embeddings/oleObject20.bin"/><Relationship Id="rId4" Type="http://schemas.openxmlformats.org/officeDocument/2006/relationships/oleObject" Target="../embeddings/oleObject17.bin"/><Relationship Id="rId9" Type="http://schemas.openxmlformats.org/officeDocument/2006/relationships/image" Target="../media/image23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4.bin"/><Relationship Id="rId12" Type="http://schemas.openxmlformats.org/officeDocument/2006/relationships/image" Target="../media/image3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27.wmf"/><Relationship Id="rId11" Type="http://schemas.openxmlformats.org/officeDocument/2006/relationships/oleObject" Target="../embeddings/oleObject26.bin"/><Relationship Id="rId5" Type="http://schemas.openxmlformats.org/officeDocument/2006/relationships/oleObject" Target="../embeddings/oleObject23.bin"/><Relationship Id="rId10" Type="http://schemas.openxmlformats.org/officeDocument/2006/relationships/image" Target="../media/image29.wmf"/><Relationship Id="rId4" Type="http://schemas.openxmlformats.org/officeDocument/2006/relationships/image" Target="../media/image26.wmf"/><Relationship Id="rId9" Type="http://schemas.openxmlformats.org/officeDocument/2006/relationships/oleObject" Target="../embeddings/oleObject25.bin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13" Type="http://schemas.openxmlformats.org/officeDocument/2006/relationships/oleObject" Target="../embeddings/oleObject32.bin"/><Relationship Id="rId3" Type="http://schemas.openxmlformats.org/officeDocument/2006/relationships/oleObject" Target="../embeddings/oleObject27.bin"/><Relationship Id="rId7" Type="http://schemas.openxmlformats.org/officeDocument/2006/relationships/oleObject" Target="../embeddings/oleObject29.bin"/><Relationship Id="rId12" Type="http://schemas.openxmlformats.org/officeDocument/2006/relationships/image" Target="../media/image35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32.wmf"/><Relationship Id="rId11" Type="http://schemas.openxmlformats.org/officeDocument/2006/relationships/oleObject" Target="../embeddings/oleObject31.bin"/><Relationship Id="rId5" Type="http://schemas.openxmlformats.org/officeDocument/2006/relationships/oleObject" Target="../embeddings/oleObject28.bin"/><Relationship Id="rId10" Type="http://schemas.openxmlformats.org/officeDocument/2006/relationships/image" Target="../media/image34.wmf"/><Relationship Id="rId4" Type="http://schemas.openxmlformats.org/officeDocument/2006/relationships/image" Target="../media/image31.wmf"/><Relationship Id="rId9" Type="http://schemas.openxmlformats.org/officeDocument/2006/relationships/oleObject" Target="../embeddings/oleObject30.bin"/><Relationship Id="rId14" Type="http://schemas.openxmlformats.org/officeDocument/2006/relationships/image" Target="../media/image36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13" Type="http://schemas.openxmlformats.org/officeDocument/2006/relationships/oleObject" Target="../embeddings/oleObject38.bin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5.bin"/><Relationship Id="rId12" Type="http://schemas.openxmlformats.org/officeDocument/2006/relationships/image" Target="../media/image4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8.wmf"/><Relationship Id="rId11" Type="http://schemas.openxmlformats.org/officeDocument/2006/relationships/oleObject" Target="../embeddings/oleObject37.bin"/><Relationship Id="rId5" Type="http://schemas.openxmlformats.org/officeDocument/2006/relationships/oleObject" Target="../embeddings/oleObject34.bin"/><Relationship Id="rId10" Type="http://schemas.openxmlformats.org/officeDocument/2006/relationships/image" Target="../media/image40.wmf"/><Relationship Id="rId4" Type="http://schemas.openxmlformats.org/officeDocument/2006/relationships/image" Target="../media/image37.wmf"/><Relationship Id="rId9" Type="http://schemas.openxmlformats.org/officeDocument/2006/relationships/oleObject" Target="../embeddings/oleObject36.bin"/><Relationship Id="rId14" Type="http://schemas.openxmlformats.org/officeDocument/2006/relationships/image" Target="../media/image42.wm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is.muni.cz/th/120776/prif_b/Bakalarka_a7b92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2" y="404813"/>
            <a:ext cx="7280423" cy="1714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7308850" y="642938"/>
            <a:ext cx="1035050" cy="8413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3200">
                <a:solidFill>
                  <a:schemeClr val="tx1"/>
                </a:solidFill>
                <a:latin typeface="Gill Sans MT" pitchFamily="34" charset="-18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Font typeface="Verdana" pitchFamily="34" charset="0"/>
              <a:buChar char="◦"/>
              <a:defRPr sz="2800">
                <a:solidFill>
                  <a:schemeClr val="tx1"/>
                </a:solidFill>
                <a:latin typeface="Gill Sans MT" pitchFamily="34" charset="-1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Gill Sans MT" pitchFamily="34" charset="-18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32D2E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cs-CZ" altLang="cs-CZ" sz="1800">
              <a:latin typeface="Arial" charset="0"/>
            </a:endParaRPr>
          </a:p>
        </p:txBody>
      </p:sp>
      <p:pic>
        <p:nvPicPr>
          <p:cNvPr id="6" name="obrázek 1" descr="logo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765175"/>
            <a:ext cx="7858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340774"/>
              </p:ext>
            </p:extLst>
          </p:nvPr>
        </p:nvGraphicFramePr>
        <p:xfrm>
          <a:off x="611188" y="2205038"/>
          <a:ext cx="7921626" cy="4032250"/>
        </p:xfrm>
        <a:graphic>
          <a:graphicData uri="http://schemas.openxmlformats.org/drawingml/2006/table">
            <a:tbl>
              <a:tblPr/>
              <a:tblGrid>
                <a:gridCol w="1292561"/>
                <a:gridCol w="541148"/>
                <a:gridCol w="1613665"/>
                <a:gridCol w="733484"/>
                <a:gridCol w="293394"/>
                <a:gridCol w="3447374"/>
              </a:tblGrid>
              <a:tr h="537376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projektu: Digitalizace výuky oboru Kosmetické služby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CZ.1.07/1.5.00/34.0535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9164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Škola: 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Soukromá střední odborná škola Břeclav, s.r.o., Mládežnická 3, 690 02 Břeclav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71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Matematika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113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Téma: Posloupnosti – základní pojmy</a:t>
                      </a: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763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okruh: </a:t>
                      </a:r>
                      <a:r>
                        <a:rPr kumimoji="0" lang="cs-CZ" alt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Posloupnosti a jejich využití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707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autora: Mgr. Jitka Konečná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10.02.2014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0501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Kód materiálu: OPVK_1.5_DUM_III/2_MAT_08_KO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Soubor: </a:t>
                      </a: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VYSTUPY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VY_32_inovace_MAT_08_KO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56738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: výukový materiál je určen k získání poznatků o základních pojmech o posloupnostech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885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je to posloupnost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endParaRPr lang="cs-CZ" dirty="0" smtClean="0"/>
              </a:p>
              <a:p>
                <a:r>
                  <a:rPr lang="cs-CZ" dirty="0" smtClean="0"/>
                  <a:t>Posloupnost je funkce, </a:t>
                </a:r>
                <a:r>
                  <a:rPr lang="cs-CZ" dirty="0" smtClean="0"/>
                  <a:t>jejímž </a:t>
                </a:r>
                <a:r>
                  <a:rPr lang="cs-CZ" dirty="0" smtClean="0"/>
                  <a:t>definičním oborem jsou přirozená čísla a oborem hodnot čísla reálná. </a:t>
                </a:r>
              </a:p>
              <a:p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𝐷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𝑓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𝑁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 </m:t>
                    </m:r>
                    <m:d>
                      <m:dPr>
                        <m:begChr m:val="{"/>
                        <m:endChr m:val="}"/>
                        <m:ctrlPr>
                          <a:rPr lang="cs-CZ" b="0" i="1" smtClean="0">
                            <a:latin typeface="Cambria Math"/>
                            <a:ea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</a:rPr>
                          <m:t>1,2,3,…</m:t>
                        </m:r>
                      </m:e>
                    </m:d>
                  </m:oMath>
                </a14:m>
                <a:r>
                  <a:rPr lang="cs-CZ" dirty="0" smtClean="0"/>
                  <a:t> … osa x</a:t>
                </a: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𝐻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𝑓</m:t>
                        </m:r>
                      </m:e>
                    </m:d>
                    <m:r>
                      <a:rPr lang="cs-CZ" b="0" i="1" smtClean="0">
                        <a:latin typeface="Cambria Math"/>
                        <a:ea typeface="Cambria Math"/>
                      </a:rPr>
                      <m:t>∈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𝑅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… osa y</a:t>
                </a:r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14868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Způsob zadání posloupnosti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Vzorcem pro n-</a:t>
                </a:r>
                <a:r>
                  <a:rPr lang="cs-CZ" dirty="0" err="1" smtClean="0"/>
                  <a:t>tý</a:t>
                </a:r>
                <a:r>
                  <a:rPr lang="cs-CZ" dirty="0" smtClean="0"/>
                  <a:t> člen</a:t>
                </a:r>
              </a:p>
              <a:p>
                <a:endParaRPr lang="cs-CZ" dirty="0"/>
              </a:p>
              <a:p>
                <a:endParaRPr lang="cs-CZ" dirty="0" smtClean="0"/>
              </a:p>
              <a:p>
                <a14:m>
                  <m:oMath xmlns:m="http://schemas.openxmlformats.org/officeDocument/2006/math">
                    <a:fld id="{C3AAF597-D894-4609-9B45-BCD39241307F}" type="mathplaceholder">
                      <a:rPr lang="cs-CZ" i="1" smtClean="0">
                        <a:latin typeface="Cambria Math" panose="02040503050406030204" pitchFamily="18" charset="0"/>
                      </a:rPr>
                      <a:t>Sem zadejte rovnici.</a:t>
                    </a:fld>
                  </m:oMath>
                </a14:m>
                <a:endParaRPr lang="cs-CZ" dirty="0"/>
              </a:p>
              <a:p>
                <a:endParaRPr lang="cs-CZ" dirty="0" smtClean="0"/>
              </a:p>
              <a:p>
                <a:r>
                  <a:rPr lang="cs-CZ" dirty="0" smtClean="0"/>
                  <a:t>Rekurentní zadání</a:t>
                </a:r>
              </a:p>
              <a:p>
                <a:endParaRPr lang="cs-CZ" dirty="0"/>
              </a:p>
              <a:p>
                <a:endParaRPr lang="cs-CZ" dirty="0" smtClean="0"/>
              </a:p>
              <a:p>
                <a:endParaRPr lang="cs-CZ" dirty="0"/>
              </a:p>
              <a:p>
                <a:r>
                  <a:rPr lang="cs-CZ" dirty="0" smtClean="0"/>
                  <a:t>Tabulkou uspořádaných hodnot posloupnosti</a:t>
                </a:r>
              </a:p>
              <a:p>
                <a:pPr lvl="1"/>
                <a:endParaRPr lang="cs-CZ" dirty="0" smtClean="0"/>
              </a:p>
              <a:p>
                <a:pPr lvl="1"/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3"/>
                <a:stretch>
                  <a:fillRect t="-88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6502045"/>
              </p:ext>
            </p:extLst>
          </p:nvPr>
        </p:nvGraphicFramePr>
        <p:xfrm>
          <a:off x="755576" y="1772816"/>
          <a:ext cx="3102429" cy="12961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9" name="Rovnice" r:id="rId4" imgW="1155600" imgH="482400" progId="Equation.3">
                  <p:embed/>
                </p:oleObj>
              </mc:Choice>
              <mc:Fallback>
                <p:oleObj name="Rovnice" r:id="rId4" imgW="1155600" imgH="4824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755576" y="1772816"/>
                        <a:ext cx="3102429" cy="129614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1174866"/>
              </p:ext>
            </p:extLst>
          </p:nvPr>
        </p:nvGraphicFramePr>
        <p:xfrm>
          <a:off x="1115616" y="4149080"/>
          <a:ext cx="3960440" cy="7058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0" name="Rovnice" r:id="rId6" imgW="1282680" imgH="228600" progId="Equation.3">
                  <p:embed/>
                </p:oleObj>
              </mc:Choice>
              <mc:Fallback>
                <p:oleObj name="Rovnice" r:id="rId6" imgW="128268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115616" y="4149080"/>
                        <a:ext cx="3960440" cy="70582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66635977"/>
              </p:ext>
            </p:extLst>
          </p:nvPr>
        </p:nvGraphicFramePr>
        <p:xfrm>
          <a:off x="5529263" y="1974850"/>
          <a:ext cx="1214437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1" name="Rovnice" r:id="rId8" imgW="393480" imgH="177480" progId="Equation.3">
                  <p:embed/>
                </p:oleObj>
              </mc:Choice>
              <mc:Fallback>
                <p:oleObj name="Rovnice" r:id="rId8" imgW="393480" imgH="177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5529263" y="1974850"/>
                        <a:ext cx="1214437" cy="550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14046591"/>
              </p:ext>
            </p:extLst>
          </p:nvPr>
        </p:nvGraphicFramePr>
        <p:xfrm>
          <a:off x="5981752" y="4304038"/>
          <a:ext cx="1214437" cy="550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2" name="Rovnice" r:id="rId10" imgW="393480" imgH="177480" progId="Equation.3">
                  <p:embed/>
                </p:oleObj>
              </mc:Choice>
              <mc:Fallback>
                <p:oleObj name="Rovnice" r:id="rId10" imgW="393480" imgH="177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1"/>
                      <a:stretch>
                        <a:fillRect/>
                      </a:stretch>
                    </p:blipFill>
                    <p:spPr>
                      <a:xfrm>
                        <a:off x="5981752" y="4304038"/>
                        <a:ext cx="1214437" cy="5508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61171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Vzorec pro n-</a:t>
            </a:r>
            <a:r>
              <a:rPr lang="cs-CZ" dirty="0" err="1" smtClean="0"/>
              <a:t>tý</a:t>
            </a:r>
            <a:r>
              <a:rPr lang="cs-CZ" dirty="0" smtClean="0"/>
              <a:t> člen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28800"/>
            <a:ext cx="7620000" cy="480060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Při zadání posloupnosti n-tým členem postupně dosazujeme za n přirozená čísla a určujeme tak jednotlivé členy posloupnosti.</a:t>
            </a:r>
          </a:p>
          <a:p>
            <a:endParaRPr lang="cs-CZ" dirty="0"/>
          </a:p>
          <a:p>
            <a:r>
              <a:rPr lang="cs-CZ" dirty="0" smtClean="0"/>
              <a:t>Příklad</a:t>
            </a:r>
          </a:p>
          <a:p>
            <a:pPr marL="114300" indent="0">
              <a:buNone/>
            </a:pPr>
            <a:r>
              <a:rPr lang="cs-CZ" dirty="0"/>
              <a:t> </a:t>
            </a:r>
            <a:r>
              <a:rPr lang="cs-CZ" dirty="0" smtClean="0"/>
              <a:t>  Určete prvních pět členů posloupnosti zadané n-tým členem</a:t>
            </a:r>
          </a:p>
          <a:p>
            <a:pPr marL="114300" indent="0">
              <a:buNone/>
            </a:pPr>
            <a:r>
              <a:rPr lang="cs-CZ" dirty="0" smtClean="0"/>
              <a:t>n=1 </a:t>
            </a:r>
          </a:p>
          <a:p>
            <a:pPr marL="114300" indent="0">
              <a:buNone/>
            </a:pPr>
            <a:endParaRPr lang="cs-CZ" dirty="0" smtClean="0"/>
          </a:p>
          <a:p>
            <a:pPr marL="114300" indent="0">
              <a:buNone/>
            </a:pPr>
            <a:r>
              <a:rPr lang="cs-CZ" dirty="0" smtClean="0"/>
              <a:t>n=2   </a:t>
            </a:r>
          </a:p>
          <a:p>
            <a:pPr marL="114300" indent="0">
              <a:buNone/>
            </a:pPr>
            <a:endParaRPr lang="cs-CZ" dirty="0" smtClean="0"/>
          </a:p>
          <a:p>
            <a:pPr marL="114300" indent="0">
              <a:buNone/>
            </a:pPr>
            <a:r>
              <a:rPr lang="cs-CZ" dirty="0" smtClean="0"/>
              <a:t>n=3</a:t>
            </a:r>
          </a:p>
          <a:p>
            <a:pPr marL="114300" indent="0">
              <a:buNone/>
            </a:pPr>
            <a:endParaRPr lang="cs-CZ" dirty="0" smtClean="0"/>
          </a:p>
          <a:p>
            <a:pPr marL="114300" indent="0">
              <a:buNone/>
            </a:pPr>
            <a:r>
              <a:rPr lang="cs-CZ" dirty="0" smtClean="0"/>
              <a:t>n=4</a:t>
            </a:r>
            <a:endParaRPr lang="cs-CZ" dirty="0"/>
          </a:p>
          <a:p>
            <a:pPr marL="114300" indent="0">
              <a:buNone/>
            </a:pPr>
            <a:endParaRPr lang="cs-CZ" dirty="0" smtClean="0"/>
          </a:p>
          <a:p>
            <a:pPr marL="114300" indent="0">
              <a:buNone/>
            </a:pPr>
            <a:r>
              <a:rPr lang="cs-CZ" dirty="0" smtClean="0"/>
              <a:t>n=5</a:t>
            </a: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6881246"/>
              </p:ext>
            </p:extLst>
          </p:nvPr>
        </p:nvGraphicFramePr>
        <p:xfrm>
          <a:off x="7020272" y="2708920"/>
          <a:ext cx="792088" cy="8123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" name="Rovnice" r:id="rId3" imgW="495000" imgH="507960" progId="Equation.3">
                  <p:embed/>
                </p:oleObj>
              </mc:Choice>
              <mc:Fallback>
                <p:oleObj name="Rovnice" r:id="rId3" imgW="495000" imgH="50796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020272" y="2708920"/>
                        <a:ext cx="792088" cy="81239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3154331"/>
              </p:ext>
            </p:extLst>
          </p:nvPr>
        </p:nvGraphicFramePr>
        <p:xfrm>
          <a:off x="1115616" y="3140968"/>
          <a:ext cx="1033829" cy="8640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2" name="Rovnice" r:id="rId5" imgW="850680" imgH="711000" progId="Equation.3">
                  <p:embed/>
                </p:oleObj>
              </mc:Choice>
              <mc:Fallback>
                <p:oleObj name="Rovnice" r:id="rId5" imgW="850680" imgH="7110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15616" y="3140968"/>
                        <a:ext cx="1033829" cy="8640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906885"/>
              </p:ext>
            </p:extLst>
          </p:nvPr>
        </p:nvGraphicFramePr>
        <p:xfrm>
          <a:off x="1019175" y="3789363"/>
          <a:ext cx="13716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3" name="Rovnice" r:id="rId7" imgW="1130040" imgH="711000" progId="Equation.3">
                  <p:embed/>
                </p:oleObj>
              </mc:Choice>
              <mc:Fallback>
                <p:oleObj name="Rovnice" r:id="rId7" imgW="1130040" imgH="711000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9175" y="3789363"/>
                        <a:ext cx="1371600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1494346"/>
              </p:ext>
            </p:extLst>
          </p:nvPr>
        </p:nvGraphicFramePr>
        <p:xfrm>
          <a:off x="1092200" y="4437063"/>
          <a:ext cx="1081088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4" name="Rovnice" r:id="rId9" imgW="888840" imgH="711000" progId="Equation.3">
                  <p:embed/>
                </p:oleObj>
              </mc:Choice>
              <mc:Fallback>
                <p:oleObj name="Rovnice" r:id="rId9" imgW="888840" imgH="711000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2200" y="4437063"/>
                        <a:ext cx="1081088" cy="86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1476061"/>
              </p:ext>
            </p:extLst>
          </p:nvPr>
        </p:nvGraphicFramePr>
        <p:xfrm>
          <a:off x="1115616" y="5157192"/>
          <a:ext cx="1450975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5" name="Rovnice" r:id="rId11" imgW="1193760" imgH="482400" progId="Equation.3">
                  <p:embed/>
                </p:oleObj>
              </mc:Choice>
              <mc:Fallback>
                <p:oleObj name="Rovnice" r:id="rId11" imgW="1193760" imgH="482400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5157192"/>
                        <a:ext cx="1450975" cy="587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9944997"/>
              </p:ext>
            </p:extLst>
          </p:nvPr>
        </p:nvGraphicFramePr>
        <p:xfrm>
          <a:off x="1046163" y="5870575"/>
          <a:ext cx="1173162" cy="585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6" name="Rovnice" r:id="rId13" imgW="965160" imgH="482400" progId="Equation.3">
                  <p:embed/>
                </p:oleObj>
              </mc:Choice>
              <mc:Fallback>
                <p:oleObj name="Rovnice" r:id="rId13" imgW="965160" imgH="482400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6163" y="5870575"/>
                        <a:ext cx="1173162" cy="585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29302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778098"/>
          </a:xfrm>
        </p:spPr>
        <p:txBody>
          <a:bodyPr/>
          <a:lstStyle/>
          <a:p>
            <a:r>
              <a:rPr lang="cs-CZ" dirty="0"/>
              <a:t>Vzorec pro n-</a:t>
            </a:r>
            <a:r>
              <a:rPr lang="cs-CZ" dirty="0" err="1"/>
              <a:t>tý</a:t>
            </a:r>
            <a:r>
              <a:rPr lang="cs-CZ" dirty="0"/>
              <a:t> člen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7620000" cy="5420072"/>
          </a:xfrm>
        </p:spPr>
        <p:txBody>
          <a:bodyPr/>
          <a:lstStyle/>
          <a:p>
            <a:r>
              <a:rPr lang="cs-CZ" dirty="0" smtClean="0"/>
              <a:t>Příklad</a:t>
            </a:r>
          </a:p>
          <a:p>
            <a:r>
              <a:rPr lang="cs-CZ" dirty="0"/>
              <a:t>Určete prvních pět členů posloupnosti zadané n-tým </a:t>
            </a:r>
            <a:r>
              <a:rPr lang="cs-CZ" dirty="0" smtClean="0"/>
              <a:t>členem</a:t>
            </a:r>
          </a:p>
          <a:p>
            <a:endParaRPr lang="cs-CZ" dirty="0"/>
          </a:p>
          <a:p>
            <a:endParaRPr lang="cs-CZ" dirty="0" smtClean="0"/>
          </a:p>
          <a:p>
            <a:pPr marL="114300" indent="0">
              <a:buNone/>
            </a:pPr>
            <a:r>
              <a:rPr lang="cs-CZ" dirty="0"/>
              <a:t>n=1 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/>
              <a:t>n=2   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/>
              <a:t>n=3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/>
              <a:t>n=4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/>
              <a:t>n=5</a:t>
            </a: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44338662"/>
              </p:ext>
            </p:extLst>
          </p:nvPr>
        </p:nvGraphicFramePr>
        <p:xfrm>
          <a:off x="6660232" y="1916832"/>
          <a:ext cx="1422400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0" name="Rovnice" r:id="rId3" imgW="888840" imgH="279360" progId="Equation.3">
                  <p:embed/>
                </p:oleObj>
              </mc:Choice>
              <mc:Fallback>
                <p:oleObj name="Rovnice" r:id="rId3" imgW="888840" imgH="279360" progId="Equation.3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0232" y="1916832"/>
                        <a:ext cx="1422400" cy="446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5628981"/>
              </p:ext>
            </p:extLst>
          </p:nvPr>
        </p:nvGraphicFramePr>
        <p:xfrm>
          <a:off x="1291432" y="4965184"/>
          <a:ext cx="3025775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1" name="Rovnice" r:id="rId5" imgW="1892160" imgH="241200" progId="Equation.3">
                  <p:embed/>
                </p:oleObj>
              </mc:Choice>
              <mc:Fallback>
                <p:oleObj name="Rovnice" r:id="rId5" imgW="1892160" imgH="241200" progId="Equation.3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1432" y="4965184"/>
                        <a:ext cx="3025775" cy="414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8033041"/>
              </p:ext>
            </p:extLst>
          </p:nvPr>
        </p:nvGraphicFramePr>
        <p:xfrm>
          <a:off x="1271588" y="3395705"/>
          <a:ext cx="2700338" cy="4143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2" name="Rovnice" r:id="rId7" imgW="1688760" imgH="241200" progId="Equation.3">
                  <p:embed/>
                </p:oleObj>
              </mc:Choice>
              <mc:Fallback>
                <p:oleObj name="Rovnice" r:id="rId7" imgW="1688760" imgH="241200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1588" y="3395705"/>
                        <a:ext cx="2700338" cy="4143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78124830"/>
              </p:ext>
            </p:extLst>
          </p:nvPr>
        </p:nvGraphicFramePr>
        <p:xfrm>
          <a:off x="1291432" y="4151578"/>
          <a:ext cx="2660650" cy="436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3" name="Rovnice" r:id="rId9" imgW="1663560" imgH="253800" progId="Equation.3">
                  <p:embed/>
                </p:oleObj>
              </mc:Choice>
              <mc:Fallback>
                <p:oleObj name="Rovnice" r:id="rId9" imgW="1663560" imgH="253800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1432" y="4151578"/>
                        <a:ext cx="2660650" cy="436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2004654"/>
              </p:ext>
            </p:extLst>
          </p:nvPr>
        </p:nvGraphicFramePr>
        <p:xfrm>
          <a:off x="1260475" y="2789238"/>
          <a:ext cx="2641600" cy="414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4" name="Rovnice" r:id="rId11" imgW="1650960" imgH="241200" progId="Equation.3">
                  <p:embed/>
                </p:oleObj>
              </mc:Choice>
              <mc:Fallback>
                <p:oleObj name="Rovnice" r:id="rId11" imgW="1650960" imgH="241200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0475" y="2789238"/>
                        <a:ext cx="2641600" cy="4143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18000436"/>
              </p:ext>
            </p:extLst>
          </p:nvPr>
        </p:nvGraphicFramePr>
        <p:xfrm>
          <a:off x="1269694" y="5829353"/>
          <a:ext cx="2927350" cy="436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15" name="Rovnice" r:id="rId13" imgW="1828800" imgH="253800" progId="Equation.3">
                  <p:embed/>
                </p:oleObj>
              </mc:Choice>
              <mc:Fallback>
                <p:oleObj name="Rovnice" r:id="rId13" imgW="1828800" imgH="253800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69694" y="5829353"/>
                        <a:ext cx="2927350" cy="4365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3863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778098"/>
          </a:xfrm>
        </p:spPr>
        <p:txBody>
          <a:bodyPr/>
          <a:lstStyle/>
          <a:p>
            <a:r>
              <a:rPr lang="cs-CZ" dirty="0" smtClean="0"/>
              <a:t>Rekurentní zadání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124744"/>
                <a:ext cx="7620000" cy="5276056"/>
              </a:xfrm>
            </p:spPr>
            <p:txBody>
              <a:bodyPr>
                <a:normAutofit lnSpcReduction="10000"/>
              </a:bodyPr>
              <a:lstStyle/>
              <a:p>
                <a:r>
                  <a:rPr lang="cs-CZ" dirty="0" smtClean="0"/>
                  <a:t>U rekurentního zadaní je vždy znám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 smtClean="0"/>
                  <a:t> člen a dále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cs-CZ" dirty="0" smtClean="0"/>
                  <a:t> respektive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>
                            <a:latin typeface="Cambria Math"/>
                          </a:rPr>
                        </m:ctrlPr>
                      </m:sSubPr>
                      <m:e>
                        <m:r>
                          <a:rPr lang="cs-CZ" i="1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  <m:r>
                          <a:rPr lang="cs-CZ" b="0" i="1" smtClean="0">
                            <a:latin typeface="Cambria Math"/>
                          </a:rPr>
                          <m:t>+1</m:t>
                        </m:r>
                      </m:sub>
                    </m:sSub>
                  </m:oMath>
                </a14:m>
                <a:r>
                  <a:rPr lang="cs-CZ" dirty="0" smtClean="0"/>
                  <a:t>. Opět dosazujeme za n přirozená čísla a používáme dříve vypočtené členy.</a:t>
                </a:r>
              </a:p>
              <a:p>
                <a:endParaRPr lang="cs-CZ" dirty="0"/>
              </a:p>
              <a:p>
                <a:r>
                  <a:rPr lang="cs-CZ" dirty="0" smtClean="0"/>
                  <a:t>Příklad</a:t>
                </a:r>
              </a:p>
              <a:p>
                <a:pPr marL="114300" indent="0">
                  <a:buNone/>
                </a:pPr>
                <a:r>
                  <a:rPr lang="cs-CZ" dirty="0" smtClean="0"/>
                  <a:t>    Určete </a:t>
                </a:r>
                <a:r>
                  <a:rPr lang="cs-CZ" dirty="0"/>
                  <a:t>prvních pět členů posloupnosti zadané </a:t>
                </a:r>
                <a:r>
                  <a:rPr lang="cs-CZ" dirty="0" smtClean="0"/>
                  <a:t>rekurentně</a:t>
                </a:r>
              </a:p>
              <a:p>
                <a:endParaRPr lang="cs-CZ" dirty="0" smtClean="0"/>
              </a:p>
              <a:p>
                <a:pPr marL="114300" indent="0">
                  <a:buNone/>
                </a:pPr>
                <a:r>
                  <a:rPr lang="cs-CZ" dirty="0"/>
                  <a:t>n=1 </a:t>
                </a:r>
                <a:r>
                  <a:rPr lang="cs-CZ" dirty="0" smtClean="0"/>
                  <a:t> </a:t>
                </a:r>
                <a:endParaRPr lang="cs-CZ" dirty="0"/>
              </a:p>
              <a:p>
                <a:pPr marL="114300" indent="0">
                  <a:buNone/>
                </a:pPr>
                <a:endParaRPr lang="cs-CZ" dirty="0"/>
              </a:p>
              <a:p>
                <a:pPr marL="114300" indent="0">
                  <a:buNone/>
                </a:pPr>
                <a:r>
                  <a:rPr lang="cs-CZ" dirty="0"/>
                  <a:t>n=2   </a:t>
                </a:r>
              </a:p>
              <a:p>
                <a:pPr marL="114300" indent="0">
                  <a:buNone/>
                </a:pPr>
                <a:endParaRPr lang="cs-CZ" dirty="0"/>
              </a:p>
              <a:p>
                <a:pPr marL="114300" indent="0">
                  <a:buNone/>
                </a:pPr>
                <a:r>
                  <a:rPr lang="cs-CZ" dirty="0"/>
                  <a:t>n=3</a:t>
                </a:r>
              </a:p>
              <a:p>
                <a:pPr marL="114300" indent="0">
                  <a:buNone/>
                </a:pPr>
                <a:endParaRPr lang="cs-CZ" dirty="0"/>
              </a:p>
              <a:p>
                <a:pPr marL="114300" indent="0">
                  <a:buNone/>
                </a:pPr>
                <a:r>
                  <a:rPr lang="cs-CZ" dirty="0"/>
                  <a:t>n=4</a:t>
                </a:r>
              </a:p>
              <a:p>
                <a:pPr marL="114300" indent="0">
                  <a:buNone/>
                </a:pPr>
                <a:endParaRPr lang="cs-CZ" dirty="0"/>
              </a:p>
              <a:p>
                <a:pPr marL="114300" indent="0">
                  <a:buNone/>
                </a:pPr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124744"/>
                <a:ext cx="7620000" cy="5276056"/>
              </a:xfrm>
              <a:blipFill rotWithShape="0">
                <a:blip r:embed="rId3"/>
                <a:stretch>
                  <a:fillRect t="-138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4175166"/>
              </p:ext>
            </p:extLst>
          </p:nvPr>
        </p:nvGraphicFramePr>
        <p:xfrm>
          <a:off x="5508104" y="3140968"/>
          <a:ext cx="2511127" cy="442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" name="Rovnice" r:id="rId4" imgW="1295280" imgH="228600" progId="Equation.3">
                  <p:embed/>
                </p:oleObj>
              </mc:Choice>
              <mc:Fallback>
                <p:oleObj name="Rovnice" r:id="rId4" imgW="1295280" imgH="228600" progId="Equation.3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8104" y="3140968"/>
                        <a:ext cx="2511127" cy="4422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9791604"/>
              </p:ext>
            </p:extLst>
          </p:nvPr>
        </p:nvGraphicFramePr>
        <p:xfrm>
          <a:off x="1259632" y="3573016"/>
          <a:ext cx="4143472" cy="360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" name="Rovnice" r:id="rId6" imgW="2476440" imgH="215640" progId="Equation.3">
                  <p:embed/>
                </p:oleObj>
              </mc:Choice>
              <mc:Fallback>
                <p:oleObj name="Rovnice" r:id="rId6" imgW="2476440" imgH="215640" progId="Equation.3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59632" y="3573016"/>
                        <a:ext cx="4143472" cy="3600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4459565"/>
              </p:ext>
            </p:extLst>
          </p:nvPr>
        </p:nvGraphicFramePr>
        <p:xfrm>
          <a:off x="1331640" y="4293096"/>
          <a:ext cx="4208462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2" name="Rovnice" r:id="rId8" imgW="2514600" imgH="228600" progId="Equation.3">
                  <p:embed/>
                </p:oleObj>
              </mc:Choice>
              <mc:Fallback>
                <p:oleObj name="Rovnice" r:id="rId8" imgW="2514600" imgH="228600" progId="Equation.3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4293096"/>
                        <a:ext cx="4208462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8645027"/>
              </p:ext>
            </p:extLst>
          </p:nvPr>
        </p:nvGraphicFramePr>
        <p:xfrm>
          <a:off x="1331640" y="5013176"/>
          <a:ext cx="4230688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3" name="Rovnice" r:id="rId10" imgW="2527200" imgH="228600" progId="Equation.3">
                  <p:embed/>
                </p:oleObj>
              </mc:Choice>
              <mc:Fallback>
                <p:oleObj name="Rovnice" r:id="rId10" imgW="2527200" imgH="228600" progId="Equation.3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5013176"/>
                        <a:ext cx="4230688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39010244"/>
              </p:ext>
            </p:extLst>
          </p:nvPr>
        </p:nvGraphicFramePr>
        <p:xfrm>
          <a:off x="1331640" y="5733256"/>
          <a:ext cx="4443412" cy="382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4" name="Rovnice" r:id="rId12" imgW="2654280" imgH="228600" progId="Equation.3">
                  <p:embed/>
                </p:oleObj>
              </mc:Choice>
              <mc:Fallback>
                <p:oleObj name="Rovnice" r:id="rId12" imgW="2654280" imgH="228600" progId="Equation.3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640" y="5733256"/>
                        <a:ext cx="4443412" cy="3825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89374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706090"/>
          </a:xfrm>
        </p:spPr>
        <p:txBody>
          <a:bodyPr/>
          <a:lstStyle/>
          <a:p>
            <a:r>
              <a:rPr lang="cs-CZ" dirty="0" smtClean="0"/>
              <a:t>Rekurentní zadání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7620000" cy="5276056"/>
          </a:xfrm>
        </p:spPr>
        <p:txBody>
          <a:bodyPr/>
          <a:lstStyle/>
          <a:p>
            <a:r>
              <a:rPr lang="cs-CZ" dirty="0"/>
              <a:t>Příklad</a:t>
            </a:r>
          </a:p>
          <a:p>
            <a:pPr marL="114300" indent="0">
              <a:buNone/>
            </a:pPr>
            <a:r>
              <a:rPr lang="cs-CZ" dirty="0"/>
              <a:t>    Určete prvních pět členů posloupnosti zadané </a:t>
            </a:r>
            <a:r>
              <a:rPr lang="cs-CZ" dirty="0" smtClean="0"/>
              <a:t>rekurentně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endParaRPr lang="cs-CZ" dirty="0" smtClean="0"/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/>
              <a:t>n=1  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/>
              <a:t>n=2   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/>
              <a:t>n=3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/>
              <a:t>n=4</a:t>
            </a:r>
          </a:p>
          <a:p>
            <a:pPr marL="114300" indent="0">
              <a:buNone/>
            </a:pPr>
            <a:endParaRPr lang="cs-CZ" dirty="0"/>
          </a:p>
          <a:p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1956628"/>
              </p:ext>
            </p:extLst>
          </p:nvPr>
        </p:nvGraphicFramePr>
        <p:xfrm>
          <a:off x="5594350" y="1989138"/>
          <a:ext cx="2336800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8" name="Rovnice" r:id="rId3" imgW="1206360" imgH="228600" progId="Equation.3">
                  <p:embed/>
                </p:oleObj>
              </mc:Choice>
              <mc:Fallback>
                <p:oleObj name="Rovnice" r:id="rId3" imgW="1206360" imgH="228600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94350" y="1989138"/>
                        <a:ext cx="2336800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0573777"/>
              </p:ext>
            </p:extLst>
          </p:nvPr>
        </p:nvGraphicFramePr>
        <p:xfrm>
          <a:off x="1547664" y="3140968"/>
          <a:ext cx="3144838" cy="36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9" name="Rovnice" r:id="rId5" imgW="1879560" imgH="215640" progId="Equation.3">
                  <p:embed/>
                </p:oleObj>
              </mc:Choice>
              <mc:Fallback>
                <p:oleObj name="Rovnice" r:id="rId5" imgW="1879560" imgH="215640" progId="Equation.3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7664" y="3140968"/>
                        <a:ext cx="3144838" cy="360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8620810"/>
              </p:ext>
            </p:extLst>
          </p:nvPr>
        </p:nvGraphicFramePr>
        <p:xfrm>
          <a:off x="1622425" y="3924300"/>
          <a:ext cx="2995613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0" name="Rovnice" r:id="rId7" imgW="1790640" imgH="228600" progId="Equation.3">
                  <p:embed/>
                </p:oleObj>
              </mc:Choice>
              <mc:Fallback>
                <p:oleObj name="Rovnice" r:id="rId7" imgW="1790640" imgH="228600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2425" y="3924300"/>
                        <a:ext cx="2995613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004256"/>
              </p:ext>
            </p:extLst>
          </p:nvPr>
        </p:nvGraphicFramePr>
        <p:xfrm>
          <a:off x="1566863" y="4714875"/>
          <a:ext cx="32512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1" name="Rovnice" r:id="rId9" imgW="1942920" imgH="228600" progId="Equation.3">
                  <p:embed/>
                </p:oleObj>
              </mc:Choice>
              <mc:Fallback>
                <p:oleObj name="Rovnice" r:id="rId9" imgW="1942920" imgH="228600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6863" y="4714875"/>
                        <a:ext cx="32512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0692864"/>
              </p:ext>
            </p:extLst>
          </p:nvPr>
        </p:nvGraphicFramePr>
        <p:xfrm>
          <a:off x="1577975" y="5580063"/>
          <a:ext cx="3228975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2" name="Rovnice" r:id="rId11" imgW="1930320" imgH="228600" progId="Equation.3">
                  <p:embed/>
                </p:oleObj>
              </mc:Choice>
              <mc:Fallback>
                <p:oleObj name="Rovnice" r:id="rId11" imgW="1930320" imgH="228600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77975" y="5580063"/>
                        <a:ext cx="3228975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89199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778098"/>
          </a:xfrm>
        </p:spPr>
        <p:txBody>
          <a:bodyPr/>
          <a:lstStyle/>
          <a:p>
            <a:r>
              <a:rPr lang="cs-CZ" sz="4000" dirty="0" smtClean="0"/>
              <a:t>Grafické znázornění posloupnosti</a:t>
            </a:r>
            <a:endParaRPr lang="cs-CZ" sz="4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1124744"/>
                <a:ext cx="8003232" cy="5276056"/>
              </a:xfrm>
            </p:spPr>
            <p:txBody>
              <a:bodyPr/>
              <a:lstStyle/>
              <a:p>
                <a:endParaRPr lang="cs-CZ" dirty="0" smtClean="0"/>
              </a:p>
              <a:p>
                <a:r>
                  <a:rPr lang="cs-CZ" dirty="0" smtClean="0"/>
                  <a:t>Grafické znázornění se provádí do Kartézské soustavy souřadnic (osy x a y)</a:t>
                </a:r>
              </a:p>
              <a:p>
                <a:endParaRPr lang="cs-CZ" dirty="0" smtClean="0"/>
              </a:p>
              <a:p>
                <a:r>
                  <a:rPr lang="cs-CZ" dirty="0" smtClean="0"/>
                  <a:t>Na osu x (definiční obor) nanášíme přirozená čísla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𝑛</m:t>
                    </m:r>
                    <m:r>
                      <a:rPr lang="cs-CZ" b="0" i="1" smtClean="0">
                        <a:latin typeface="Cambria Math"/>
                      </a:rPr>
                      <m:t>=1,2,3,…∞</m:t>
                    </m:r>
                  </m:oMath>
                </a14:m>
                <a:endParaRPr lang="cs-CZ" b="0" dirty="0" smtClean="0">
                  <a:ea typeface="Cambria Math"/>
                </a:endParaRPr>
              </a:p>
              <a:p>
                <a:r>
                  <a:rPr lang="cs-CZ" dirty="0" smtClean="0"/>
                  <a:t>Na osu y (obor hodnot) pak nanášíme jednotlivé členy posloupnosti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1 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2</m:t>
                        </m:r>
                      </m:sub>
                    </m:sSub>
                    <m:r>
                      <a:rPr lang="cs-CZ" b="0" i="1" smtClean="0">
                        <a:latin typeface="Cambria Math"/>
                      </a:rPr>
                      <m:t>, …</m:t>
                    </m:r>
                    <m:sSub>
                      <m:sSubPr>
                        <m:ctrlPr>
                          <a:rPr lang="cs-CZ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cs-CZ" b="0" i="1" smtClean="0"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endParaRPr lang="cs-CZ" dirty="0" smtClean="0"/>
              </a:p>
              <a:p>
                <a:endParaRPr lang="cs-CZ" dirty="0"/>
              </a:p>
              <a:p>
                <a:r>
                  <a:rPr lang="cs-CZ" dirty="0" smtClean="0"/>
                  <a:t>Grafem jsou potom jednotlivé body, nikoli přímka nebo křivka.</a:t>
                </a: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1124744"/>
                <a:ext cx="8003232" cy="5276056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523336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706090"/>
          </a:xfrm>
        </p:spPr>
        <p:txBody>
          <a:bodyPr/>
          <a:lstStyle/>
          <a:p>
            <a:r>
              <a:rPr lang="cs-CZ" sz="4000" dirty="0"/>
              <a:t>Grafické znázornění posloupnosti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7620000" cy="534806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Příklad </a:t>
            </a:r>
          </a:p>
          <a:p>
            <a:pPr marL="114300" indent="0">
              <a:buNone/>
            </a:pPr>
            <a:r>
              <a:rPr lang="cs-CZ" dirty="0" smtClean="0"/>
              <a:t>Určete prvních pět členů posloupnosti </a:t>
            </a:r>
            <a:r>
              <a:rPr lang="cs-CZ" dirty="0" smtClean="0"/>
              <a:t>zadaných </a:t>
            </a:r>
            <a:r>
              <a:rPr lang="cs-CZ" dirty="0" smtClean="0"/>
              <a:t>n-tým členem a           poté je znázorněte graficky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endParaRPr lang="cs-CZ" dirty="0" smtClean="0"/>
          </a:p>
          <a:p>
            <a:pPr marL="114300" indent="0">
              <a:buNone/>
            </a:pPr>
            <a:endParaRPr lang="cs-CZ" dirty="0" smtClean="0"/>
          </a:p>
          <a:p>
            <a:pPr marL="114300" indent="0">
              <a:buNone/>
            </a:pPr>
            <a:r>
              <a:rPr lang="cs-CZ" dirty="0" smtClean="0"/>
              <a:t>n=1 </a:t>
            </a:r>
            <a:endParaRPr lang="cs-CZ" dirty="0"/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/>
              <a:t>n=2   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/>
              <a:t>n=3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/>
              <a:t>n=4</a:t>
            </a:r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r>
              <a:rPr lang="cs-CZ" dirty="0"/>
              <a:t>n=5</a:t>
            </a:r>
          </a:p>
          <a:p>
            <a:pPr marL="114300" indent="0">
              <a:buNone/>
            </a:pPr>
            <a:endParaRPr lang="cs-CZ" dirty="0" smtClean="0"/>
          </a:p>
          <a:p>
            <a:pPr marL="114300" indent="0">
              <a:buNone/>
            </a:pPr>
            <a:endParaRPr lang="cs-CZ" dirty="0"/>
          </a:p>
          <a:p>
            <a:pPr marL="114300" indent="0">
              <a:buNone/>
            </a:pPr>
            <a:endParaRPr lang="cs-CZ" dirty="0" smtClean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91445558"/>
              </p:ext>
            </p:extLst>
          </p:nvPr>
        </p:nvGraphicFramePr>
        <p:xfrm>
          <a:off x="3563888" y="1700808"/>
          <a:ext cx="995363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6" name="Rovnice" r:id="rId3" imgW="622080" imgH="482400" progId="Equation.3">
                  <p:embed/>
                </p:oleObj>
              </mc:Choice>
              <mc:Fallback>
                <p:oleObj name="Rovnice" r:id="rId3" imgW="622080" imgH="482400" progId="Equation.3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63888" y="1700808"/>
                        <a:ext cx="995363" cy="771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5594825"/>
              </p:ext>
            </p:extLst>
          </p:nvPr>
        </p:nvGraphicFramePr>
        <p:xfrm>
          <a:off x="1403648" y="2852936"/>
          <a:ext cx="1368152" cy="653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7" name="Rovnice" r:id="rId5" imgW="901440" imgH="431640" progId="Equation.3">
                  <p:embed/>
                </p:oleObj>
              </mc:Choice>
              <mc:Fallback>
                <p:oleObj name="Rovnice" r:id="rId5" imgW="901440" imgH="431640" progId="Equation.3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8" y="2852936"/>
                        <a:ext cx="1368152" cy="6539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9799028"/>
              </p:ext>
            </p:extLst>
          </p:nvPr>
        </p:nvGraphicFramePr>
        <p:xfrm>
          <a:off x="1403648" y="3573016"/>
          <a:ext cx="1476375" cy="619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8" name="Rovnice" r:id="rId7" imgW="1028520" imgH="431640" progId="Equation.3">
                  <p:embed/>
                </p:oleObj>
              </mc:Choice>
              <mc:Fallback>
                <p:oleObj name="Rovnice" r:id="rId7" imgW="1028520" imgH="431640" progId="Equation.3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8" y="3573016"/>
                        <a:ext cx="1476375" cy="619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1028270"/>
              </p:ext>
            </p:extLst>
          </p:nvPr>
        </p:nvGraphicFramePr>
        <p:xfrm>
          <a:off x="1403648" y="4221088"/>
          <a:ext cx="2051050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49" name="Rovnice" r:id="rId9" imgW="1282680" imgH="431640" progId="Equation.3">
                  <p:embed/>
                </p:oleObj>
              </mc:Choice>
              <mc:Fallback>
                <p:oleObj name="Rovnice" r:id="rId9" imgW="1282680" imgH="431640" progId="Equation.3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8" y="4221088"/>
                        <a:ext cx="2051050" cy="688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k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9017413"/>
              </p:ext>
            </p:extLst>
          </p:nvPr>
        </p:nvGraphicFramePr>
        <p:xfrm>
          <a:off x="1403648" y="4941168"/>
          <a:ext cx="1644650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0" name="Rovnice" r:id="rId11" imgW="1028520" imgH="431640" progId="Equation.3">
                  <p:embed/>
                </p:oleObj>
              </mc:Choice>
              <mc:Fallback>
                <p:oleObj name="Rovnice" r:id="rId11" imgW="1028520" imgH="431640" progId="Equation.3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8" y="4941168"/>
                        <a:ext cx="1644650" cy="688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k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6090355"/>
              </p:ext>
            </p:extLst>
          </p:nvPr>
        </p:nvGraphicFramePr>
        <p:xfrm>
          <a:off x="1403648" y="5589240"/>
          <a:ext cx="2152650" cy="688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" name="Rovnice" r:id="rId13" imgW="1346040" imgH="431640" progId="Equation.3">
                  <p:embed/>
                </p:oleObj>
              </mc:Choice>
              <mc:Fallback>
                <p:oleObj name="Rovnice" r:id="rId13" imgW="1346040" imgH="431640" progId="Equation.3">
                  <p:embed/>
                  <p:pic>
                    <p:nvPicPr>
                      <p:cNvPr id="0" name="Objek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8" y="5589240"/>
                        <a:ext cx="2152650" cy="6889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55461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706090"/>
          </a:xfrm>
        </p:spPr>
        <p:txBody>
          <a:bodyPr/>
          <a:lstStyle/>
          <a:p>
            <a:r>
              <a:rPr lang="cs-CZ" sz="4000" dirty="0"/>
              <a:t>Grafické znázornění posloupnosti</a:t>
            </a:r>
          </a:p>
        </p:txBody>
      </p:sp>
      <p:grpSp>
        <p:nvGrpSpPr>
          <p:cNvPr id="46" name="Group 1"/>
          <p:cNvGrpSpPr>
            <a:grpSpLocks/>
          </p:cNvGrpSpPr>
          <p:nvPr/>
        </p:nvGrpSpPr>
        <p:grpSpPr bwMode="auto">
          <a:xfrm>
            <a:off x="857250" y="1816852"/>
            <a:ext cx="6332538" cy="5105860"/>
            <a:chOff x="540" y="949"/>
            <a:chExt cx="3989" cy="2311"/>
          </a:xfrm>
        </p:grpSpPr>
        <p:sp>
          <p:nvSpPr>
            <p:cNvPr id="47" name="Line 2"/>
            <p:cNvSpPr>
              <a:spLocks noChangeShapeType="1"/>
            </p:cNvSpPr>
            <p:nvPr/>
          </p:nvSpPr>
          <p:spPr bwMode="auto">
            <a:xfrm flipH="1">
              <a:off x="1860" y="950"/>
              <a:ext cx="1" cy="231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 type="triangle" w="med" len="med"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8" name="Line 3"/>
            <p:cNvSpPr>
              <a:spLocks noChangeShapeType="1"/>
            </p:cNvSpPr>
            <p:nvPr/>
          </p:nvSpPr>
          <p:spPr bwMode="auto">
            <a:xfrm>
              <a:off x="540" y="2537"/>
              <a:ext cx="3989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9" name="Rectangle 4"/>
            <p:cNvSpPr>
              <a:spLocks noChangeArrowheads="1"/>
            </p:cNvSpPr>
            <p:nvPr/>
          </p:nvSpPr>
          <p:spPr bwMode="auto">
            <a:xfrm>
              <a:off x="1674" y="2492"/>
              <a:ext cx="224" cy="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 marL="342900" indent="-339725"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1pPr>
              <a:lvl2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2pPr>
              <a:lvl3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3pPr>
              <a:lvl4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4pPr>
              <a:lvl5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9pPr>
            </a:lstStyle>
            <a:p>
              <a:pPr eaLnBrk="1" hangingPunct="1">
                <a:spcBef>
                  <a:spcPts val="500"/>
                </a:spcBef>
                <a:buClrTx/>
                <a:buFontTx/>
                <a:buNone/>
              </a:pPr>
              <a:r>
                <a:rPr lang="cs-CZ" altLang="cs-CZ" sz="2000">
                  <a:solidFill>
                    <a:srgbClr val="000000"/>
                  </a:solidFill>
                  <a:latin typeface="Franklin Gothic Book" pitchFamily="32" charset="0"/>
                  <a:cs typeface="Arial" charset="0"/>
                </a:rPr>
                <a:t>0</a:t>
              </a:r>
            </a:p>
          </p:txBody>
        </p:sp>
        <p:sp>
          <p:nvSpPr>
            <p:cNvPr id="50" name="Rectangle 5"/>
            <p:cNvSpPr>
              <a:spLocks noChangeArrowheads="1"/>
            </p:cNvSpPr>
            <p:nvPr/>
          </p:nvSpPr>
          <p:spPr bwMode="auto">
            <a:xfrm>
              <a:off x="1991" y="2582"/>
              <a:ext cx="224" cy="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 marL="342900" indent="-339725"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1pPr>
              <a:lvl2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2pPr>
              <a:lvl3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3pPr>
              <a:lvl4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4pPr>
              <a:lvl5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9pPr>
            </a:lstStyle>
            <a:p>
              <a:pPr eaLnBrk="1" hangingPunct="1">
                <a:spcBef>
                  <a:spcPts val="500"/>
                </a:spcBef>
                <a:buClrTx/>
                <a:buFontTx/>
                <a:buNone/>
              </a:pPr>
              <a:r>
                <a:rPr lang="cs-CZ" altLang="cs-CZ" sz="2000">
                  <a:solidFill>
                    <a:srgbClr val="000000"/>
                  </a:solidFill>
                  <a:latin typeface="Franklin Gothic Book" pitchFamily="32" charset="0"/>
                  <a:cs typeface="Arial" charset="0"/>
                </a:rPr>
                <a:t>1</a:t>
              </a:r>
            </a:p>
          </p:txBody>
        </p:sp>
        <p:sp>
          <p:nvSpPr>
            <p:cNvPr id="51" name="Line 6"/>
            <p:cNvSpPr>
              <a:spLocks noChangeShapeType="1"/>
            </p:cNvSpPr>
            <p:nvPr/>
          </p:nvSpPr>
          <p:spPr bwMode="auto">
            <a:xfrm>
              <a:off x="2127" y="2492"/>
              <a:ext cx="0" cy="111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2" name="Line 7"/>
            <p:cNvSpPr>
              <a:spLocks noChangeShapeType="1"/>
            </p:cNvSpPr>
            <p:nvPr/>
          </p:nvSpPr>
          <p:spPr bwMode="auto">
            <a:xfrm>
              <a:off x="2399" y="2492"/>
              <a:ext cx="0" cy="111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3" name="Line 8"/>
            <p:cNvSpPr>
              <a:spLocks noChangeShapeType="1"/>
            </p:cNvSpPr>
            <p:nvPr/>
          </p:nvSpPr>
          <p:spPr bwMode="auto">
            <a:xfrm>
              <a:off x="2672" y="2492"/>
              <a:ext cx="0" cy="111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4" name="Line 9"/>
            <p:cNvSpPr>
              <a:spLocks noChangeShapeType="1"/>
            </p:cNvSpPr>
            <p:nvPr/>
          </p:nvSpPr>
          <p:spPr bwMode="auto">
            <a:xfrm>
              <a:off x="2944" y="2492"/>
              <a:ext cx="0" cy="111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5" name="Rectangle 10"/>
            <p:cNvSpPr>
              <a:spLocks noChangeArrowheads="1"/>
            </p:cNvSpPr>
            <p:nvPr/>
          </p:nvSpPr>
          <p:spPr bwMode="auto">
            <a:xfrm>
              <a:off x="2263" y="2582"/>
              <a:ext cx="224" cy="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 marL="342900" indent="-339725"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1pPr>
              <a:lvl2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2pPr>
              <a:lvl3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3pPr>
              <a:lvl4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4pPr>
              <a:lvl5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9pPr>
            </a:lstStyle>
            <a:p>
              <a:pPr eaLnBrk="1" hangingPunct="1">
                <a:spcBef>
                  <a:spcPts val="500"/>
                </a:spcBef>
                <a:buClrTx/>
                <a:buFontTx/>
                <a:buNone/>
              </a:pPr>
              <a:r>
                <a:rPr lang="cs-CZ" altLang="cs-CZ" sz="2000">
                  <a:solidFill>
                    <a:srgbClr val="000000"/>
                  </a:solidFill>
                  <a:latin typeface="Franklin Gothic Book" pitchFamily="32" charset="0"/>
                  <a:cs typeface="Arial" charset="0"/>
                </a:rPr>
                <a:t>2</a:t>
              </a:r>
            </a:p>
          </p:txBody>
        </p:sp>
        <p:sp>
          <p:nvSpPr>
            <p:cNvPr id="56" name="Rectangle 11"/>
            <p:cNvSpPr>
              <a:spLocks noChangeArrowheads="1"/>
            </p:cNvSpPr>
            <p:nvPr/>
          </p:nvSpPr>
          <p:spPr bwMode="auto">
            <a:xfrm>
              <a:off x="2581" y="2582"/>
              <a:ext cx="224" cy="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 marL="342900" indent="-339725"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1pPr>
              <a:lvl2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2pPr>
              <a:lvl3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3pPr>
              <a:lvl4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4pPr>
              <a:lvl5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9pPr>
            </a:lstStyle>
            <a:p>
              <a:pPr eaLnBrk="1" hangingPunct="1">
                <a:spcBef>
                  <a:spcPts val="500"/>
                </a:spcBef>
                <a:buClrTx/>
                <a:buFontTx/>
                <a:buNone/>
              </a:pPr>
              <a:r>
                <a:rPr lang="cs-CZ" altLang="cs-CZ" sz="2000">
                  <a:solidFill>
                    <a:srgbClr val="000000"/>
                  </a:solidFill>
                  <a:latin typeface="Franklin Gothic Book" pitchFamily="32" charset="0"/>
                  <a:cs typeface="Arial" charset="0"/>
                </a:rPr>
                <a:t>3</a:t>
              </a:r>
            </a:p>
          </p:txBody>
        </p:sp>
        <p:sp>
          <p:nvSpPr>
            <p:cNvPr id="57" name="Rectangle 12"/>
            <p:cNvSpPr>
              <a:spLocks noChangeArrowheads="1"/>
            </p:cNvSpPr>
            <p:nvPr/>
          </p:nvSpPr>
          <p:spPr bwMode="auto">
            <a:xfrm>
              <a:off x="2853" y="2582"/>
              <a:ext cx="224" cy="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 marL="342900" indent="-339725"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1pPr>
              <a:lvl2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2pPr>
              <a:lvl3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3pPr>
              <a:lvl4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4pPr>
              <a:lvl5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9pPr>
            </a:lstStyle>
            <a:p>
              <a:pPr eaLnBrk="1" hangingPunct="1">
                <a:spcBef>
                  <a:spcPts val="500"/>
                </a:spcBef>
                <a:buClrTx/>
                <a:buFontTx/>
                <a:buNone/>
              </a:pPr>
              <a:r>
                <a:rPr lang="cs-CZ" altLang="cs-CZ" sz="2000">
                  <a:solidFill>
                    <a:srgbClr val="000000"/>
                  </a:solidFill>
                  <a:latin typeface="Franklin Gothic Book" pitchFamily="32" charset="0"/>
                  <a:cs typeface="Arial" charset="0"/>
                </a:rPr>
                <a:t>4</a:t>
              </a:r>
            </a:p>
          </p:txBody>
        </p:sp>
        <p:sp>
          <p:nvSpPr>
            <p:cNvPr id="65" name="Rectangle 20"/>
            <p:cNvSpPr>
              <a:spLocks noChangeArrowheads="1"/>
            </p:cNvSpPr>
            <p:nvPr/>
          </p:nvSpPr>
          <p:spPr bwMode="auto">
            <a:xfrm>
              <a:off x="4259" y="2537"/>
              <a:ext cx="224" cy="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 marL="342900" indent="-339725"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1pPr>
              <a:lvl2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2pPr>
              <a:lvl3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3pPr>
              <a:lvl4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4pPr>
              <a:lvl5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9pPr>
            </a:lstStyle>
            <a:p>
              <a:pPr eaLnBrk="1" hangingPunct="1">
                <a:spcBef>
                  <a:spcPts val="500"/>
                </a:spcBef>
                <a:buClrTx/>
                <a:buFontTx/>
                <a:buNone/>
              </a:pPr>
              <a:r>
                <a:rPr lang="cs-CZ" altLang="cs-CZ" sz="2000">
                  <a:solidFill>
                    <a:srgbClr val="000000"/>
                  </a:solidFill>
                  <a:latin typeface="Franklin Gothic Book" pitchFamily="32" charset="0"/>
                  <a:cs typeface="Arial" charset="0"/>
                </a:rPr>
                <a:t>x</a:t>
              </a:r>
            </a:p>
          </p:txBody>
        </p:sp>
        <p:sp>
          <p:nvSpPr>
            <p:cNvPr id="66" name="Rectangle 21"/>
            <p:cNvSpPr>
              <a:spLocks noChangeArrowheads="1"/>
            </p:cNvSpPr>
            <p:nvPr/>
          </p:nvSpPr>
          <p:spPr bwMode="auto">
            <a:xfrm>
              <a:off x="1635" y="949"/>
              <a:ext cx="224" cy="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 marL="342900" indent="-339725"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1pPr>
              <a:lvl2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2pPr>
              <a:lvl3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3pPr>
              <a:lvl4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4pPr>
              <a:lvl5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9pPr>
            </a:lstStyle>
            <a:p>
              <a:pPr eaLnBrk="1" hangingPunct="1">
                <a:spcBef>
                  <a:spcPts val="500"/>
                </a:spcBef>
                <a:buClrTx/>
                <a:buFontTx/>
                <a:buNone/>
              </a:pPr>
              <a:r>
                <a:rPr lang="cs-CZ" altLang="cs-CZ" sz="2000" dirty="0">
                  <a:solidFill>
                    <a:srgbClr val="000000"/>
                  </a:solidFill>
                  <a:latin typeface="Franklin Gothic Book" pitchFamily="32" charset="0"/>
                  <a:cs typeface="Arial" charset="0"/>
                </a:rPr>
                <a:t>y</a:t>
              </a:r>
            </a:p>
          </p:txBody>
        </p:sp>
        <p:sp>
          <p:nvSpPr>
            <p:cNvPr id="68" name="Line 23"/>
            <p:cNvSpPr>
              <a:spLocks noChangeShapeType="1"/>
            </p:cNvSpPr>
            <p:nvPr/>
          </p:nvSpPr>
          <p:spPr bwMode="auto">
            <a:xfrm>
              <a:off x="1810" y="2083"/>
              <a:ext cx="111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0" name="Line 25"/>
            <p:cNvSpPr>
              <a:spLocks noChangeShapeType="1"/>
            </p:cNvSpPr>
            <p:nvPr/>
          </p:nvSpPr>
          <p:spPr bwMode="auto">
            <a:xfrm>
              <a:off x="1810" y="1630"/>
              <a:ext cx="111" cy="0"/>
            </a:xfrm>
            <a:prstGeom prst="line">
              <a:avLst/>
            </a:prstGeom>
            <a:noFill/>
            <a:ln w="9360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72" name="Rectangle 27"/>
            <p:cNvSpPr>
              <a:spLocks noChangeArrowheads="1"/>
            </p:cNvSpPr>
            <p:nvPr/>
          </p:nvSpPr>
          <p:spPr bwMode="auto">
            <a:xfrm>
              <a:off x="1598" y="2005"/>
              <a:ext cx="224" cy="27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 marL="342900" indent="-339725"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1pPr>
              <a:lvl2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2pPr>
              <a:lvl3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3pPr>
              <a:lvl4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4pPr>
              <a:lvl5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9pPr>
            </a:lstStyle>
            <a:p>
              <a:pPr eaLnBrk="1" hangingPunct="1">
                <a:spcBef>
                  <a:spcPts val="500"/>
                </a:spcBef>
                <a:buClrTx/>
                <a:buFontTx/>
                <a:buNone/>
              </a:pPr>
              <a:r>
                <a:rPr lang="cs-CZ" altLang="cs-CZ" sz="2000" dirty="0">
                  <a:solidFill>
                    <a:srgbClr val="000000"/>
                  </a:solidFill>
                  <a:latin typeface="Franklin Gothic Book" pitchFamily="32" charset="0"/>
                  <a:cs typeface="Arial" charset="0"/>
                </a:rPr>
                <a:t>1</a:t>
              </a:r>
            </a:p>
          </p:txBody>
        </p:sp>
        <p:sp>
          <p:nvSpPr>
            <p:cNvPr id="73" name="Rectangle 28"/>
            <p:cNvSpPr>
              <a:spLocks noChangeArrowheads="1"/>
            </p:cNvSpPr>
            <p:nvPr/>
          </p:nvSpPr>
          <p:spPr bwMode="auto">
            <a:xfrm>
              <a:off x="3178" y="2582"/>
              <a:ext cx="224" cy="2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90000" tIns="46800" rIns="90000" bIns="46800"/>
            <a:lstStyle>
              <a:lvl1pPr marL="342900" indent="-339725"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1pPr>
              <a:lvl2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2pPr>
              <a:lvl3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3pPr>
              <a:lvl4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4pPr>
              <a:lvl5pPr eaLnBrk="0" hangingPunct="0"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5pPr>
              <a:lvl6pPr marL="25146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6pPr>
              <a:lvl7pPr marL="29718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7pPr>
              <a:lvl8pPr marL="34290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8pPr>
              <a:lvl9pPr marL="3886200" indent="-228600" defTabSz="449263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6" charset="0"/>
                <a:tabLst>
                  <a:tab pos="342900" algn="l"/>
                  <a:tab pos="790575" algn="l"/>
                  <a:tab pos="1239838" algn="l"/>
                  <a:tab pos="1689100" algn="l"/>
                  <a:tab pos="2138363" algn="l"/>
                  <a:tab pos="2587625" algn="l"/>
                  <a:tab pos="3036888" algn="l"/>
                  <a:tab pos="3486150" algn="l"/>
                  <a:tab pos="3935413" algn="l"/>
                  <a:tab pos="4384675" algn="l"/>
                  <a:tab pos="4833938" algn="l"/>
                  <a:tab pos="5283200" algn="l"/>
                  <a:tab pos="5732463" algn="l"/>
                  <a:tab pos="6181725" algn="l"/>
                  <a:tab pos="6630988" algn="l"/>
                  <a:tab pos="7080250" algn="l"/>
                  <a:tab pos="7529513" algn="l"/>
                  <a:tab pos="7978775" algn="l"/>
                  <a:tab pos="8428038" algn="l"/>
                  <a:tab pos="8877300" algn="l"/>
                  <a:tab pos="9326563" algn="l"/>
                </a:tabLst>
                <a:defRPr>
                  <a:solidFill>
                    <a:schemeClr val="bg1"/>
                  </a:solidFill>
                  <a:latin typeface="Arial" charset="0"/>
                  <a:ea typeface="Lucida Sans Unicode" charset="0"/>
                  <a:cs typeface="Lucida Sans Unicode" charset="0"/>
                </a:defRPr>
              </a:lvl9pPr>
            </a:lstStyle>
            <a:p>
              <a:pPr eaLnBrk="1" hangingPunct="1">
                <a:spcBef>
                  <a:spcPts val="500"/>
                </a:spcBef>
                <a:buClrTx/>
                <a:buFontTx/>
                <a:buNone/>
              </a:pPr>
              <a:r>
                <a:rPr lang="cs-CZ" altLang="cs-CZ" sz="2000" dirty="0">
                  <a:solidFill>
                    <a:srgbClr val="000000"/>
                  </a:solidFill>
                  <a:latin typeface="Franklin Gothic Book" pitchFamily="32" charset="0"/>
                  <a:cs typeface="Arial" charset="0"/>
                </a:rPr>
                <a:t>5</a:t>
              </a:r>
            </a:p>
          </p:txBody>
        </p:sp>
      </p:grpSp>
      <p:sp>
        <p:nvSpPr>
          <p:cNvPr id="88" name="Line 9"/>
          <p:cNvSpPr>
            <a:spLocks noChangeShapeType="1"/>
          </p:cNvSpPr>
          <p:nvPr/>
        </p:nvSpPr>
        <p:spPr bwMode="auto">
          <a:xfrm>
            <a:off x="5092700" y="5225914"/>
            <a:ext cx="0" cy="245240"/>
          </a:xfrm>
          <a:prstGeom prst="line">
            <a:avLst/>
          </a:prstGeom>
          <a:noFill/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89" name="Rectangle 27"/>
          <p:cNvSpPr>
            <a:spLocks noChangeArrowheads="1"/>
          </p:cNvSpPr>
          <p:nvPr/>
        </p:nvSpPr>
        <p:spPr bwMode="auto">
          <a:xfrm>
            <a:off x="2501106" y="2967934"/>
            <a:ext cx="355600" cy="596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39725"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1pPr>
            <a:lvl2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2pPr>
            <a:lvl3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3pPr>
            <a:lvl4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4pPr>
            <a:lvl5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9pPr>
          </a:lstStyle>
          <a:p>
            <a:pPr eaLnBrk="1" hangingPunct="1">
              <a:spcBef>
                <a:spcPts val="500"/>
              </a:spcBef>
              <a:buClrTx/>
              <a:buFontTx/>
              <a:buNone/>
            </a:pPr>
            <a:r>
              <a:rPr lang="cs-CZ" altLang="cs-CZ" sz="2000" dirty="0" smtClean="0">
                <a:solidFill>
                  <a:srgbClr val="000000"/>
                </a:solidFill>
                <a:latin typeface="Franklin Gothic Book" pitchFamily="32" charset="0"/>
                <a:cs typeface="Arial" charset="0"/>
              </a:rPr>
              <a:t>2</a:t>
            </a:r>
            <a:endParaRPr lang="cs-CZ" altLang="cs-CZ" sz="2000" dirty="0">
              <a:solidFill>
                <a:srgbClr val="000000"/>
              </a:solidFill>
              <a:latin typeface="Franklin Gothic Book" pitchFamily="32" charset="0"/>
              <a:cs typeface="Arial" charset="0"/>
            </a:endParaRPr>
          </a:p>
        </p:txBody>
      </p:sp>
      <p:cxnSp>
        <p:nvCxnSpPr>
          <p:cNvPr id="91" name="Přímá spojnice 90"/>
          <p:cNvCxnSpPr>
            <a:stCxn id="51" idx="0"/>
          </p:cNvCxnSpPr>
          <p:nvPr/>
        </p:nvCxnSpPr>
        <p:spPr>
          <a:xfrm flipV="1">
            <a:off x="3376613" y="4221088"/>
            <a:ext cx="0" cy="100482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Přímá spojnice 92"/>
          <p:cNvCxnSpPr>
            <a:stCxn id="68" idx="0"/>
          </p:cNvCxnSpPr>
          <p:nvPr/>
        </p:nvCxnSpPr>
        <p:spPr>
          <a:xfrm>
            <a:off x="2873375" y="4322280"/>
            <a:ext cx="642938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Plus 93"/>
          <p:cNvSpPr/>
          <p:nvPr/>
        </p:nvSpPr>
        <p:spPr>
          <a:xfrm>
            <a:off x="3268663" y="4221088"/>
            <a:ext cx="215900" cy="227126"/>
          </a:xfrm>
          <a:prstGeom prst="math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5" name="Přímá spojnice 94"/>
          <p:cNvCxnSpPr/>
          <p:nvPr/>
        </p:nvCxnSpPr>
        <p:spPr>
          <a:xfrm flipV="1">
            <a:off x="3805238" y="4005064"/>
            <a:ext cx="3175" cy="128752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Přímá spojnice 96"/>
          <p:cNvCxnSpPr/>
          <p:nvPr/>
        </p:nvCxnSpPr>
        <p:spPr>
          <a:xfrm>
            <a:off x="2934494" y="4149949"/>
            <a:ext cx="1013619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0" name="Plus 99"/>
          <p:cNvSpPr/>
          <p:nvPr/>
        </p:nvSpPr>
        <p:spPr>
          <a:xfrm>
            <a:off x="3697288" y="4036386"/>
            <a:ext cx="215900" cy="227126"/>
          </a:xfrm>
          <a:prstGeom prst="math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1" name="Rectangle 27"/>
          <p:cNvSpPr>
            <a:spLocks noChangeArrowheads="1"/>
          </p:cNvSpPr>
          <p:nvPr/>
        </p:nvSpPr>
        <p:spPr bwMode="auto">
          <a:xfrm>
            <a:off x="2540000" y="3993366"/>
            <a:ext cx="499194" cy="278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39725"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1pPr>
            <a:lvl2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2pPr>
            <a:lvl3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3pPr>
            <a:lvl4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4pPr>
            <a:lvl5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9pPr>
          </a:lstStyle>
          <a:p>
            <a:pPr eaLnBrk="1" hangingPunct="1">
              <a:spcBef>
                <a:spcPts val="500"/>
              </a:spcBef>
              <a:buClrTx/>
              <a:buFontTx/>
              <a:buNone/>
            </a:pPr>
            <a:r>
              <a:rPr lang="cs-CZ" altLang="cs-CZ" sz="1500" dirty="0" smtClean="0">
                <a:solidFill>
                  <a:srgbClr val="000000"/>
                </a:solidFill>
                <a:latin typeface="Franklin Gothic Book" pitchFamily="32" charset="0"/>
                <a:cs typeface="Arial" charset="0"/>
              </a:rPr>
              <a:t>1,3</a:t>
            </a:r>
            <a:endParaRPr lang="cs-CZ" altLang="cs-CZ" sz="1500" dirty="0">
              <a:solidFill>
                <a:srgbClr val="000000"/>
              </a:solidFill>
              <a:latin typeface="Franklin Gothic Book" pitchFamily="32" charset="0"/>
              <a:cs typeface="Arial" charset="0"/>
            </a:endParaRPr>
          </a:p>
        </p:txBody>
      </p:sp>
      <p:cxnSp>
        <p:nvCxnSpPr>
          <p:cNvPr id="102" name="Přímá spojnice 101"/>
          <p:cNvCxnSpPr/>
          <p:nvPr/>
        </p:nvCxnSpPr>
        <p:spPr>
          <a:xfrm flipV="1">
            <a:off x="4233863" y="3645024"/>
            <a:ext cx="0" cy="1745219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Přímá spojnice 103"/>
          <p:cNvCxnSpPr/>
          <p:nvPr/>
        </p:nvCxnSpPr>
        <p:spPr>
          <a:xfrm>
            <a:off x="2944813" y="3861048"/>
            <a:ext cx="1389732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6" name="Plus 105"/>
          <p:cNvSpPr/>
          <p:nvPr/>
        </p:nvSpPr>
        <p:spPr>
          <a:xfrm>
            <a:off x="4125913" y="3747485"/>
            <a:ext cx="215900" cy="227126"/>
          </a:xfrm>
          <a:prstGeom prst="math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9" name="Rectangle 27"/>
          <p:cNvSpPr>
            <a:spLocks noChangeArrowheads="1"/>
          </p:cNvSpPr>
          <p:nvPr/>
        </p:nvSpPr>
        <p:spPr bwMode="auto">
          <a:xfrm>
            <a:off x="2536825" y="3722683"/>
            <a:ext cx="499194" cy="278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39725"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1pPr>
            <a:lvl2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2pPr>
            <a:lvl3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3pPr>
            <a:lvl4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4pPr>
            <a:lvl5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9pPr>
          </a:lstStyle>
          <a:p>
            <a:pPr eaLnBrk="1" hangingPunct="1">
              <a:spcBef>
                <a:spcPts val="500"/>
              </a:spcBef>
              <a:buClrTx/>
              <a:buFontTx/>
              <a:buNone/>
            </a:pPr>
            <a:r>
              <a:rPr lang="cs-CZ" altLang="cs-CZ" sz="1500" dirty="0" smtClean="0">
                <a:solidFill>
                  <a:srgbClr val="000000"/>
                </a:solidFill>
                <a:latin typeface="Franklin Gothic Book" pitchFamily="32" charset="0"/>
                <a:cs typeface="Arial" charset="0"/>
              </a:rPr>
              <a:t>1,5</a:t>
            </a:r>
            <a:endParaRPr lang="cs-CZ" altLang="cs-CZ" sz="1500" dirty="0">
              <a:solidFill>
                <a:srgbClr val="000000"/>
              </a:solidFill>
              <a:latin typeface="Franklin Gothic Book" pitchFamily="32" charset="0"/>
              <a:cs typeface="Arial" charset="0"/>
            </a:endParaRPr>
          </a:p>
        </p:txBody>
      </p:sp>
      <p:cxnSp>
        <p:nvCxnSpPr>
          <p:cNvPr id="111" name="Přímá spojnice 110"/>
          <p:cNvCxnSpPr/>
          <p:nvPr/>
        </p:nvCxnSpPr>
        <p:spPr>
          <a:xfrm flipV="1">
            <a:off x="4673600" y="3501574"/>
            <a:ext cx="0" cy="1923183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Přímá spojnice 112"/>
          <p:cNvCxnSpPr/>
          <p:nvPr/>
        </p:nvCxnSpPr>
        <p:spPr>
          <a:xfrm>
            <a:off x="2897647" y="3712808"/>
            <a:ext cx="1987091" cy="987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Plus 114"/>
          <p:cNvSpPr/>
          <p:nvPr/>
        </p:nvSpPr>
        <p:spPr>
          <a:xfrm>
            <a:off x="4565650" y="3609120"/>
            <a:ext cx="215900" cy="227126"/>
          </a:xfrm>
          <a:prstGeom prst="math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6" name="Rectangle 27"/>
          <p:cNvSpPr>
            <a:spLocks noChangeArrowheads="1"/>
          </p:cNvSpPr>
          <p:nvPr/>
        </p:nvSpPr>
        <p:spPr bwMode="auto">
          <a:xfrm>
            <a:off x="2559919" y="3557910"/>
            <a:ext cx="499194" cy="278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39725"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1pPr>
            <a:lvl2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2pPr>
            <a:lvl3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3pPr>
            <a:lvl4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4pPr>
            <a:lvl5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9pPr>
          </a:lstStyle>
          <a:p>
            <a:pPr eaLnBrk="1" hangingPunct="1">
              <a:spcBef>
                <a:spcPts val="500"/>
              </a:spcBef>
              <a:buClrTx/>
              <a:buFontTx/>
              <a:buNone/>
            </a:pPr>
            <a:r>
              <a:rPr lang="cs-CZ" altLang="cs-CZ" sz="1500" dirty="0" smtClean="0">
                <a:solidFill>
                  <a:srgbClr val="000000"/>
                </a:solidFill>
                <a:latin typeface="Franklin Gothic Book" pitchFamily="32" charset="0"/>
                <a:cs typeface="Arial" charset="0"/>
              </a:rPr>
              <a:t>1,6</a:t>
            </a:r>
            <a:endParaRPr lang="cs-CZ" altLang="cs-CZ" sz="1500" dirty="0">
              <a:solidFill>
                <a:srgbClr val="000000"/>
              </a:solidFill>
              <a:latin typeface="Franklin Gothic Book" pitchFamily="32" charset="0"/>
              <a:cs typeface="Arial" charset="0"/>
            </a:endParaRPr>
          </a:p>
        </p:txBody>
      </p:sp>
      <p:cxnSp>
        <p:nvCxnSpPr>
          <p:cNvPr id="117" name="Přímá spojnice 116"/>
          <p:cNvCxnSpPr/>
          <p:nvPr/>
        </p:nvCxnSpPr>
        <p:spPr>
          <a:xfrm flipV="1">
            <a:off x="5092700" y="3501574"/>
            <a:ext cx="0" cy="1846962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Přímá spojnice 118"/>
          <p:cNvCxnSpPr/>
          <p:nvPr/>
        </p:nvCxnSpPr>
        <p:spPr>
          <a:xfrm>
            <a:off x="2934494" y="3559527"/>
            <a:ext cx="2288381" cy="9875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Plus 121"/>
          <p:cNvSpPr/>
          <p:nvPr/>
        </p:nvSpPr>
        <p:spPr>
          <a:xfrm>
            <a:off x="4984750" y="3469097"/>
            <a:ext cx="215900" cy="227126"/>
          </a:xfrm>
          <a:prstGeom prst="mathPlus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3" name="Rectangle 27"/>
          <p:cNvSpPr>
            <a:spLocks noChangeArrowheads="1"/>
          </p:cNvSpPr>
          <p:nvPr/>
        </p:nvSpPr>
        <p:spPr bwMode="auto">
          <a:xfrm>
            <a:off x="2550394" y="3374625"/>
            <a:ext cx="499194" cy="278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 marL="342900" indent="-339725"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1pPr>
            <a:lvl2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2pPr>
            <a:lvl3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3pPr>
            <a:lvl4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4pPr>
            <a:lvl5pPr eaLnBrk="0" hangingPunct="0"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342900" algn="l"/>
                <a:tab pos="790575" algn="l"/>
                <a:tab pos="1239838" algn="l"/>
                <a:tab pos="1689100" algn="l"/>
                <a:tab pos="2138363" algn="l"/>
                <a:tab pos="2587625" algn="l"/>
                <a:tab pos="3036888" algn="l"/>
                <a:tab pos="3486150" algn="l"/>
                <a:tab pos="3935413" algn="l"/>
                <a:tab pos="4384675" algn="l"/>
                <a:tab pos="4833938" algn="l"/>
                <a:tab pos="5283200" algn="l"/>
                <a:tab pos="5732463" algn="l"/>
                <a:tab pos="6181725" algn="l"/>
                <a:tab pos="6630988" algn="l"/>
                <a:tab pos="7080250" algn="l"/>
                <a:tab pos="7529513" algn="l"/>
                <a:tab pos="7978775" algn="l"/>
                <a:tab pos="8428038" algn="l"/>
                <a:tab pos="8877300" algn="l"/>
                <a:tab pos="9326563" algn="l"/>
              </a:tabLst>
              <a:defRPr>
                <a:solidFill>
                  <a:schemeClr val="bg1"/>
                </a:solidFill>
                <a:latin typeface="Arial" charset="0"/>
                <a:ea typeface="Lucida Sans Unicode" charset="0"/>
                <a:cs typeface="Lucida Sans Unicode" charset="0"/>
              </a:defRPr>
            </a:lvl9pPr>
          </a:lstStyle>
          <a:p>
            <a:pPr eaLnBrk="1" hangingPunct="1">
              <a:spcBef>
                <a:spcPts val="500"/>
              </a:spcBef>
              <a:buClrTx/>
              <a:buFontTx/>
              <a:buNone/>
            </a:pPr>
            <a:r>
              <a:rPr lang="cs-CZ" altLang="cs-CZ" sz="1500" dirty="0" smtClean="0">
                <a:solidFill>
                  <a:srgbClr val="000000"/>
                </a:solidFill>
                <a:latin typeface="Franklin Gothic Book" pitchFamily="32" charset="0"/>
                <a:cs typeface="Arial" charset="0"/>
              </a:rPr>
              <a:t>1,7</a:t>
            </a:r>
            <a:endParaRPr lang="cs-CZ" altLang="cs-CZ" sz="1500" dirty="0">
              <a:solidFill>
                <a:srgbClr val="000000"/>
              </a:solidFill>
              <a:latin typeface="Franklin Gothic Book" pitchFamily="32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5155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8" grpId="0" animBg="1"/>
      <p:bldP spid="89" grpId="0"/>
      <p:bldP spid="94" grpId="0" animBg="1"/>
      <p:bldP spid="100" grpId="0" animBg="1"/>
      <p:bldP spid="101" grpId="0"/>
      <p:bldP spid="106" grpId="0" animBg="1"/>
      <p:bldP spid="109" grpId="0"/>
      <p:bldP spid="115" grpId="0" animBg="1"/>
      <p:bldP spid="116" grpId="0"/>
      <p:bldP spid="122" grpId="0" animBg="1"/>
      <p:bldP spid="12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634082"/>
          </a:xfrm>
        </p:spPr>
        <p:txBody>
          <a:bodyPr/>
          <a:lstStyle/>
          <a:p>
            <a:r>
              <a:rPr lang="cs-CZ" dirty="0" smtClean="0"/>
              <a:t>Příklady k procvičení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7620000" cy="5276056"/>
          </a:xfrm>
        </p:spPr>
        <p:txBody>
          <a:bodyPr/>
          <a:lstStyle/>
          <a:p>
            <a:r>
              <a:rPr lang="cs-CZ" dirty="0" smtClean="0"/>
              <a:t>Určete prvních pět členů posloupnosti zadaných n-tým členem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r>
              <a:rPr lang="cs-CZ" dirty="0"/>
              <a:t>Určete prvních pět členů posloupnosti zadaných </a:t>
            </a:r>
            <a:r>
              <a:rPr lang="cs-CZ" dirty="0" smtClean="0"/>
              <a:t>rekurentně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Výše určené posloupnosti znázorněte graficky</a:t>
            </a:r>
          </a:p>
          <a:p>
            <a:endParaRPr lang="cs-CZ" dirty="0"/>
          </a:p>
          <a:p>
            <a:endParaRPr lang="cs-CZ" dirty="0" smtClean="0"/>
          </a:p>
          <a:p>
            <a:pPr marL="571500" indent="-457200">
              <a:buFont typeface="+mj-lt"/>
              <a:buAutoNum type="arabicPeriod"/>
            </a:pPr>
            <a:endParaRPr lang="cs-CZ" dirty="0" smtClean="0"/>
          </a:p>
          <a:p>
            <a:pPr lvl="1"/>
            <a:endParaRPr lang="cs-CZ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0950653"/>
              </p:ext>
            </p:extLst>
          </p:nvPr>
        </p:nvGraphicFramePr>
        <p:xfrm>
          <a:off x="2781300" y="1700213"/>
          <a:ext cx="976313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4" name="Rovnice" r:id="rId3" imgW="609480" imgH="482400" progId="Equation.3">
                  <p:embed/>
                </p:oleObj>
              </mc:Choice>
              <mc:Fallback>
                <p:oleObj name="Rovnice" r:id="rId3" imgW="609480" imgH="482400" progId="Equation.3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81300" y="1700213"/>
                        <a:ext cx="976313" cy="771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3556729"/>
              </p:ext>
            </p:extLst>
          </p:nvPr>
        </p:nvGraphicFramePr>
        <p:xfrm>
          <a:off x="1052513" y="1709738"/>
          <a:ext cx="1138237" cy="771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5" name="Rovnice" r:id="rId5" imgW="711000" imgH="482400" progId="Equation.3">
                  <p:embed/>
                </p:oleObj>
              </mc:Choice>
              <mc:Fallback>
                <p:oleObj name="Rovnice" r:id="rId5" imgW="711000" imgH="482400" progId="Equation.3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2513" y="1709738"/>
                        <a:ext cx="1138237" cy="7715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8572319"/>
              </p:ext>
            </p:extLst>
          </p:nvPr>
        </p:nvGraphicFramePr>
        <p:xfrm>
          <a:off x="4356100" y="1679575"/>
          <a:ext cx="1138238" cy="812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6" name="Rovnice" r:id="rId7" imgW="711000" imgH="507960" progId="Equation.3">
                  <p:embed/>
                </p:oleObj>
              </mc:Choice>
              <mc:Fallback>
                <p:oleObj name="Rovnice" r:id="rId7" imgW="711000" imgH="507960" progId="Equation.3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56100" y="1679575"/>
                        <a:ext cx="1138238" cy="812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76014742"/>
              </p:ext>
            </p:extLst>
          </p:nvPr>
        </p:nvGraphicFramePr>
        <p:xfrm>
          <a:off x="5942013" y="1862138"/>
          <a:ext cx="1423987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7" name="Rovnice" r:id="rId9" imgW="888840" imgH="279360" progId="Equation.3">
                  <p:embed/>
                </p:oleObj>
              </mc:Choice>
              <mc:Fallback>
                <p:oleObj name="Rovnice" r:id="rId9" imgW="888840" imgH="279360" progId="Equation.3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42013" y="1862138"/>
                        <a:ext cx="1423987" cy="4460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16826040"/>
              </p:ext>
            </p:extLst>
          </p:nvPr>
        </p:nvGraphicFramePr>
        <p:xfrm>
          <a:off x="882650" y="3644900"/>
          <a:ext cx="2976563" cy="441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8" name="Rovnice" r:id="rId11" imgW="1536480" imgH="228600" progId="Equation.3">
                  <p:embed/>
                </p:oleObj>
              </mc:Choice>
              <mc:Fallback>
                <p:oleObj name="Rovnice" r:id="rId11" imgW="1536480" imgH="228600" progId="Equation.3">
                  <p:embed/>
                  <p:pic>
                    <p:nvPicPr>
                      <p:cNvPr id="0" name="Objek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2650" y="3644900"/>
                        <a:ext cx="2976563" cy="441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9218114"/>
              </p:ext>
            </p:extLst>
          </p:nvPr>
        </p:nvGraphicFramePr>
        <p:xfrm>
          <a:off x="899592" y="4365104"/>
          <a:ext cx="2239962" cy="74518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249" name="Rovnice" r:id="rId13" imgW="1155600" imgH="393480" progId="Equation.3">
                  <p:embed/>
                </p:oleObj>
              </mc:Choice>
              <mc:Fallback>
                <p:oleObj name="Rovnice" r:id="rId13" imgW="1155600" imgH="393480" progId="Equation.3">
                  <p:embed/>
                  <p:pic>
                    <p:nvPicPr>
                      <p:cNvPr id="0" name="Objek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2" y="4365104"/>
                        <a:ext cx="2239962" cy="74518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7092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dirty="0"/>
              <a:t>CALDA, Emil a kol. </a:t>
            </a:r>
            <a:r>
              <a:rPr lang="cs-CZ" altLang="cs-CZ" i="1" dirty="0"/>
              <a:t>Matematika pro netechnické obory SOŠ a SOU 3. díl</a:t>
            </a:r>
            <a:r>
              <a:rPr lang="cs-CZ" altLang="cs-CZ" dirty="0"/>
              <a:t>. Praha: Prometheus, 2004, ISBN 80-7196-109-4.</a:t>
            </a:r>
          </a:p>
          <a:p>
            <a:endParaRPr lang="cs-CZ" altLang="cs-CZ" dirty="0"/>
          </a:p>
          <a:p>
            <a:r>
              <a:rPr lang="cs-CZ" dirty="0">
                <a:hlinkClick r:id="rId2"/>
              </a:rPr>
              <a:t>https://</a:t>
            </a:r>
            <a:r>
              <a:rPr lang="cs-CZ" dirty="0" smtClean="0">
                <a:hlinkClick r:id="rId2"/>
              </a:rPr>
              <a:t>is.muni.cz/th/120776/prif_b/Bakalarka_a7b92.pdf</a:t>
            </a:r>
            <a:endParaRPr lang="cs-CZ" dirty="0" smtClean="0"/>
          </a:p>
          <a:p>
            <a:endParaRPr lang="cs-CZ" dirty="0"/>
          </a:p>
          <a:p>
            <a:r>
              <a:rPr lang="cs-CZ" dirty="0"/>
              <a:t>http://www.jreichl.com/matematika/vyuka/texty/posloupnosti.pdf</a:t>
            </a:r>
          </a:p>
        </p:txBody>
      </p:sp>
    </p:spTree>
    <p:extLst>
      <p:ext uri="{BB962C8B-B14F-4D97-AF65-F5344CB8AC3E}">
        <p14:creationId xmlns:p14="http://schemas.microsoft.com/office/powerpoint/2010/main" val="86071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usedství">
  <a:themeElements>
    <a:clrScheme name="Sousedství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Kancelář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ousedství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783</TotalTime>
  <Words>431</Words>
  <Application>Microsoft Office PowerPoint</Application>
  <PresentationFormat>Předvádění na obrazovce (4:3)</PresentationFormat>
  <Paragraphs>151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Sousedství</vt:lpstr>
      <vt:lpstr>Rovnice</vt:lpstr>
      <vt:lpstr>Prezentace aplikace PowerPoint</vt:lpstr>
      <vt:lpstr>Co je to posloupnost</vt:lpstr>
      <vt:lpstr>Způsob zadání posloupnosti</vt:lpstr>
      <vt:lpstr>Vzorec pro n-tý člen</vt:lpstr>
      <vt:lpstr>Vzorec pro n-tý člen</vt:lpstr>
      <vt:lpstr>Rekurentní zadání</vt:lpstr>
      <vt:lpstr>Rekurentní zadání</vt:lpstr>
      <vt:lpstr>Grafické znázornění posloupnosti</vt:lpstr>
      <vt:lpstr>Grafické znázornění posloupnosti</vt:lpstr>
      <vt:lpstr>Grafické znázornění posloupnosti</vt:lpstr>
      <vt:lpstr>Příklady k procvičení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Acer</dc:creator>
  <cp:lastModifiedBy>User</cp:lastModifiedBy>
  <cp:revision>72</cp:revision>
  <dcterms:created xsi:type="dcterms:W3CDTF">2014-01-22T19:10:32Z</dcterms:created>
  <dcterms:modified xsi:type="dcterms:W3CDTF">1980-01-03T23:21:20Z</dcterms:modified>
</cp:coreProperties>
</file>