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258F51-B47C-4654-B287-376E1D20B0C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F0C0102-7B8F-4B5B-B5F4-171E8B040D3F}" type="datetimeFigureOut">
              <a:rPr lang="cs-CZ" smtClean="0"/>
              <a:t>4.1.1980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3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1.wmf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8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7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4.w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is.muni.cz/th/120776/prif_b/Bakalarka_a7b92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3" y="404813"/>
            <a:ext cx="7021512" cy="17145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7308850" y="642938"/>
            <a:ext cx="1035050" cy="84137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ts val="60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3200">
                <a:solidFill>
                  <a:schemeClr val="tx1"/>
                </a:solidFill>
                <a:latin typeface="Gill Sans MT" pitchFamily="34" charset="-18"/>
              </a:defRPr>
            </a:lvl1pPr>
            <a:lvl2pPr marL="742950" indent="-285750" eaLnBrk="0" hangingPunct="0">
              <a:spcBef>
                <a:spcPts val="550"/>
              </a:spcBef>
              <a:buClr>
                <a:schemeClr val="accent1"/>
              </a:buClr>
              <a:buFont typeface="Verdana" pitchFamily="34" charset="0"/>
              <a:buChar char="◦"/>
              <a:defRPr sz="2800">
                <a:solidFill>
                  <a:schemeClr val="tx1"/>
                </a:solidFill>
                <a:latin typeface="Gill Sans MT" pitchFamily="34" charset="-18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sz="2400">
                <a:solidFill>
                  <a:schemeClr val="tx1"/>
                </a:solidFill>
                <a:latin typeface="Gill Sans MT" pitchFamily="34" charset="-18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C32D2E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4AA33"/>
              </a:buClr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Gill Sans MT" pitchFamily="34" charset="-1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Arial" charset="0"/>
            </a:endParaRPr>
          </a:p>
        </p:txBody>
      </p:sp>
      <p:pic>
        <p:nvPicPr>
          <p:cNvPr id="6" name="obrázek 1" descr="logo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765175"/>
            <a:ext cx="78581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4247091"/>
              </p:ext>
            </p:extLst>
          </p:nvPr>
        </p:nvGraphicFramePr>
        <p:xfrm>
          <a:off x="611188" y="2205038"/>
          <a:ext cx="7921626" cy="4032250"/>
        </p:xfrm>
        <a:graphic>
          <a:graphicData uri="http://schemas.openxmlformats.org/drawingml/2006/table">
            <a:tbl>
              <a:tblPr/>
              <a:tblGrid>
                <a:gridCol w="1292561"/>
                <a:gridCol w="541148"/>
                <a:gridCol w="1613665"/>
                <a:gridCol w="733484"/>
                <a:gridCol w="293394"/>
                <a:gridCol w="3447374"/>
              </a:tblGrid>
              <a:tr h="537376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9164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7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3.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1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Vlastnosti posloupností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763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r>
                        <a:rPr kumimoji="0" lang="cs-CZ" alt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6" charset="0"/>
                          <a:cs typeface="Times New Roman" pitchFamily="16" charset="0"/>
                        </a:rPr>
                        <a:t>Posloupnosti a jejich využití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7077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Jitka Konečná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18.02.2014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50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 OPVK_1.5_DUM_III/2_MAT_09_KO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VYSTUPY</a:t>
                      </a:r>
                      <a:r>
                        <a:rPr kumimoji="0" lang="en-US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VY_32_inovace_MAT_09_KO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6738">
                <a:tc gridSpan="6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výukový materiál je určen k osvojení si základních  poznatků o některých vlastnostech posloupností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885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Posloupnost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minulých hodin víme, že posloupnost je druh funkce. </a:t>
            </a:r>
          </a:p>
          <a:p>
            <a:r>
              <a:rPr lang="cs-CZ" dirty="0" smtClean="0"/>
              <a:t>Proto pro ni budou platit stejné vlastnosti jako pro funkce.</a:t>
            </a:r>
          </a:p>
          <a:p>
            <a:r>
              <a:rPr lang="cs-CZ" dirty="0" smtClean="0"/>
              <a:t>Opakování (vlastnosti funkcí)</a:t>
            </a:r>
          </a:p>
          <a:p>
            <a:pPr lvl="1"/>
            <a:r>
              <a:rPr lang="cs-CZ" dirty="0" smtClean="0"/>
              <a:t>Rostoucí</a:t>
            </a:r>
          </a:p>
          <a:p>
            <a:pPr lvl="1"/>
            <a:r>
              <a:rPr lang="cs-CZ" dirty="0" smtClean="0"/>
              <a:t>Klesající</a:t>
            </a:r>
          </a:p>
          <a:p>
            <a:pPr lvl="1"/>
            <a:r>
              <a:rPr lang="cs-CZ" dirty="0" smtClean="0"/>
              <a:t>Nerostoucí</a:t>
            </a:r>
          </a:p>
          <a:p>
            <a:pPr lvl="1"/>
            <a:r>
              <a:rPr lang="cs-CZ" dirty="0" smtClean="0"/>
              <a:t>Neklesající</a:t>
            </a:r>
          </a:p>
          <a:p>
            <a:pPr lvl="1"/>
            <a:r>
              <a:rPr lang="cs-CZ" dirty="0" smtClean="0"/>
              <a:t>Monotónní</a:t>
            </a:r>
          </a:p>
          <a:p>
            <a:pPr lvl="1"/>
            <a:r>
              <a:rPr lang="cs-CZ" dirty="0" smtClean="0"/>
              <a:t>…</a:t>
            </a:r>
          </a:p>
          <a:p>
            <a:pPr marL="411480" lvl="1" indent="0">
              <a:buNone/>
            </a:pPr>
            <a:r>
              <a:rPr lang="cs-CZ" dirty="0" smtClean="0"/>
              <a:t>Všechny tyto vlastnosti platí také pro posloupnosti.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909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Rostoucí posloupnost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cs-CZ" dirty="0" smtClean="0"/>
                  <a:t>Posloupnost                se nazývá </a:t>
                </a:r>
                <a:r>
                  <a:rPr lang="cs-CZ" dirty="0" smtClean="0"/>
                  <a:t>rostoucí, právě </a:t>
                </a:r>
                <a:r>
                  <a:rPr lang="cs-CZ" dirty="0" smtClean="0"/>
                  <a:t>když existuje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,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r>
                  <a:rPr lang="cs-CZ" dirty="0" smtClean="0"/>
                  <a:t> a platí:</a:t>
                </a:r>
              </a:p>
              <a:p>
                <a:pPr lvl="1"/>
                <a:r>
                  <a:rPr lang="cs-CZ" dirty="0" smtClean="0"/>
                  <a:t>Je-li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𝑝𝑎𝑘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sub>
                    </m:sSub>
                    <m:r>
                      <a:rPr lang="cs-CZ" b="0" i="1" smtClean="0"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pPr lvl="1"/>
                <a:endParaRPr lang="cs-CZ" dirty="0"/>
              </a:p>
              <a:p>
                <a:pPr marL="411480" lvl="1" indent="0">
                  <a:buNone/>
                </a:pPr>
                <a:r>
                  <a:rPr lang="cs-CZ" dirty="0" smtClean="0"/>
                  <a:t>Př. </a:t>
                </a:r>
                <a:r>
                  <a:rPr lang="cs-CZ" dirty="0" smtClean="0"/>
                  <a:t>Určete, </a:t>
                </a:r>
                <a:r>
                  <a:rPr lang="cs-CZ" dirty="0" smtClean="0"/>
                  <a:t>zda je posloupnost                   rostoucí.</a:t>
                </a:r>
              </a:p>
              <a:p>
                <a:pPr marL="411480" lvl="1" indent="0">
                  <a:buNone/>
                </a:pPr>
                <a:endParaRPr lang="cs-CZ" dirty="0"/>
              </a:p>
              <a:p>
                <a:pPr marL="411480" lvl="1" indent="0">
                  <a:buNone/>
                </a:pPr>
                <a:r>
                  <a:rPr lang="cs-CZ" dirty="0" smtClean="0"/>
                  <a:t>Pokud je posloupnost rostoucí, musí platit, že pro každé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𝑝𝑙𝑎𝑡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í, ž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𝑒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𝑥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cs-CZ" dirty="0" smtClean="0"/>
                  <a:t>.</a:t>
                </a:r>
              </a:p>
              <a:p>
                <a:pPr marL="411480" lvl="1" indent="0">
                  <a:buNone/>
                </a:pPr>
                <a:r>
                  <a:rPr lang="cs-CZ" dirty="0" smtClean="0"/>
                  <a:t>Zvolíme za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=1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=2, 1&lt;2</m:t>
                    </m:r>
                  </m:oMath>
                </a14:m>
                <a:endParaRPr lang="cs-CZ" dirty="0" smtClean="0"/>
              </a:p>
              <a:p>
                <a:pPr marL="41148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1+1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b="0" dirty="0" smtClean="0"/>
              </a:p>
              <a:p>
                <a:pPr marL="411480" lvl="1" indent="0">
                  <a:buNone/>
                </a:pPr>
                <a:r>
                  <a:rPr lang="cs-CZ" i="1" dirty="0" smtClean="0">
                    <a:latin typeface="Cambria Math"/>
                  </a:rPr>
                  <a:t>			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          1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&lt;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 ⇒ 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i="1" dirty="0" smtClean="0">
                    <a:latin typeface="Cambria Math"/>
                  </a:rPr>
                  <a:t> </a:t>
                </a:r>
              </a:p>
              <a:p>
                <a:pPr marL="41148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+1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  <a:p>
                <a:pPr marL="411480" lvl="1" indent="0">
                  <a:buNone/>
                </a:pPr>
                <a:endParaRPr lang="cs-CZ" b="0" dirty="0" smtClean="0"/>
              </a:p>
              <a:p>
                <a:pPr marL="411480" lvl="1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t="-15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28843052"/>
              </p:ext>
            </p:extLst>
          </p:nvPr>
        </p:nvGraphicFramePr>
        <p:xfrm>
          <a:off x="2339752" y="1556792"/>
          <a:ext cx="792088" cy="47995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6" name="Rovnice" r:id="rId4" imgW="419040" imgH="253800" progId="Equation.3">
                  <p:embed/>
                </p:oleObj>
              </mc:Choice>
              <mc:Fallback>
                <p:oleObj name="Rovnice" r:id="rId4" imgW="419040" imgH="25380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1556792"/>
                        <a:ext cx="792088" cy="47995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5381825"/>
              </p:ext>
            </p:extLst>
          </p:nvPr>
        </p:nvGraphicFramePr>
        <p:xfrm>
          <a:off x="4130675" y="2924175"/>
          <a:ext cx="882650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7" name="Rovnice" r:id="rId6" imgW="622080" imgH="482400" progId="Equation.3">
                  <p:embed/>
                </p:oleObj>
              </mc:Choice>
              <mc:Fallback>
                <p:oleObj name="Rovnice" r:id="rId6" imgW="622080" imgH="48240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30675" y="2924175"/>
                        <a:ext cx="882650" cy="684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se šipkou 6"/>
          <p:cNvCxnSpPr/>
          <p:nvPr/>
        </p:nvCxnSpPr>
        <p:spPr>
          <a:xfrm>
            <a:off x="3131840" y="4869160"/>
            <a:ext cx="1008112" cy="50405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843808" y="5445224"/>
            <a:ext cx="1296144" cy="64807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583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Rostoucí posloupnost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Zkusíme spočítat i pro jiné </a:t>
                </a:r>
                <a:r>
                  <a:rPr lang="cs-CZ" dirty="0" err="1" smtClean="0"/>
                  <a:t>x,y</a:t>
                </a:r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=3, 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=5 ⇒3&lt;5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3+1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=1,5</m:t>
                    </m:r>
                  </m:oMath>
                </a14:m>
                <a:endParaRPr lang="cs-CZ" b="0" dirty="0" smtClean="0"/>
              </a:p>
              <a:p>
                <a:pPr marL="114300" indent="0">
                  <a:buNone/>
                </a:pPr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                                              </m:t>
                    </m:r>
                    <m:r>
                      <a:rPr lang="cs-CZ" b="0" i="1" smtClean="0">
                        <a:latin typeface="Cambria Math"/>
                      </a:rPr>
                      <m:t>           </m:t>
                    </m:r>
                    <m:r>
                      <a:rPr lang="cs-CZ" i="1">
                        <a:latin typeface="Cambria Math"/>
                      </a:rPr>
                      <m:t>1</m:t>
                    </m:r>
                    <m:r>
                      <a:rPr lang="cs-CZ" b="0" i="1" smtClean="0">
                        <a:latin typeface="Cambria Math"/>
                      </a:rPr>
                      <m:t>,5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1,7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⇒ 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sub>
                    </m:sSub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5</m:t>
                        </m:r>
                        <m:r>
                          <a:rPr lang="cs-CZ" i="1">
                            <a:latin typeface="Cambria Math"/>
                          </a:rPr>
                          <m:t>+1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=1,7</m:t>
                    </m:r>
                  </m:oMath>
                </a14:m>
                <a:r>
                  <a:rPr lang="cs-CZ" dirty="0" smtClean="0"/>
                  <a:t>           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Posloupnost                 je rostoucí. 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7338612"/>
              </p:ext>
            </p:extLst>
          </p:nvPr>
        </p:nvGraphicFramePr>
        <p:xfrm>
          <a:off x="2339752" y="5013176"/>
          <a:ext cx="882650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Rovnice" r:id="rId4" imgW="622080" imgH="482400" progId="Equation.3">
                  <p:embed/>
                </p:oleObj>
              </mc:Choice>
              <mc:Fallback>
                <p:oleObj name="Rovnice" r:id="rId4" imgW="622080" imgH="48240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5013176"/>
                        <a:ext cx="882650" cy="684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3635896" y="3198118"/>
            <a:ext cx="720080" cy="28803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635896" y="3797796"/>
            <a:ext cx="720080" cy="43204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951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Klesající posloupnost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7620000" cy="5132040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Posloupnost                se nazývá </a:t>
                </a:r>
                <a:r>
                  <a:rPr lang="cs-CZ" dirty="0" smtClean="0"/>
                  <a:t>klesající, </a:t>
                </a:r>
                <a:r>
                  <a:rPr lang="cs-CZ" dirty="0"/>
                  <a:t>právě když existuje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,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r>
                  <a:rPr lang="cs-CZ" dirty="0"/>
                  <a:t> a platí:</a:t>
                </a:r>
              </a:p>
              <a:p>
                <a:pPr lvl="1"/>
                <a:r>
                  <a:rPr lang="cs-CZ" dirty="0" smtClean="0"/>
                  <a:t>Je-li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𝑝𝑎𝑘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𝑥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&gt;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𝑦</m:t>
                        </m:r>
                      </m:sub>
                    </m:sSub>
                  </m:oMath>
                </a14:m>
                <a:endParaRPr lang="cs-CZ" dirty="0" smtClean="0">
                  <a:ea typeface="Cambria Math"/>
                </a:endParaRPr>
              </a:p>
              <a:p>
                <a:pPr lvl="1"/>
                <a:endParaRPr lang="cs-CZ" dirty="0" smtClean="0"/>
              </a:p>
              <a:p>
                <a:pPr marL="411480" lvl="1" indent="0">
                  <a:buNone/>
                </a:pPr>
                <a:r>
                  <a:rPr lang="cs-CZ" dirty="0" smtClean="0"/>
                  <a:t>Př.</a:t>
                </a:r>
              </a:p>
              <a:p>
                <a:pPr marL="411480" lvl="1" indent="0">
                  <a:buNone/>
                </a:pPr>
                <a:r>
                  <a:rPr lang="cs-CZ" dirty="0" smtClean="0"/>
                  <a:t>Určete, </a:t>
                </a:r>
                <a:r>
                  <a:rPr lang="cs-CZ" dirty="0"/>
                  <a:t>zda je posloupnost                   </a:t>
                </a:r>
                <a:r>
                  <a:rPr lang="cs-CZ" dirty="0" smtClean="0"/>
                  <a:t>klesající.</a:t>
                </a:r>
              </a:p>
              <a:p>
                <a:pPr marL="411480" lvl="1" indent="0">
                  <a:buNone/>
                </a:pPr>
                <a:r>
                  <a:rPr lang="cs-CZ" dirty="0"/>
                  <a:t>Pokud je posloupnost </a:t>
                </a:r>
                <a:r>
                  <a:rPr lang="cs-CZ" dirty="0" smtClean="0"/>
                  <a:t>klesající,  </a:t>
                </a:r>
                <a:r>
                  <a:rPr lang="cs-CZ" dirty="0"/>
                  <a:t>musí platit, že pro každé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𝑝𝑙𝑎𝑡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í, ž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𝑒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𝑥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&gt;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cs-CZ" dirty="0"/>
                  <a:t>.</a:t>
                </a:r>
              </a:p>
              <a:p>
                <a:pPr marL="411480" lvl="1" indent="0">
                  <a:buNone/>
                </a:pPr>
                <a:r>
                  <a:rPr lang="cs-CZ" dirty="0"/>
                  <a:t>Zvolíme za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=1 </m:t>
                    </m:r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=2, 1&lt;2</m:t>
                    </m:r>
                  </m:oMath>
                </a14:m>
                <a:endParaRPr lang="cs-CZ" dirty="0" smtClean="0"/>
              </a:p>
              <a:p>
                <a:pPr marL="41148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=0,2</m:t>
                      </m:r>
                    </m:oMath>
                  </m:oMathPara>
                </a14:m>
                <a:endParaRPr lang="cs-CZ" dirty="0" smtClean="0"/>
              </a:p>
              <a:p>
                <a:pPr marL="411480" lvl="1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       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0</m:t>
                    </m:r>
                    <m:r>
                      <a:rPr lang="cs-CZ" b="0" i="1" dirty="0" smtClean="0">
                        <a:latin typeface="Cambria Math"/>
                      </a:rPr>
                      <m:t>,2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0,14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⇒ 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cs-CZ" i="1" smtClean="0">
                        <a:latin typeface="Cambria Math"/>
                        <a:ea typeface="Cambria Math"/>
                      </a:rPr>
                      <m:t>&gt;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pPr marL="41148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0,14</m:t>
                      </m:r>
                    </m:oMath>
                  </m:oMathPara>
                </a14:m>
                <a:endParaRPr lang="cs-CZ" dirty="0"/>
              </a:p>
              <a:p>
                <a:pPr marL="411480" lvl="1" indent="0">
                  <a:buNone/>
                </a:pPr>
                <a:endParaRPr lang="cs-CZ" dirty="0"/>
              </a:p>
              <a:p>
                <a:pPr marL="411480" lvl="1" indent="0">
                  <a:buNone/>
                </a:pPr>
                <a:endParaRPr lang="cs-CZ" dirty="0"/>
              </a:p>
              <a:p>
                <a:pPr lvl="1"/>
                <a:endParaRPr lang="cs-CZ" dirty="0"/>
              </a:p>
              <a:p>
                <a:pPr lvl="1"/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7620000" cy="5132040"/>
              </a:xfrm>
              <a:blipFill rotWithShape="1">
                <a:blip r:embed="rId3"/>
                <a:stretch>
                  <a:fillRect t="-7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37925549"/>
              </p:ext>
            </p:extLst>
          </p:nvPr>
        </p:nvGraphicFramePr>
        <p:xfrm>
          <a:off x="2483768" y="1268760"/>
          <a:ext cx="792163" cy="47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1" name="Rovnice" r:id="rId4" imgW="419040" imgH="253800" progId="Equation.3">
                  <p:embed/>
                </p:oleObj>
              </mc:Choice>
              <mc:Fallback>
                <p:oleObj name="Rovnice" r:id="rId4" imgW="419040" imgH="25380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1268760"/>
                        <a:ext cx="792163" cy="479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68125854"/>
              </p:ext>
            </p:extLst>
          </p:nvPr>
        </p:nvGraphicFramePr>
        <p:xfrm>
          <a:off x="3707904" y="2908051"/>
          <a:ext cx="1008062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02" name="Rovnice" r:id="rId6" imgW="711000" imgH="482400" progId="Equation.3">
                  <p:embed/>
                </p:oleObj>
              </mc:Choice>
              <mc:Fallback>
                <p:oleObj name="Rovnice" r:id="rId6" imgW="711000" imgH="48240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2908051"/>
                        <a:ext cx="1008062" cy="684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nice se šipkou 6"/>
          <p:cNvCxnSpPr/>
          <p:nvPr/>
        </p:nvCxnSpPr>
        <p:spPr>
          <a:xfrm>
            <a:off x="3707904" y="4941168"/>
            <a:ext cx="792088" cy="36004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851920" y="5445224"/>
            <a:ext cx="648072" cy="28803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797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Klesající posloupnost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Zkusíme spočítat i pro jiné </a:t>
                </a:r>
                <a:r>
                  <a:rPr lang="cs-CZ" dirty="0" err="1"/>
                  <a:t>x,y</a:t>
                </a:r>
                <a:endParaRPr lang="cs-CZ" dirty="0"/>
              </a:p>
              <a:p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=3, 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=5 ⇒3&lt;5</m:t>
                    </m:r>
                  </m:oMath>
                </a14:m>
                <a:endParaRPr lang="cs-CZ" dirty="0">
                  <a:ea typeface="Cambria Math"/>
                </a:endParaRPr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3+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0,11</m:t>
                    </m:r>
                  </m:oMath>
                </a14:m>
                <a:endParaRPr lang="cs-CZ" dirty="0"/>
              </a:p>
              <a:p>
                <a:pPr marL="114300" indent="0">
                  <a:buNone/>
                </a:pP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                                                </m:t>
                    </m:r>
                    <m:r>
                      <a:rPr lang="cs-CZ" i="1">
                        <a:latin typeface="Cambria Math"/>
                      </a:rPr>
                      <m:t>           </m:t>
                    </m:r>
                    <m:r>
                      <a:rPr lang="cs-CZ" b="0" i="1" smtClean="0">
                        <a:latin typeface="Cambria Math"/>
                      </a:rPr>
                      <m:t>0,11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0,08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⇒ 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  <a:ea typeface="Cambria Math"/>
                      </a:rPr>
                      <m:t>&gt;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5</m:t>
                        </m:r>
                      </m:sub>
                    </m:sSub>
                  </m:oMath>
                </a14:m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5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∙5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0,08</m:t>
                    </m:r>
                  </m:oMath>
                </a14:m>
                <a:r>
                  <a:rPr lang="cs-CZ" dirty="0"/>
                  <a:t>           </a:t>
                </a:r>
              </a:p>
              <a:p>
                <a:endParaRPr lang="cs-CZ" dirty="0"/>
              </a:p>
              <a:p>
                <a:endParaRPr lang="cs-CZ" dirty="0"/>
              </a:p>
              <a:p>
                <a:r>
                  <a:rPr lang="cs-CZ" dirty="0"/>
                  <a:t>Posloupnost                 je </a:t>
                </a:r>
                <a:r>
                  <a:rPr lang="cs-CZ" dirty="0" smtClean="0"/>
                  <a:t>klesající. 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t="-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7042333"/>
              </p:ext>
            </p:extLst>
          </p:nvPr>
        </p:nvGraphicFramePr>
        <p:xfrm>
          <a:off x="2339752" y="5085184"/>
          <a:ext cx="1008062" cy="684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8" name="Rovnice" r:id="rId4" imgW="711000" imgH="482400" progId="Equation.3">
                  <p:embed/>
                </p:oleObj>
              </mc:Choice>
              <mc:Fallback>
                <p:oleObj name="Rovnice" r:id="rId4" imgW="711000" imgH="48240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5085184"/>
                        <a:ext cx="1008062" cy="684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3491880" y="3140968"/>
            <a:ext cx="792088" cy="43204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635896" y="3717032"/>
            <a:ext cx="648072" cy="36004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841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706090"/>
          </a:xfrm>
        </p:spPr>
        <p:txBody>
          <a:bodyPr/>
          <a:lstStyle/>
          <a:p>
            <a:r>
              <a:rPr lang="cs-CZ" sz="3600" dirty="0" smtClean="0"/>
              <a:t>Nerostoucí a neklesající posloupnost</a:t>
            </a:r>
            <a:endParaRPr lang="cs-CZ" sz="36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24744"/>
                <a:ext cx="7620000" cy="5276056"/>
              </a:xfrm>
            </p:spPr>
            <p:txBody>
              <a:bodyPr/>
              <a:lstStyle/>
              <a:p>
                <a:r>
                  <a:rPr lang="cs-CZ" dirty="0" smtClean="0"/>
                  <a:t>Posloupnost                se nazývá </a:t>
                </a:r>
                <a:r>
                  <a:rPr lang="cs-CZ" dirty="0" smtClean="0"/>
                  <a:t>nerostoucí, právě </a:t>
                </a:r>
                <a:r>
                  <a:rPr lang="cs-CZ" dirty="0"/>
                  <a:t>když existuje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,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r>
                  <a:rPr lang="cs-CZ" dirty="0"/>
                  <a:t> a platí:</a:t>
                </a:r>
              </a:p>
              <a:p>
                <a:pPr marL="114300" indent="0">
                  <a:buNone/>
                </a:pPr>
                <a:r>
                  <a:rPr lang="cs-CZ" dirty="0"/>
                  <a:t>   Je-li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𝑝𝑎𝑘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  <a:ea typeface="Cambria Math"/>
                          </a:rPr>
                          <m:t>≥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𝑦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pPr marL="114300" indent="0">
                  <a:buNone/>
                </a:pPr>
                <a:endParaRPr lang="cs-CZ" dirty="0"/>
              </a:p>
              <a:p>
                <a:pPr marL="114300" indent="0">
                  <a:buNone/>
                </a:pPr>
                <a:endParaRPr lang="cs-CZ" dirty="0" smtClean="0"/>
              </a:p>
              <a:p>
                <a:r>
                  <a:rPr lang="cs-CZ" dirty="0"/>
                  <a:t>Posloupnost                se nazývá </a:t>
                </a:r>
                <a:r>
                  <a:rPr lang="cs-CZ" dirty="0" smtClean="0"/>
                  <a:t>neklesající, právě </a:t>
                </a:r>
                <a:r>
                  <a:rPr lang="cs-CZ" dirty="0"/>
                  <a:t>když existuje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,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𝑁</m:t>
                    </m:r>
                  </m:oMath>
                </a14:m>
                <a:r>
                  <a:rPr lang="cs-CZ" dirty="0"/>
                  <a:t> a platí:</a:t>
                </a:r>
              </a:p>
              <a:p>
                <a:pPr marL="114300" indent="0">
                  <a:buNone/>
                </a:pPr>
                <a:r>
                  <a:rPr lang="cs-CZ" dirty="0"/>
                  <a:t>   Je-li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𝑝𝑎𝑘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sub>
                        </m:sSub>
                        <m:r>
                          <a:rPr lang="cs-CZ" i="1" smtClean="0">
                            <a:latin typeface="Cambria Math"/>
                            <a:ea typeface="Cambria Math"/>
                          </a:rPr>
                          <m:t>≤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cs-CZ" i="1">
                            <a:latin typeface="Cambria Math"/>
                            <a:ea typeface="Cambria Math"/>
                          </a:rPr>
                          <m:t>𝑦</m:t>
                        </m:r>
                      </m:sub>
                    </m:sSub>
                  </m:oMath>
                </a14:m>
                <a:endParaRPr lang="cs-CZ" dirty="0" smtClean="0">
                  <a:ea typeface="Cambria Math"/>
                </a:endParaRPr>
              </a:p>
              <a:p>
                <a:pPr marL="114300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Posloupnost, která je nerostoucí nebo </a:t>
                </a:r>
                <a:r>
                  <a:rPr lang="cs-CZ" dirty="0" smtClean="0"/>
                  <a:t>neklesající, nazýváme </a:t>
                </a:r>
                <a:r>
                  <a:rPr lang="cs-CZ" dirty="0" smtClean="0"/>
                  <a:t>monotónní.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24744"/>
                <a:ext cx="7620000" cy="5276056"/>
              </a:xfrm>
              <a:blipFill rotWithShape="1">
                <a:blip r:embed="rId3"/>
                <a:stretch>
                  <a:fillRect t="-694" r="-8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4232360"/>
              </p:ext>
            </p:extLst>
          </p:nvPr>
        </p:nvGraphicFramePr>
        <p:xfrm>
          <a:off x="2411760" y="1124744"/>
          <a:ext cx="792162" cy="47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7" name="Rovnice" r:id="rId4" imgW="418918" imgH="253890" progId="Equation.3">
                  <p:embed/>
                </p:oleObj>
              </mc:Choice>
              <mc:Fallback>
                <p:oleObj name="Rovnice" r:id="rId4" imgW="418918" imgH="25389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1124744"/>
                        <a:ext cx="792162" cy="479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2584504"/>
              </p:ext>
            </p:extLst>
          </p:nvPr>
        </p:nvGraphicFramePr>
        <p:xfrm>
          <a:off x="2411760" y="3068960"/>
          <a:ext cx="792162" cy="479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8" name="Rovnice" r:id="rId6" imgW="418918" imgH="253890" progId="Equation.3">
                  <p:embed/>
                </p:oleObj>
              </mc:Choice>
              <mc:Fallback>
                <p:oleObj name="Rovnice" r:id="rId6" imgW="418918" imgH="25389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0" y="3068960"/>
                        <a:ext cx="792162" cy="479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7100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706090"/>
          </a:xfrm>
        </p:spPr>
        <p:txBody>
          <a:bodyPr/>
          <a:lstStyle/>
          <a:p>
            <a:r>
              <a:rPr lang="cs-CZ" sz="3600" dirty="0"/>
              <a:t>Nerostoucí a neklesající posloupnost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620000" cy="5348064"/>
          </a:xfrm>
        </p:spPr>
        <p:txBody>
          <a:bodyPr/>
          <a:lstStyle/>
          <a:p>
            <a:r>
              <a:rPr lang="cs-CZ" dirty="0" smtClean="0"/>
              <a:t>Př.</a:t>
            </a:r>
          </a:p>
          <a:p>
            <a:r>
              <a:rPr lang="cs-CZ" dirty="0" smtClean="0"/>
              <a:t>Rozhodněte, </a:t>
            </a:r>
            <a:r>
              <a:rPr lang="cs-CZ" dirty="0" smtClean="0"/>
              <a:t>zda je                     posloupnost nerostoucí nebo       neklesající.</a:t>
            </a:r>
          </a:p>
          <a:p>
            <a:endParaRPr lang="cs-CZ" dirty="0"/>
          </a:p>
          <a:p>
            <a:r>
              <a:rPr lang="cs-CZ" dirty="0" smtClean="0"/>
              <a:t>Určíme několik prvních členů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Sledujeme, že členy s narůstajícím n také rostou, funkce je tedy </a:t>
            </a:r>
            <a:r>
              <a:rPr lang="cs-CZ" b="1" i="1" dirty="0" smtClean="0"/>
              <a:t>neklesající.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1635283"/>
              </p:ext>
            </p:extLst>
          </p:nvPr>
        </p:nvGraphicFramePr>
        <p:xfrm>
          <a:off x="2987824" y="1412776"/>
          <a:ext cx="1223962" cy="527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0" name="Rovnice" r:id="rId3" imgW="647640" imgH="279360" progId="Equation.3">
                  <p:embed/>
                </p:oleObj>
              </mc:Choice>
              <mc:Fallback>
                <p:oleObj name="Rovnice" r:id="rId3" imgW="647640" imgH="27936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1412776"/>
                        <a:ext cx="1223962" cy="527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600979"/>
              </p:ext>
            </p:extLst>
          </p:nvPr>
        </p:nvGraphicFramePr>
        <p:xfrm>
          <a:off x="899592" y="3068960"/>
          <a:ext cx="3024188" cy="2347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1" name="Rovnice" r:id="rId5" imgW="1600200" imgH="1244520" progId="Equation.3">
                  <p:embed/>
                </p:oleObj>
              </mc:Choice>
              <mc:Fallback>
                <p:oleObj name="Rovnice" r:id="rId5" imgW="1600200" imgH="124452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3068960"/>
                        <a:ext cx="3024188" cy="23479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0312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Rozhodněte, zda jsou posloupnosti klesající nebo rostoucí.</a:t>
            </a:r>
          </a:p>
          <a:p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1310839"/>
              </p:ext>
            </p:extLst>
          </p:nvPr>
        </p:nvGraphicFramePr>
        <p:xfrm>
          <a:off x="989013" y="2116138"/>
          <a:ext cx="1116012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0" name="Rovnice" r:id="rId3" imgW="787320" imgH="507960" progId="Equation.3">
                  <p:embed/>
                </p:oleObj>
              </mc:Choice>
              <mc:Fallback>
                <p:oleObj name="Rovnice" r:id="rId3" imgW="787320" imgH="50796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89013" y="2116138"/>
                        <a:ext cx="1116012" cy="719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96373625"/>
              </p:ext>
            </p:extLst>
          </p:nvPr>
        </p:nvGraphicFramePr>
        <p:xfrm>
          <a:off x="2789238" y="2116138"/>
          <a:ext cx="971550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1" name="Rovnice" r:id="rId5" imgW="685800" imgH="507960" progId="Equation.3">
                  <p:embed/>
                </p:oleObj>
              </mc:Choice>
              <mc:Fallback>
                <p:oleObj name="Rovnice" r:id="rId5" imgW="685800" imgH="50796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9238" y="2116138"/>
                        <a:ext cx="971550" cy="7191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7922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CALDA, Emil a kol. </a:t>
            </a:r>
            <a:r>
              <a:rPr lang="cs-CZ" altLang="cs-CZ" i="1" dirty="0"/>
              <a:t>Matematika pro netechnické obory SOŠ a SOU 3. díl</a:t>
            </a:r>
            <a:r>
              <a:rPr lang="cs-CZ" altLang="cs-CZ" dirty="0"/>
              <a:t>. Praha: Prometheus, 2004, ISBN 80-7196-109-4.</a:t>
            </a:r>
          </a:p>
          <a:p>
            <a:endParaRPr lang="cs-CZ" altLang="cs-CZ" dirty="0"/>
          </a:p>
          <a:p>
            <a:r>
              <a:rPr lang="cs-CZ" dirty="0">
                <a:hlinkClick r:id="rId2"/>
              </a:rPr>
              <a:t>https://</a:t>
            </a:r>
            <a:r>
              <a:rPr lang="cs-CZ" dirty="0" smtClean="0">
                <a:hlinkClick r:id="rId2"/>
              </a:rPr>
              <a:t>is.muni.cz/th/120776/prif_b/Bakalarka_a7b92.pdf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http://www.jreichl.com/matematika/vyuka/texty/posloupnosti.pdf</a:t>
            </a:r>
          </a:p>
        </p:txBody>
      </p:sp>
    </p:spTree>
    <p:extLst>
      <p:ext uri="{BB962C8B-B14F-4D97-AF65-F5344CB8AC3E}">
        <p14:creationId xmlns:p14="http://schemas.microsoft.com/office/powerpoint/2010/main" val="86071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883</TotalTime>
  <Words>643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Sousedství</vt:lpstr>
      <vt:lpstr>Rovnice</vt:lpstr>
      <vt:lpstr>Prezentace aplikace PowerPoint</vt:lpstr>
      <vt:lpstr>Posloupnost</vt:lpstr>
      <vt:lpstr>Rostoucí posloupnost</vt:lpstr>
      <vt:lpstr>Rostoucí posloupnost</vt:lpstr>
      <vt:lpstr>Klesající posloupnost</vt:lpstr>
      <vt:lpstr>Klesající posloupnost</vt:lpstr>
      <vt:lpstr>Nerostoucí a neklesající posloupnost</vt:lpstr>
      <vt:lpstr>Nerostoucí a neklesající posloupnost</vt:lpstr>
      <vt:lpstr>Příklady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Acer</dc:creator>
  <cp:lastModifiedBy>User</cp:lastModifiedBy>
  <cp:revision>87</cp:revision>
  <dcterms:created xsi:type="dcterms:W3CDTF">2014-01-22T19:10:32Z</dcterms:created>
  <dcterms:modified xsi:type="dcterms:W3CDTF">1980-01-03T23:32:58Z</dcterms:modified>
</cp:coreProperties>
</file>