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9" r:id="rId1"/>
  </p:sldMasterIdLst>
  <p:handoutMasterIdLst>
    <p:handoutMasterId r:id="rId14"/>
  </p:handoutMasterIdLst>
  <p:sldIdLst>
    <p:sldId id="256" r:id="rId2"/>
    <p:sldId id="267" r:id="rId3"/>
    <p:sldId id="269" r:id="rId4"/>
    <p:sldId id="270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66" r:id="rId13"/>
  </p:sldIdLst>
  <p:sldSz cx="9144000" cy="6858000" type="screen4x3"/>
  <p:notesSz cx="6669088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754" autoAdjust="0"/>
    <p:restoredTop sz="94660"/>
  </p:normalViewPr>
  <p:slideViewPr>
    <p:cSldViewPr>
      <p:cViewPr varScale="1">
        <p:scale>
          <a:sx n="69" d="100"/>
          <a:sy n="69" d="100"/>
        </p:scale>
        <p:origin x="-2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2FAF51-9625-4FCC-AD0B-FAD56FB46D9B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777607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1E9AED-61E4-4F89-B9EB-7A38D7E193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347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506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791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942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267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979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199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305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123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468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125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22869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2086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09294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2054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4830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134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808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0" r:id="rId1"/>
    <p:sldLayoutId id="2147484001" r:id="rId2"/>
    <p:sldLayoutId id="2147484002" r:id="rId3"/>
    <p:sldLayoutId id="2147484003" r:id="rId4"/>
    <p:sldLayoutId id="2147484004" r:id="rId5"/>
    <p:sldLayoutId id="2147484005" r:id="rId6"/>
    <p:sldLayoutId id="2147484006" r:id="rId7"/>
    <p:sldLayoutId id="2147484007" r:id="rId8"/>
    <p:sldLayoutId id="2147484008" r:id="rId9"/>
    <p:sldLayoutId id="2147484009" r:id="rId10"/>
    <p:sldLayoutId id="2147484010" r:id="rId11"/>
    <p:sldLayoutId id="2147484011" r:id="rId12"/>
    <p:sldLayoutId id="2147484012" r:id="rId13"/>
    <p:sldLayoutId id="2147484013" r:id="rId14"/>
    <p:sldLayoutId id="2147484014" r:id="rId15"/>
    <p:sldLayoutId id="214748401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is.muni.cz/th/120776/prif_b/Bakalarka_a7b92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0215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2478101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Geometrická posloupnost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Posloupnosti a jejich využití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25.03.2014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OPVK_1.5_DUM_III/2_MAT_12_KO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VY_32_inovace_MAT_12_KO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je k osvojení základních vzorců a technik pro výpočet geometrické posloupnosti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Geometrická posloupnost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Posloupnost          se nazývá </a:t>
                </a:r>
                <a:r>
                  <a:rPr lang="cs-CZ" b="1" dirty="0" smtClean="0"/>
                  <a:t>geometrická</a:t>
                </a:r>
                <a:r>
                  <a:rPr lang="cs-CZ" dirty="0" smtClean="0"/>
                  <a:t>, </a:t>
                </a:r>
                <a:r>
                  <a:rPr lang="cs-CZ" dirty="0"/>
                  <a:t>jestliže existuje číslo </a:t>
                </a:r>
                <a:r>
                  <a:rPr lang="cs-CZ" b="1" i="1" dirty="0" smtClean="0"/>
                  <a:t>q (kvocient) </a:t>
                </a:r>
                <a:r>
                  <a:rPr lang="cs-CZ" dirty="0"/>
                  <a:t>tak, že pro všechna přirozená n platí: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</a:rPr>
                            <m:t>+1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𝑞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r>
                  <a:rPr lang="cs-CZ" dirty="0"/>
                  <a:t>Jinak řečeno, následující člen získáme tak, že </a:t>
                </a:r>
                <a:r>
                  <a:rPr lang="cs-CZ" dirty="0" smtClean="0"/>
                  <a:t>předchozí </a:t>
                </a:r>
                <a:r>
                  <a:rPr lang="cs-CZ" dirty="0" smtClean="0"/>
                  <a:t>člen vynásobíme kvocientem q 				</a:t>
                </a:r>
              </a:p>
              <a:p>
                <a:pPr marL="0" indent="0" algn="ctr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𝑞</m:t>
                    </m:r>
                  </m:oMath>
                </a14:m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26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25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𝑞</m:t>
                      </m:r>
                    </m:oMath>
                  </m:oMathPara>
                </a14:m>
                <a:endParaRPr lang="cs-CZ" dirty="0"/>
              </a:p>
              <a:p>
                <a:pPr marL="0" indent="0" algn="ctr">
                  <a:buNone/>
                </a:pPr>
                <a:r>
                  <a:rPr lang="cs-CZ" dirty="0"/>
                  <a:t>…</a:t>
                </a: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192" t="-942" r="-15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2462501"/>
              </p:ext>
            </p:extLst>
          </p:nvPr>
        </p:nvGraphicFramePr>
        <p:xfrm>
          <a:off x="2267744" y="2160590"/>
          <a:ext cx="648072" cy="3922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Rovnice" r:id="rId4" imgW="418918" imgH="253890" progId="Equation.3">
                  <p:embed/>
                </p:oleObj>
              </mc:Choice>
              <mc:Fallback>
                <p:oleObj name="Rovnice" r:id="rId4" imgW="418918" imgH="25389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2160590"/>
                        <a:ext cx="648072" cy="3922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573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Určení geometrické posloupnosti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určíme, zda se jedná o geometrickou posloupnost?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Podle zadání, musí </a:t>
            </a:r>
            <a:r>
              <a:rPr lang="cs-CZ" dirty="0" smtClean="0"/>
              <a:t>platit, </a:t>
            </a:r>
            <a:r>
              <a:rPr lang="cs-CZ" dirty="0" smtClean="0"/>
              <a:t>že když vydělíme jakékoli dva po sobě jdoucí členy, získáme stejné číslo (</a:t>
            </a:r>
            <a:r>
              <a:rPr lang="cs-CZ" i="1" dirty="0" smtClean="0"/>
              <a:t>kvocient q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Pak můžeme říct, že posloupnost je geometrická s kvocientem q.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5562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Určení posloupnosti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Máme např. posloupnost určenou několika členy</a:t>
                </a:r>
              </a:p>
              <a:p>
                <a:pPr marL="0" indent="0">
                  <a:buNone/>
                </a:pPr>
                <a:r>
                  <a:rPr lang="cs-CZ" dirty="0"/>
                  <a:t>   1, </a:t>
                </a:r>
                <a:r>
                  <a:rPr lang="cs-CZ" dirty="0" smtClean="0"/>
                  <a:t>3, </a:t>
                </a:r>
                <a:r>
                  <a:rPr lang="cs-CZ" dirty="0"/>
                  <a:t>9</a:t>
                </a:r>
                <a:r>
                  <a:rPr lang="cs-CZ" dirty="0" smtClean="0"/>
                  <a:t>, 27, 81, </a:t>
                </a:r>
                <a:r>
                  <a:rPr lang="cs-CZ" dirty="0"/>
                  <a:t>2</a:t>
                </a:r>
                <a:r>
                  <a:rPr lang="cs-CZ" dirty="0" smtClean="0"/>
                  <a:t>43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,…</m:t>
                    </m:r>
                  </m:oMath>
                </a14:m>
                <a:endParaRPr lang="cs-CZ" dirty="0"/>
              </a:p>
              <a:p>
                <a:endParaRPr lang="cs-CZ" dirty="0" smtClean="0"/>
              </a:p>
              <a:p>
                <a:r>
                  <a:rPr lang="cs-CZ" dirty="0" smtClean="0"/>
                  <a:t>Vydělíme několik po sobě jdoucích členů</a:t>
                </a:r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9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÷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=3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81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÷</m:t>
                    </m:r>
                    <m:r>
                      <a:rPr lang="cs-CZ" b="0" i="1" smtClean="0">
                        <a:latin typeface="Cambria Math"/>
                      </a:rPr>
                      <m:t>27=3</m:t>
                    </m:r>
                  </m:oMath>
                </a14:m>
                <a:r>
                  <a:rPr lang="cs-CZ" dirty="0" smtClean="0"/>
                  <a:t>           </a:t>
                </a:r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27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÷</m:t>
                    </m:r>
                    <m:r>
                      <a:rPr lang="cs-CZ" i="1">
                        <a:latin typeface="Cambria Math"/>
                      </a:rPr>
                      <m:t>9=3</m:t>
                    </m:r>
                  </m:oMath>
                </a14:m>
                <a:r>
                  <a:rPr lang="cs-CZ" dirty="0"/>
                  <a:t>	</a:t>
                </a:r>
              </a:p>
              <a:p>
                <a:endParaRPr lang="cs-CZ" dirty="0" smtClean="0"/>
              </a:p>
              <a:p>
                <a:r>
                  <a:rPr lang="cs-CZ" dirty="0" smtClean="0"/>
                  <a:t>Můžeme tedy říct, že se jedná o geometrickou posloupnost s kvocientem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=3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92" t="-942" b="-15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8840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Určení posloupnosti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Máme posloupnost určenou několika členy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2, 6, 30, 60, 360, …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r>
                  <a:rPr lang="cs-CZ" dirty="0" smtClean="0"/>
                  <a:t>Vydělíme opět několik po sobě jdoucích členů</a:t>
                </a: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30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÷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6</m:t>
                    </m:r>
                    <m:r>
                      <a:rPr lang="cs-CZ" b="0" i="1" smtClean="0">
                        <a:latin typeface="Cambria Math"/>
                      </a:rPr>
                      <m:t>=5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6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÷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</a:rPr>
                      <m:t>=3</m:t>
                    </m:r>
                  </m:oMath>
                </a14:m>
                <a:r>
                  <a:rPr lang="cs-CZ" b="0" dirty="0" smtClean="0"/>
                  <a:t>	</a:t>
                </a:r>
              </a:p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60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÷60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6</m:t>
                    </m:r>
                  </m:oMath>
                </a14:m>
                <a:r>
                  <a:rPr lang="cs-CZ" dirty="0"/>
                  <a:t> </a:t>
                </a:r>
              </a:p>
              <a:p>
                <a:endParaRPr lang="cs-CZ" b="0" dirty="0" smtClean="0"/>
              </a:p>
              <a:p>
                <a:r>
                  <a:rPr lang="cs-CZ" b="0" dirty="0" smtClean="0"/>
                  <a:t>Po výpočtech vidíme, že žádné </a:t>
                </a:r>
                <a:r>
                  <a:rPr lang="cs-CZ" dirty="0" smtClean="0"/>
                  <a:t>dva podíly nejsou stejné. O geometrickou posloupnost se tedy nejedná.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92" t="-942" r="-1729" b="-15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377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N-</a:t>
            </a:r>
            <a:r>
              <a:rPr lang="cs-CZ" dirty="0" err="1" smtClean="0"/>
              <a:t>tý</a:t>
            </a:r>
            <a:r>
              <a:rPr lang="cs-CZ" dirty="0" smtClean="0"/>
              <a:t> člen geometrické posloupnosti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endParaRPr lang="cs-CZ" dirty="0" smtClean="0"/>
              </a:p>
              <a:p>
                <a:r>
                  <a:rPr lang="cs-CZ" dirty="0" smtClean="0"/>
                  <a:t>Pro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 libovolné geometrické posloupnosti </a:t>
                </a:r>
                <a:r>
                  <a:rPr lang="cs-CZ" dirty="0" smtClean="0"/>
                  <a:t>s </a:t>
                </a:r>
                <a:r>
                  <a:rPr lang="cs-CZ" dirty="0" smtClean="0"/>
                  <a:t>kvocientem q, platí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 marL="457200" indent="-457200"/>
                <a:r>
                  <a:rPr lang="cs-CZ" dirty="0" smtClean="0"/>
                  <a:t>Obecně platí: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  <a:p>
                <a:endParaRPr lang="cs-CZ" dirty="0" smtClean="0"/>
              </a:p>
              <a:p>
                <a:r>
                  <a:rPr lang="cs-CZ" dirty="0" smtClean="0"/>
                  <a:t>Pokud chceme určit např. 10</a:t>
                </a:r>
                <a:r>
                  <a:rPr lang="cs-CZ" dirty="0" smtClean="0"/>
                  <a:t>. člen</a:t>
                </a:r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10−1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10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10−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10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85756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N-</a:t>
            </a:r>
            <a:r>
              <a:rPr lang="cs-CZ" dirty="0" err="1" smtClean="0"/>
              <a:t>tý</a:t>
            </a:r>
            <a:r>
              <a:rPr lang="cs-CZ" dirty="0" smtClean="0"/>
              <a:t> člen aritmetické posloupnosti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r>
                  <a:rPr lang="cs-CZ" dirty="0" smtClean="0"/>
                  <a:t>Př. Určete prvních 5 členů geometrické </a:t>
                </a:r>
                <a:r>
                  <a:rPr lang="cs-CZ" dirty="0" smtClean="0"/>
                  <a:t>posloupnosti, jestliže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=−2,  </m:t>
                    </m:r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1" smtClean="0">
                        <a:latin typeface="Cambria Math"/>
                      </a:rPr>
                      <m:t>=2</m:t>
                    </m:r>
                  </m:oMath>
                </a14:m>
                <a:endParaRPr lang="cs-CZ" b="0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𝑞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2−1</m:t>
                        </m:r>
                      </m:sup>
                    </m:sSup>
                  </m:oMath>
                </a14:m>
                <a:r>
                  <a:rPr lang="cs-CZ" dirty="0" smtClean="0"/>
                  <a:t>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𝑞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4−1</m:t>
                        </m:r>
                      </m:sup>
                    </m:sSup>
                  </m:oMath>
                </a14:m>
                <a:r>
                  <a:rPr lang="cs-CZ" dirty="0" smtClean="0"/>
                  <a:t>   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−2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p>
                    </m:sSup>
                  </m:oMath>
                </a14:m>
                <a:r>
                  <a:rPr lang="cs-CZ" b="0" dirty="0" smtClean="0">
                    <a:ea typeface="Cambria Math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=−2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0" smtClean="0">
                        <a:latin typeface="Cambria Math"/>
                      </a:rPr>
                      <m:t>−</m:t>
                    </m:r>
                    <m:r>
                      <a:rPr lang="cs-CZ" b="1" i="0" smtClean="0">
                        <a:latin typeface="Cambria Math"/>
                      </a:rPr>
                      <m:t>𝟒</m:t>
                    </m:r>
                  </m:oMath>
                </a14:m>
                <a:r>
                  <a:rPr lang="cs-CZ" dirty="0" smtClean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0" smtClean="0">
                        <a:latin typeface="Cambria Math"/>
                      </a:rPr>
                      <m:t>−</m:t>
                    </m:r>
                    <m:r>
                      <a:rPr lang="cs-CZ" b="1" i="0" smtClean="0">
                        <a:latin typeface="Cambria Math"/>
                      </a:rPr>
                      <m:t>𝟏𝟔</m:t>
                    </m:r>
                  </m:oMath>
                </a14:m>
                <a:endParaRPr lang="cs-CZ" b="1" dirty="0"/>
              </a:p>
              <a:p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𝑞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3−1</m:t>
                        </m:r>
                      </m:sup>
                    </m:sSup>
                  </m:oMath>
                </a14:m>
                <a:r>
                  <a:rPr lang="cs-CZ" dirty="0" smtClean="0"/>
                  <a:t>		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𝑞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5−1</m:t>
                        </m:r>
                      </m:sup>
                    </m:sSup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	</a:t>
                </a: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=−2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ea typeface="Cambria Math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=−2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sup>
                    </m:sSup>
                  </m:oMath>
                </a14:m>
                <a:endParaRPr lang="cs-CZ" dirty="0"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0" smtClean="0">
                        <a:latin typeface="Cambria Math"/>
                      </a:rPr>
                      <m:t>−</m:t>
                    </m:r>
                    <m:r>
                      <a:rPr lang="cs-CZ" b="1" i="0" smtClean="0">
                        <a:latin typeface="Cambria Math"/>
                      </a:rPr>
                      <m:t>𝟖</m:t>
                    </m:r>
                  </m:oMath>
                </a14:m>
                <a:r>
                  <a:rPr lang="cs-CZ" dirty="0" smtClean="0"/>
                  <a:t>		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0" smtClean="0">
                        <a:latin typeface="Cambria Math"/>
                      </a:rPr>
                      <m:t>−</m:t>
                    </m:r>
                    <m:r>
                      <a:rPr lang="cs-CZ" b="1" i="0" smtClean="0">
                        <a:latin typeface="Cambria Math"/>
                      </a:rPr>
                      <m:t>𝟑𝟐</m:t>
                    </m:r>
                  </m:oMath>
                </a14:m>
                <a:endParaRPr lang="cs-CZ" b="1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b="0" dirty="0" smtClean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4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8721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Vypočtěte člen geometrické posloupnosti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sub>
                    </m:sSub>
                    <m:r>
                      <a:rPr lang="cs-CZ" b="0" i="0" smtClean="0">
                        <a:latin typeface="Cambria Math"/>
                      </a:rPr>
                      <m:t>,  </m:t>
                    </m:r>
                  </m:oMath>
                </a14:m>
                <a:r>
                  <a:rPr lang="cs-CZ" dirty="0" smtClean="0"/>
                  <a:t>jestliže znáte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=16  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1" smtClean="0">
                        <a:latin typeface="Cambria Math"/>
                      </a:rPr>
                      <m:t>=2</m:t>
                    </m:r>
                  </m:oMath>
                </a14:m>
                <a:endParaRPr lang="cs-CZ" b="0" dirty="0" smtClean="0"/>
              </a:p>
              <a:p>
                <a:endParaRPr lang="cs-CZ" dirty="0"/>
              </a:p>
              <a:p>
                <a:r>
                  <a:rPr lang="cs-CZ" dirty="0" smtClean="0"/>
                  <a:t>Řešení:</a:t>
                </a:r>
              </a:p>
              <a:p>
                <a:pPr marL="109728" indent="0">
                  <a:buNone/>
                </a:pPr>
                <a:r>
                  <a:rPr lang="cs-CZ" dirty="0" smtClean="0"/>
                  <a:t>Využijeme vzorec pro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𝑞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𝑠</m:t>
                        </m:r>
                      </m:sup>
                    </m:sSup>
                  </m:oMath>
                </a14:m>
                <a:endParaRPr lang="cs-CZ" dirty="0" smtClean="0">
                  <a:ea typeface="Cambria Math"/>
                </a:endParaRPr>
              </a:p>
              <a:p>
                <a:pPr marL="109728" indent="0">
                  <a:buNone/>
                </a:pPr>
                <a:r>
                  <a:rPr lang="cs-CZ" dirty="0" smtClean="0"/>
                  <a:t>Dosadíme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b>
                    </m:sSub>
                  </m:oMath>
                </a14:m>
                <a:r>
                  <a:rPr lang="cs-CZ" dirty="0" smtClean="0"/>
                  <a:t> člen</a:t>
                </a: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dirty="0" smtClean="0">
                  <a:ea typeface="Cambria Math"/>
                </a:endParaRP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16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>
                  <a:ea typeface="Cambria Math"/>
                </a:endParaRP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16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𝟔</m:t>
                          </m:r>
                        </m:sub>
                      </m:sSub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𝟔𝟒</m:t>
                      </m:r>
                    </m:oMath>
                  </m:oMathPara>
                </a14:m>
                <a:endParaRPr lang="cs-CZ" b="1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" t="-9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3744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 aritmetické posloupnosti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0" smtClean="0">
                        <a:latin typeface="Cambria Math"/>
                      </a:rPr>
                      <m:t>,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0" dirty="0" smtClean="0"/>
                  <a:t>je-li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0" smtClean="0">
                        <a:latin typeface="Cambria Math"/>
                      </a:rPr>
                      <m:t>=8,  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=128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dirty="0" smtClean="0"/>
                  <a:t>Vycházíme </a:t>
                </a:r>
                <a:r>
                  <a:rPr lang="cs-CZ" dirty="0" smtClean="0"/>
                  <a:t>z obecného vzorce pro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Dosadíme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 smtClean="0">
                  <a:ea typeface="Cambria Math"/>
                </a:endParaRPr>
              </a:p>
              <a:p>
                <a:pPr marL="0" indent="0" algn="ctr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128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8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𝑞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      /÷8</m:t>
                    </m:r>
                  </m:oMath>
                </a14:m>
                <a:endParaRPr lang="cs-CZ" dirty="0" smtClean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16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    /∜</m:t>
                      </m:r>
                    </m:oMath>
                  </m:oMathPara>
                </a14:m>
                <a:endParaRPr lang="cs-CZ" dirty="0" smtClean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/>
              </a:p>
              <a:p>
                <a:pPr marL="0" indent="0" algn="ctr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b="0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" t="-9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2762275" y="5517232"/>
            <a:ext cx="2025749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771800" y="5589240"/>
            <a:ext cx="201622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354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Pro určení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</m:t>
                    </m:r>
                  </m:oMath>
                </a14:m>
                <a:r>
                  <a:rPr lang="cs-CZ" dirty="0" smtClean="0"/>
                  <a:t>y</a:t>
                </a:r>
                <a:r>
                  <a:rPr lang="cs-CZ" dirty="0" smtClean="0"/>
                  <a:t>c</a:t>
                </a:r>
                <a:r>
                  <a:rPr lang="cs-CZ" dirty="0" smtClean="0"/>
                  <a:t>házíme ze vzorce </a:t>
                </a:r>
                <a:r>
                  <a:rPr lang="cs-CZ" dirty="0"/>
                  <a:t>pro n-</a:t>
                </a:r>
                <a:r>
                  <a:rPr lang="cs-CZ" dirty="0" err="1"/>
                  <a:t>tý</a:t>
                </a:r>
                <a:r>
                  <a:rPr lang="cs-CZ" dirty="0"/>
                  <a:t> </a:t>
                </a:r>
                <a:r>
                  <a:rPr lang="cs-CZ" dirty="0" smtClean="0"/>
                  <a:t>člen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Dosadíme zadaný člen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8=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4   /÷4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" t="-9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2690267" y="5229200"/>
            <a:ext cx="2025749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699792" y="5301208"/>
            <a:ext cx="201622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917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k procvičení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Určete prvních pět členů geometrické </a:t>
                </a:r>
                <a:r>
                  <a:rPr lang="cs-CZ" dirty="0" smtClean="0"/>
                  <a:t>posloupnosti, jestliže</a:t>
                </a:r>
                <a:r>
                  <a:rPr lang="cs-CZ" dirty="0" smtClean="0"/>
                  <a:t>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=0,2,  </m:t>
                    </m:r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1" smtClean="0">
                        <a:latin typeface="Cambria Math"/>
                      </a:rPr>
                      <m:t>=2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−1</m:t>
                    </m:r>
                    <m:r>
                      <a:rPr lang="cs-CZ" i="1">
                        <a:latin typeface="Cambria Math"/>
                      </a:rPr>
                      <m:t>,  </m:t>
                    </m:r>
                    <m:r>
                      <a:rPr lang="cs-CZ" i="1">
                        <a:latin typeface="Cambria Math"/>
                      </a:rPr>
                      <m:t>𝑞</m:t>
                    </m:r>
                    <m:r>
                      <a:rPr lang="cs-CZ" i="1">
                        <a:latin typeface="Cambria Math"/>
                      </a:rPr>
                      <m:t>=0,5</m:t>
                    </m:r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,  </m:t>
                    </m:r>
                    <m:r>
                      <a:rPr lang="cs-CZ" i="1">
                        <a:latin typeface="Cambria Math"/>
                      </a:rPr>
                      <m:t>𝑞</m:t>
                    </m:r>
                    <m:r>
                      <a:rPr lang="cs-CZ" i="1">
                        <a:latin typeface="Cambria Math"/>
                      </a:rPr>
                      <m:t>=−1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𝑞</m:t>
                    </m:r>
                  </m:oMath>
                </a14:m>
                <a:r>
                  <a:rPr lang="cs-CZ" dirty="0" smtClean="0"/>
                  <a:t>, jestliže: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,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=12</m:t>
                    </m:r>
                  </m:oMath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b="0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" t="-9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325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</a:t>
            </a:r>
            <a:r>
              <a:rPr lang="cs-CZ" altLang="cs-CZ" i="1" dirty="0" smtClean="0"/>
              <a:t>2. </a:t>
            </a:r>
            <a:r>
              <a:rPr lang="cs-CZ" altLang="cs-CZ" i="1" dirty="0"/>
              <a:t>díl</a:t>
            </a:r>
            <a:r>
              <a:rPr lang="cs-CZ" altLang="cs-CZ" dirty="0"/>
              <a:t>. Praha: Prometheus, 2004, ISBN </a:t>
            </a:r>
            <a:r>
              <a:rPr lang="cs-CZ" altLang="cs-CZ" dirty="0" smtClean="0"/>
              <a:t>80-7196-057-8.</a:t>
            </a:r>
          </a:p>
          <a:p>
            <a:endParaRPr lang="cs-CZ" altLang="cs-CZ" dirty="0"/>
          </a:p>
          <a:p>
            <a:r>
              <a:rPr lang="cs-CZ" dirty="0">
                <a:hlinkClick r:id="rId2"/>
              </a:rPr>
              <a:t>https://is.muni.cz/th/120776/prif_b/Bakalarka_a7b92.pdf</a:t>
            </a:r>
            <a:endParaRPr lang="cs-CZ" dirty="0"/>
          </a:p>
          <a:p>
            <a:endParaRPr lang="cs-CZ" altLang="cs-CZ" dirty="0"/>
          </a:p>
          <a:p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1087</TotalTime>
  <Words>785</Words>
  <Application>Microsoft Office PowerPoint</Application>
  <PresentationFormat>Předvádění na obrazovce (4:3)</PresentationFormat>
  <Paragraphs>130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Faseta</vt:lpstr>
      <vt:lpstr>Rovnice</vt:lpstr>
      <vt:lpstr>Prezentace aplikace PowerPoint</vt:lpstr>
      <vt:lpstr>Geometrická posloupnost</vt:lpstr>
      <vt:lpstr>Určení geometrické posloupnosti</vt:lpstr>
      <vt:lpstr>Určení posloupnosti</vt:lpstr>
      <vt:lpstr>Určení posloupnosti</vt:lpstr>
      <vt:lpstr>N-tý člen geometrické posloupnosti</vt:lpstr>
      <vt:lpstr>N-tý člen aritmetické posloupnosti</vt:lpstr>
      <vt:lpstr>Příklad</vt:lpstr>
      <vt:lpstr>Příklady</vt:lpstr>
      <vt:lpstr>Příklady</vt:lpstr>
      <vt:lpstr>Příklady k procvičení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User</cp:lastModifiedBy>
  <cp:revision>114</cp:revision>
  <cp:lastPrinted>2014-04-04T07:13:24Z</cp:lastPrinted>
  <dcterms:created xsi:type="dcterms:W3CDTF">2014-01-22T19:10:32Z</dcterms:created>
  <dcterms:modified xsi:type="dcterms:W3CDTF">1980-01-03T23:38:01Z</dcterms:modified>
</cp:coreProperties>
</file>