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sldIdLst>
    <p:sldId id="25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25" autoAdjust="0"/>
    <p:restoredTop sz="94660"/>
  </p:normalViewPr>
  <p:slideViewPr>
    <p:cSldViewPr>
      <p:cViewPr varScale="1">
        <p:scale>
          <a:sx n="69" d="100"/>
          <a:sy n="69" d="100"/>
        </p:scale>
        <p:origin x="-72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13" y="404813"/>
            <a:ext cx="7021512" cy="17145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12"/>
          <p:cNvSpPr txBox="1">
            <a:spLocks noChangeArrowheads="1"/>
          </p:cNvSpPr>
          <p:nvPr/>
        </p:nvSpPr>
        <p:spPr bwMode="auto">
          <a:xfrm>
            <a:off x="7308850" y="642938"/>
            <a:ext cx="1035050" cy="841375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-18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-18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-1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>
              <a:latin typeface="Arial" charset="0"/>
            </a:endParaRPr>
          </a:p>
        </p:txBody>
      </p:sp>
      <p:pic>
        <p:nvPicPr>
          <p:cNvPr id="6" name="obrázek 1" descr="logo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1725" y="765175"/>
            <a:ext cx="785813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3744324"/>
              </p:ext>
            </p:extLst>
          </p:nvPr>
        </p:nvGraphicFramePr>
        <p:xfrm>
          <a:off x="611188" y="2205038"/>
          <a:ext cx="7921626" cy="4032250"/>
        </p:xfrm>
        <a:graphic>
          <a:graphicData uri="http://schemas.openxmlformats.org/drawingml/2006/table">
            <a:tbl>
              <a:tblPr/>
              <a:tblGrid>
                <a:gridCol w="1292561"/>
                <a:gridCol w="541148"/>
                <a:gridCol w="1613665"/>
                <a:gridCol w="733484"/>
                <a:gridCol w="293394"/>
                <a:gridCol w="3447374"/>
              </a:tblGrid>
              <a:tr h="537376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projektu: Digitalizace výuky oboru Kosmetické služby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CZ.1.07/1.5.00/34.0535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9164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Škola: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Soukromá střední odborná škola Břeclav, s.r.o., Mládežnická 3, 690 02 Břeclav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71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3.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113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Aritmetická posloupnost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763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r>
                        <a:rPr kumimoji="0" lang="cs-CZ" alt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Posloupnosti a jejich využití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6707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 Mgr. Jitka Konečná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02.03.2014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0501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Kód materiálu: OPVK_1.5_DUM_III/2_MAT_11_KO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Soubor: 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VYSTUPY</a:t>
                      </a:r>
                      <a:r>
                        <a:rPr kumimoji="0" lang="en-US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VY_32_inovace_MAT_11_KO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56738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výukový materiál slouží k získání základních poznatků o součtu aritmetické posloupnosti.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8855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endParaRPr lang="cs-CZ" dirty="0" smtClean="0"/>
              </a:p>
              <a:p>
                <a:r>
                  <a:rPr lang="cs-CZ" dirty="0" smtClean="0"/>
                  <a:t>Pro součet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cs-CZ" dirty="0"/>
                  <a:t> prvních n-členů </a:t>
                </a:r>
                <a:r>
                  <a:rPr lang="cs-CZ" dirty="0" smtClean="0"/>
                  <a:t>aritmetické </a:t>
                </a:r>
                <a:r>
                  <a:rPr lang="cs-CZ" dirty="0"/>
                  <a:t>posloupnosti s prvním členem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/>
                  <a:t> a d</a:t>
                </a:r>
                <a:r>
                  <a:rPr lang="cs-CZ" dirty="0" smtClean="0"/>
                  <a:t>iferencí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 panose="02040503050406030204" pitchFamily="18" charset="0"/>
                      </a:rPr>
                      <m:t>d</m:t>
                    </m:r>
                  </m:oMath>
                </a14:m>
                <a:r>
                  <a:rPr lang="cs-CZ" dirty="0"/>
                  <a:t> platí</a:t>
                </a:r>
                <a:r>
                  <a:rPr lang="cs-CZ" dirty="0" smtClean="0"/>
                  <a:t>:</a:t>
                </a:r>
              </a:p>
              <a:p>
                <a:endParaRPr lang="cs-CZ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1" i="1" smtClean="0">
                              <a:latin typeface="Cambria Math" panose="02040503050406030204" pitchFamily="18" charset="0"/>
                            </a:rPr>
                            <m:t>𝒔</m:t>
                          </m:r>
                        </m:e>
                        <m:sub>
                          <m:r>
                            <a:rPr lang="cs-CZ" sz="3000" b="1" i="1" smtClean="0">
                              <a:latin typeface="Cambria Math" panose="02040503050406030204" pitchFamily="18" charset="0"/>
                            </a:rPr>
                            <m:t>𝒏</m:t>
                          </m:r>
                        </m:sub>
                      </m:sSub>
                      <m:r>
                        <a:rPr lang="cs-CZ" sz="3000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30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1" i="1" smtClean="0">
                              <a:latin typeface="Cambria Math" panose="02040503050406030204" pitchFamily="18" charset="0"/>
                            </a:rPr>
                            <m:t>𝒏</m:t>
                          </m:r>
                        </m:num>
                        <m:den>
                          <m:r>
                            <a:rPr lang="cs-CZ" sz="3000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den>
                      </m:f>
                      <m:d>
                        <m:dPr>
                          <m:ctrlPr>
                            <a:rPr lang="cs-CZ" sz="3000" b="1" i="1" smtClean="0">
                              <a:latin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30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000" b="1" i="1" smtClean="0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000" b="1" i="1" smtClean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3000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sz="30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000" b="1" i="1" smtClean="0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3000" b="1" i="1" smtClean="0">
                                  <a:latin typeface="Cambria Math" panose="02040503050406030204" pitchFamily="18" charset="0"/>
                                </a:rPr>
                                <m:t>𝒏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cs-CZ" sz="3000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3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Součet prvních n-členů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4877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20000"/>
              </a:bodyPr>
              <a:lstStyle/>
              <a:p>
                <a:r>
                  <a:rPr lang="cs-CZ" dirty="0" smtClean="0"/>
                  <a:t>Turista ujede první den </a:t>
                </a:r>
                <a:r>
                  <a:rPr lang="cs-CZ" dirty="0" smtClean="0"/>
                  <a:t>40 km </a:t>
                </a:r>
                <a:r>
                  <a:rPr lang="cs-CZ" dirty="0" smtClean="0"/>
                  <a:t>a každý další den o </a:t>
                </a:r>
                <a:r>
                  <a:rPr lang="cs-CZ" dirty="0" smtClean="0"/>
                  <a:t>3 km </a:t>
                </a:r>
                <a:r>
                  <a:rPr lang="cs-CZ" dirty="0" smtClean="0"/>
                  <a:t>méně než den předcházející. </a:t>
                </a:r>
                <a:r>
                  <a:rPr lang="cs-CZ" dirty="0" smtClean="0"/>
                  <a:t>Určete, </a:t>
                </a:r>
                <a:r>
                  <a:rPr lang="cs-CZ" dirty="0" smtClean="0"/>
                  <a:t>kolik kilometrů ujede za týden?</a:t>
                </a:r>
              </a:p>
              <a:p>
                <a:endParaRPr lang="cs-CZ" dirty="0"/>
              </a:p>
              <a:p>
                <a:r>
                  <a:rPr lang="cs-CZ" dirty="0" smtClean="0"/>
                  <a:t>Ze zadání nejprve určíme podle aritmetické posloupnosti některé komponenty.</a:t>
                </a:r>
              </a:p>
              <a:p>
                <a:endParaRPr lang="cs-CZ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=40</m:t>
                    </m:r>
                  </m:oMath>
                </a14:m>
                <a:endParaRPr lang="cs-CZ" b="0" dirty="0" smtClean="0"/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𝑑</m:t>
                    </m:r>
                    <m:r>
                      <a:rPr lang="cs-CZ" b="0" i="1" smtClean="0">
                        <a:latin typeface="Cambria Math"/>
                      </a:rPr>
                      <m:t>=−3</m:t>
                    </m:r>
                  </m:oMath>
                </a14:m>
                <a:endParaRPr lang="cs-CZ" b="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=?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070" t="-3534" b="-12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579296" cy="43204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Určení součtu aritmetické posloupnosti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5326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988840"/>
                <a:ext cx="7467600" cy="4485112"/>
              </a:xfrm>
            </p:spPr>
            <p:txBody>
              <a:bodyPr/>
              <a:lstStyle/>
              <a:p>
                <a:endParaRPr lang="cs-CZ" b="1" i="1" dirty="0" smtClean="0">
                  <a:latin typeface="Cambria Math"/>
                </a:endParaRPr>
              </a:p>
              <a:p>
                <a:r>
                  <a:rPr lang="cs-CZ" dirty="0" smtClean="0">
                    <a:latin typeface="Cambria Math"/>
                  </a:rPr>
                  <a:t>Vycházíme ze vzorce pro výpočet součtu n-členů aritmetické posloupnosti</a:t>
                </a:r>
              </a:p>
              <a:p>
                <a:endParaRPr lang="cs-CZ" dirty="0">
                  <a:latin typeface="Cambria Math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 panose="02040503050406030204" pitchFamily="18" charset="0"/>
                          </a:rPr>
                          <m:t>𝒔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𝟕</m:t>
                        </m:r>
                      </m:sub>
                    </m:sSub>
                    <m:r>
                      <a:rPr lang="cs-CZ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b="1" i="1">
                            <a:latin typeface="Cambria Math" panose="02040503050406030204" pitchFamily="18" charset="0"/>
                          </a:rPr>
                          <m:t>𝟐</m:t>
                        </m:r>
                      </m:den>
                    </m:f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1" i="1"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  <m:sub>
                            <m:r>
                              <a:rPr lang="cs-CZ" b="1" i="1"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cs-CZ" b="1" i="1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1" i="1"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  <m:sub>
                            <m:r>
                              <a:rPr lang="cs-CZ" b="1" i="1" smtClean="0">
                                <a:latin typeface="Cambria Math"/>
                              </a:rPr>
                              <m:t>𝟕</m:t>
                            </m:r>
                          </m:sub>
                        </m:sSub>
                      </m:e>
                    </m:d>
                  </m:oMath>
                </a14:m>
                <a:endParaRPr lang="cs-CZ" b="1" dirty="0" smtClean="0"/>
              </a:p>
              <a:p>
                <a:endParaRPr lang="cs-CZ" b="1" dirty="0"/>
              </a:p>
              <a:p>
                <a:r>
                  <a:rPr lang="cs-CZ" dirty="0" smtClean="0"/>
                  <a:t>Do vzorce bychom mohli dosadit, ale po dosazení zjistíme, že neznáme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sub>
                    </m:sSub>
                  </m:oMath>
                </a14:m>
                <a:r>
                  <a:rPr lang="cs-CZ" dirty="0" smtClean="0"/>
                  <a:t> člen. </a:t>
                </a:r>
              </a:p>
              <a:p>
                <a:r>
                  <a:rPr lang="cs-CZ" dirty="0" smtClean="0"/>
                  <a:t>Ten můžeme ale spočítat pomocí vzorce pro n-</a:t>
                </a:r>
                <a:r>
                  <a:rPr lang="cs-CZ" dirty="0" err="1" smtClean="0"/>
                  <a:t>tý</a:t>
                </a:r>
                <a:r>
                  <a:rPr lang="cs-CZ" dirty="0" smtClean="0"/>
                  <a:t> člen. (předcházející hodina)</a:t>
                </a:r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988840"/>
                <a:ext cx="7467600" cy="4485112"/>
              </a:xfrm>
              <a:blipFill rotWithShape="1">
                <a:blip r:embed="rId2"/>
                <a:stretch>
                  <a:fillRect l="-1224" r="-490" b="-6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435280" cy="504056"/>
          </a:xfrm>
        </p:spPr>
        <p:txBody>
          <a:bodyPr>
            <a:normAutofit fontScale="90000"/>
          </a:bodyPr>
          <a:lstStyle/>
          <a:p>
            <a:r>
              <a:rPr lang="cs-CZ" dirty="0"/>
              <a:t>Určení součtu aritmetické posloupnosti</a:t>
            </a:r>
          </a:p>
        </p:txBody>
      </p:sp>
    </p:spTree>
    <p:extLst>
      <p:ext uri="{BB962C8B-B14F-4D97-AF65-F5344CB8AC3E}">
        <p14:creationId xmlns:p14="http://schemas.microsoft.com/office/powerpoint/2010/main" val="1971883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2204864"/>
                <a:ext cx="7467600" cy="4269088"/>
              </a:xfrm>
            </p:spPr>
            <p:txBody>
              <a:bodyPr/>
              <a:lstStyle/>
              <a:p>
                <a:r>
                  <a:rPr lang="cs-CZ" dirty="0" smtClean="0"/>
                  <a:t>Vzorec pro n-</a:t>
                </a:r>
                <a:r>
                  <a:rPr lang="cs-CZ" dirty="0" err="1" smtClean="0"/>
                  <a:t>tý</a:t>
                </a:r>
                <a:r>
                  <a:rPr lang="cs-CZ" dirty="0" smtClean="0"/>
                  <a:t> člen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  <m:r>
                          <a:rPr lang="cs-CZ" b="0" i="1" smtClean="0"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𝑑</m:t>
                    </m:r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dirty="0" smtClean="0"/>
                  <a:t>Chceme určit 7. člen</a:t>
                </a:r>
                <a:endParaRPr lang="cs-CZ" b="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  <m:r>
                          <a:rPr lang="cs-CZ" i="1"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−3</m:t>
                        </m:r>
                      </m:e>
                    </m:d>
                  </m:oMath>
                </a14:m>
                <a:endParaRPr lang="cs-CZ" dirty="0" smtClean="0">
                  <a:ea typeface="Cambria Math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40+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−18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22</m:t>
                    </m:r>
                  </m:oMath>
                </a14:m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2204864"/>
                <a:ext cx="7467600" cy="4269088"/>
              </a:xfrm>
              <a:blipFill rotWithShape="1">
                <a:blip r:embed="rId2"/>
                <a:stretch>
                  <a:fillRect l="-1224" t="-15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80728"/>
            <a:ext cx="8507288" cy="360040"/>
          </a:xfrm>
        </p:spPr>
        <p:txBody>
          <a:bodyPr>
            <a:normAutofit fontScale="90000"/>
          </a:bodyPr>
          <a:lstStyle/>
          <a:p>
            <a:r>
              <a:rPr lang="cs-CZ" dirty="0"/>
              <a:t>Určení součtu aritmetické posloupnosti</a:t>
            </a:r>
          </a:p>
        </p:txBody>
      </p:sp>
    </p:spTree>
    <p:extLst>
      <p:ext uri="{BB962C8B-B14F-4D97-AF65-F5344CB8AC3E}">
        <p14:creationId xmlns:p14="http://schemas.microsoft.com/office/powerpoint/2010/main" val="3821996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85000" lnSpcReduction="20000"/>
              </a:bodyPr>
              <a:lstStyle/>
              <a:p>
                <a:r>
                  <a:rPr lang="cs-CZ" dirty="0" smtClean="0"/>
                  <a:t>Nyní již můžeme dosadit do vzorce pro součet aritmetické posloupnosti.</a:t>
                </a:r>
              </a:p>
              <a:p>
                <a:endParaRPr lang="cs-CZ" b="1" i="1" dirty="0" smtClean="0">
                  <a:latin typeface="Cambria Math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cs-CZ" b="0" i="1">
                            <a:latin typeface="Cambria Math"/>
                          </a:rPr>
                          <m:t>7</m:t>
                        </m:r>
                      </m:sub>
                    </m:sSub>
                    <m:r>
                      <a:rPr lang="cs-CZ" b="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b="0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  <m:sub>
                            <m:r>
                              <a:rPr lang="cs-CZ" b="0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cs-CZ" b="0" i="1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  <m:sub>
                            <m:r>
                              <a:rPr lang="cs-CZ" b="0" i="1">
                                <a:latin typeface="Cambria Math"/>
                              </a:rPr>
                              <m:t>7</m:t>
                            </m:r>
                          </m:sub>
                        </m:sSub>
                      </m:e>
                    </m:d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cs-CZ" b="0" i="1">
                            <a:latin typeface="Cambria Math"/>
                          </a:rPr>
                          <m:t>7</m:t>
                        </m:r>
                      </m:sub>
                    </m:sSub>
                    <m:r>
                      <a:rPr lang="cs-CZ" b="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b="0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40</m:t>
                        </m:r>
                        <m:r>
                          <a:rPr lang="cs-CZ" b="0" i="1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22</m:t>
                        </m:r>
                      </m:e>
                    </m:d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cs-CZ" b="0" i="1">
                            <a:latin typeface="Cambria Math"/>
                          </a:rPr>
                          <m:t>7</m:t>
                        </m:r>
                      </m:sub>
                    </m:sSub>
                    <m:r>
                      <a:rPr lang="cs-CZ" b="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b="0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cs-CZ" b="0" i="1" smtClean="0">
                        <a:latin typeface="Cambria Math"/>
                        <a:ea typeface="Cambria Math"/>
                      </a:rPr>
                      <m:t>∙62</m:t>
                    </m:r>
                  </m:oMath>
                </a14:m>
                <a:endParaRPr lang="cs-CZ" dirty="0" smtClean="0">
                  <a:ea typeface="Cambria Math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u="sng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u="sng">
                            <a:latin typeface="Cambria Math" panose="02040503050406030204" pitchFamily="18" charset="0"/>
                          </a:rPr>
                          <m:t>𝒔</m:t>
                        </m:r>
                      </m:e>
                      <m:sub>
                        <m:r>
                          <a:rPr lang="cs-CZ" b="1" i="1" u="sng">
                            <a:latin typeface="Cambria Math"/>
                          </a:rPr>
                          <m:t>𝟕</m:t>
                        </m:r>
                      </m:sub>
                    </m:sSub>
                    <m:r>
                      <a:rPr lang="cs-CZ" b="1" i="1" u="sng">
                        <a:latin typeface="Cambria Math" panose="02040503050406030204" pitchFamily="18" charset="0"/>
                      </a:rPr>
                      <m:t>=</m:t>
                    </m:r>
                    <m:r>
                      <a:rPr lang="cs-CZ" b="1" i="1" u="sng" smtClean="0">
                        <a:latin typeface="Cambria Math"/>
                      </a:rPr>
                      <m:t>𝟐𝟏𝟕</m:t>
                    </m:r>
                  </m:oMath>
                </a14:m>
                <a:endParaRPr lang="cs-CZ" u="sng" dirty="0" smtClean="0"/>
              </a:p>
              <a:p>
                <a:endParaRPr lang="cs-CZ" dirty="0"/>
              </a:p>
              <a:p>
                <a:r>
                  <a:rPr lang="cs-CZ" dirty="0" smtClean="0"/>
                  <a:t>Turista ujede za týden </a:t>
                </a:r>
                <a:r>
                  <a:rPr lang="cs-CZ" dirty="0" smtClean="0"/>
                  <a:t>217 km</a:t>
                </a:r>
                <a:r>
                  <a:rPr lang="cs-CZ" dirty="0" smtClean="0"/>
                  <a:t>.</a:t>
                </a:r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823" t="-3004" b="-21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91264" cy="778098"/>
          </a:xfrm>
        </p:spPr>
        <p:txBody>
          <a:bodyPr>
            <a:normAutofit fontScale="90000"/>
          </a:bodyPr>
          <a:lstStyle/>
          <a:p>
            <a:r>
              <a:rPr lang="cs-CZ" dirty="0"/>
              <a:t>Určení součtu aritmetické posloupnosti</a:t>
            </a:r>
          </a:p>
        </p:txBody>
      </p:sp>
    </p:spTree>
    <p:extLst>
      <p:ext uri="{BB962C8B-B14F-4D97-AF65-F5344CB8AC3E}">
        <p14:creationId xmlns:p14="http://schemas.microsoft.com/office/powerpoint/2010/main" val="1207244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20000"/>
              </a:bodyPr>
              <a:lstStyle/>
              <a:p>
                <a:r>
                  <a:rPr lang="cs-CZ" dirty="0" smtClean="0"/>
                  <a:t>Určete diferenci aritmetické posloupnosti, je-li dáno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16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=48</m:t>
                    </m:r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r>
                  <a:rPr lang="cs-CZ" dirty="0" smtClean="0">
                    <a:latin typeface="Cambria Math"/>
                  </a:rPr>
                  <a:t>Opět vycházíme </a:t>
                </a:r>
                <a:r>
                  <a:rPr lang="cs-CZ" dirty="0">
                    <a:latin typeface="Cambria Math"/>
                  </a:rPr>
                  <a:t>ze vzorce pro výpočet součtu n-členů aritmetické posloupnosti</a:t>
                </a:r>
              </a:p>
              <a:p>
                <a:endParaRPr lang="cs-CZ" dirty="0">
                  <a:latin typeface="Cambria Math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 panose="02040503050406030204" pitchFamily="18" charset="0"/>
                          </a:rPr>
                          <m:t>𝒔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𝟏𝟔</m:t>
                        </m:r>
                      </m:sub>
                    </m:sSub>
                    <m:r>
                      <a:rPr lang="cs-CZ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𝟏𝟔</m:t>
                        </m:r>
                      </m:num>
                      <m:den>
                        <m:r>
                          <a:rPr lang="cs-CZ" b="1" i="1">
                            <a:latin typeface="Cambria Math" panose="02040503050406030204" pitchFamily="18" charset="0"/>
                          </a:rPr>
                          <m:t>𝟐</m:t>
                        </m:r>
                      </m:den>
                    </m:f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1" i="1"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  <m:sub>
                            <m:r>
                              <a:rPr lang="cs-CZ" b="1" i="1"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cs-CZ" b="1" i="1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1" i="1"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  <m:sub>
                            <m:r>
                              <a:rPr lang="cs-CZ" b="1" i="1" smtClean="0">
                                <a:latin typeface="Cambria Math"/>
                              </a:rPr>
                              <m:t>𝟏𝟔</m:t>
                            </m:r>
                          </m:sub>
                        </m:sSub>
                      </m:e>
                    </m:d>
                  </m:oMath>
                </a14:m>
                <a:endParaRPr lang="cs-CZ" dirty="0" smtClean="0"/>
              </a:p>
              <a:p>
                <a:r>
                  <a:rPr lang="cs-CZ" dirty="0" smtClean="0"/>
                  <a:t>Abychom získali diferenci, musíme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16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člen vyjádřit jako n-</a:t>
                </a:r>
                <a:r>
                  <a:rPr lang="cs-CZ" dirty="0" err="1" smtClean="0"/>
                  <a:t>tý</a:t>
                </a:r>
                <a:r>
                  <a:rPr lang="cs-CZ" dirty="0" smtClean="0"/>
                  <a:t> člen.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327" t="-1001" r="-1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Určení diference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3413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/>
              </a:bodyPr>
              <a:lstStyle/>
              <a:p>
                <a:r>
                  <a:rPr lang="cs-CZ" dirty="0" smtClean="0"/>
                  <a:t>Vzorec pro n-</a:t>
                </a:r>
                <a:r>
                  <a:rPr lang="cs-CZ" dirty="0" err="1"/>
                  <a:t>tý</a:t>
                </a:r>
                <a:r>
                  <a:rPr lang="cs-CZ" dirty="0"/>
                  <a:t> </a:t>
                </a:r>
                <a:r>
                  <a:rPr lang="cs-CZ" dirty="0" smtClean="0"/>
                  <a:t>člen</a:t>
                </a:r>
                <a:endParaRPr lang="cs-CZ" i="1" dirty="0" smtClean="0">
                  <a:latin typeface="Cambria Math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𝑛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𝑛</m:t>
                        </m:r>
                        <m:r>
                          <a:rPr lang="cs-CZ" i="1"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𝑑</m:t>
                    </m:r>
                  </m:oMath>
                </a14:m>
                <a:endParaRPr lang="cs-CZ" dirty="0" smtClean="0"/>
              </a:p>
              <a:p>
                <a:endParaRPr lang="cs-CZ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16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16</m:t>
                        </m:r>
                        <m:r>
                          <a:rPr lang="cs-CZ" i="1"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𝑑</m:t>
                    </m:r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16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</a:rPr>
                      <m:t>15</m:t>
                    </m:r>
                    <m:r>
                      <a:rPr lang="cs-CZ" i="1">
                        <a:latin typeface="Cambria Math"/>
                      </a:rPr>
                      <m:t>𝑑</m:t>
                    </m:r>
                  </m:oMath>
                </a14:m>
                <a:endParaRPr lang="cs-CZ" dirty="0"/>
              </a:p>
              <a:p>
                <a:endParaRPr lang="cs-CZ" dirty="0" smtClean="0"/>
              </a:p>
              <a:p>
                <a:r>
                  <a:rPr lang="cs-CZ" dirty="0" smtClean="0"/>
                  <a:t>Nyní dosadíme do součtu místo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16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výraz, který je za rovná se vpravo.</a:t>
                </a:r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327" t="-1001" r="-21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Určení diference</a:t>
            </a:r>
          </a:p>
        </p:txBody>
      </p:sp>
    </p:spTree>
    <p:extLst>
      <p:ext uri="{BB962C8B-B14F-4D97-AF65-F5344CB8AC3E}">
        <p14:creationId xmlns:p14="http://schemas.microsoft.com/office/powerpoint/2010/main" val="3323997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85000" lnSpcReduction="10000"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cs-CZ" b="0" i="1">
                            <a:latin typeface="Cambria Math"/>
                          </a:rPr>
                          <m:t>16</m:t>
                        </m:r>
                      </m:sub>
                    </m:sSub>
                    <m:r>
                      <a:rPr lang="cs-CZ" b="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>
                            <a:latin typeface="Cambria Math"/>
                          </a:rPr>
                          <m:t>16</m:t>
                        </m:r>
                      </m:num>
                      <m:den>
                        <m:r>
                          <a:rPr lang="cs-CZ" b="0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cs-CZ" b="0" i="1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  <m:sub>
                            <m:r>
                              <a:rPr lang="cs-CZ" b="0" i="1">
                                <a:latin typeface="Cambria Math"/>
                              </a:rPr>
                              <m:t>16</m:t>
                            </m:r>
                          </m:sub>
                        </m:sSub>
                      </m:e>
                    </m:d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</a:rPr>
                      <m:t>4</m:t>
                    </m:r>
                    <m:r>
                      <a:rPr lang="cs-CZ" b="0" i="1" smtClean="0">
                        <a:latin typeface="Cambria Math"/>
                      </a:rPr>
                      <m:t>8</m:t>
                    </m:r>
                    <m:r>
                      <a:rPr lang="cs-CZ" b="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>
                            <a:latin typeface="Cambria Math"/>
                          </a:rPr>
                          <m:t>16</m:t>
                        </m:r>
                      </m:num>
                      <m:den>
                        <m:r>
                          <a:rPr lang="cs-CZ" b="0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11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5</m:t>
                            </m:r>
                          </m:den>
                        </m:f>
                        <m:r>
                          <a:rPr lang="cs-CZ" b="0" i="1">
                            <a:latin typeface="Cambria Math" panose="02040503050406030204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11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5</m:t>
                            </m:r>
                          </m:den>
                        </m:f>
                        <m:r>
                          <a:rPr lang="cs-CZ" b="0" i="1" smtClean="0">
                            <a:latin typeface="Cambria Math"/>
                          </a:rPr>
                          <m:t>+15</m:t>
                        </m:r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     /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∙2</m:t>
                    </m:r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96</m:t>
                    </m:r>
                    <m:r>
                      <a:rPr lang="cs-CZ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16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22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5</m:t>
                            </m:r>
                          </m:den>
                        </m:f>
                        <m:r>
                          <a:rPr lang="cs-CZ" i="1">
                            <a:latin typeface="Cambria Math"/>
                          </a:rPr>
                          <m:t>+15</m:t>
                        </m:r>
                        <m:r>
                          <a:rPr lang="cs-CZ" i="1">
                            <a:latin typeface="Cambria Math"/>
                          </a:rPr>
                          <m:t>𝑑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     /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÷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16</m:t>
                    </m:r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6</m:t>
                    </m:r>
                    <m:r>
                      <a:rPr lang="cs-CZ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+15</m:t>
                    </m:r>
                    <m:r>
                      <a:rPr lang="cs-CZ" b="0" i="1" smtClean="0">
                        <a:latin typeface="Cambria Math"/>
                      </a:rPr>
                      <m:t>𝑑</m:t>
                    </m:r>
                    <m:r>
                      <a:rPr lang="cs-CZ" b="0" i="1" smtClean="0">
                        <a:latin typeface="Cambria Math"/>
                      </a:rPr>
                      <m:t>      /−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dirty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15</m:t>
                    </m:r>
                    <m:r>
                      <a:rPr lang="cs-CZ" b="0" i="1" smtClean="0">
                        <a:latin typeface="Cambria Math"/>
                      </a:rPr>
                      <m:t>𝑑</m:t>
                    </m:r>
                    <m:r>
                      <a:rPr lang="cs-CZ" b="0" i="1" smtClean="0">
                        <a:latin typeface="Cambria Math"/>
                      </a:rPr>
                      <m:t>       /÷15</m:t>
                    </m:r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𝒅</m:t>
                    </m:r>
                    <m:r>
                      <a:rPr lang="cs-CZ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𝟖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𝟕𝟓</m:t>
                        </m:r>
                      </m:den>
                    </m:f>
                  </m:oMath>
                </a14:m>
                <a:endParaRPr lang="cs-CZ" b="1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Určení diference</a:t>
            </a:r>
          </a:p>
        </p:txBody>
      </p:sp>
    </p:spTree>
    <p:extLst>
      <p:ext uri="{BB962C8B-B14F-4D97-AF65-F5344CB8AC3E}">
        <p14:creationId xmlns:p14="http://schemas.microsoft.com/office/powerpoint/2010/main" val="523972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cs-CZ" dirty="0" smtClean="0"/>
                  <a:t>Za vykopání studny bylo zaplaceno </a:t>
                </a:r>
                <a:r>
                  <a:rPr lang="cs-CZ" dirty="0" smtClean="0"/>
                  <a:t>208 Kč</a:t>
                </a:r>
                <a:r>
                  <a:rPr lang="cs-CZ" dirty="0" smtClean="0"/>
                  <a:t>. Jak hluboká je studna, jestliže vykopání prvního metru stálo </a:t>
                </a:r>
                <a:r>
                  <a:rPr lang="cs-CZ" dirty="0" smtClean="0"/>
                  <a:t>12 Kč </a:t>
                </a:r>
                <a:r>
                  <a:rPr lang="cs-CZ" dirty="0" smtClean="0"/>
                  <a:t>a každý následující metr je o </a:t>
                </a:r>
                <a:r>
                  <a:rPr lang="cs-CZ" dirty="0" smtClean="0"/>
                  <a:t>4 Kč </a:t>
                </a:r>
                <a:r>
                  <a:rPr lang="cs-CZ" dirty="0" smtClean="0"/>
                  <a:t>dražší?</a:t>
                </a:r>
              </a:p>
              <a:p>
                <a:endParaRPr lang="cs-CZ" dirty="0"/>
              </a:p>
              <a:p>
                <a:r>
                  <a:rPr lang="cs-CZ" dirty="0" smtClean="0"/>
                  <a:t>Určete diferenci aritmetické posloupnosti, je-li dáno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=2, 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=245</m:t>
                    </m:r>
                  </m:oMath>
                </a14:m>
                <a:r>
                  <a:rPr lang="cs-CZ" dirty="0" smtClean="0"/>
                  <a:t>.</a:t>
                </a:r>
              </a:p>
              <a:p>
                <a:endParaRPr lang="cs-CZ" dirty="0"/>
              </a:p>
              <a:p>
                <a:r>
                  <a:rPr lang="cs-CZ" dirty="0" smtClean="0"/>
                  <a:t>Určete součet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25</m:t>
                        </m:r>
                      </m:sub>
                    </m:sSub>
                  </m:oMath>
                </a14:m>
                <a:r>
                  <a:rPr lang="cs-CZ" dirty="0" smtClean="0"/>
                  <a:t> prvních 25 členů posloupnosti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i="1" smtClean="0">
                            <a:latin typeface="Cambria Math"/>
                          </a:rPr>
                        </m:ctrlPr>
                      </m:sSubSupPr>
                      <m:e>
                        <m:d>
                          <m:dPr>
                            <m:begChr m:val="{"/>
                            <m:endChr m:val="}"/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𝑛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−3</m:t>
                            </m:r>
                          </m:e>
                        </m:d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  <m:r>
                          <a:rPr lang="cs-CZ" b="0" i="1" smtClean="0">
                            <a:latin typeface="Cambria Math"/>
                          </a:rPr>
                          <m:t>=1</m:t>
                        </m:r>
                      </m:sub>
                      <m:sup/>
                    </m:sSubSup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235" t="-30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k procvičení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8854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/>
              <a:t>CALDA, Emil a kol. </a:t>
            </a:r>
            <a:r>
              <a:rPr lang="cs-CZ" altLang="cs-CZ" i="1" dirty="0"/>
              <a:t>Matematika pro netechnické obory SOŠ a SOU </a:t>
            </a:r>
            <a:r>
              <a:rPr lang="cs-CZ" altLang="cs-CZ" i="1" dirty="0" smtClean="0"/>
              <a:t>2. </a:t>
            </a:r>
            <a:r>
              <a:rPr lang="cs-CZ" altLang="cs-CZ" i="1" dirty="0"/>
              <a:t>díl</a:t>
            </a:r>
            <a:r>
              <a:rPr lang="cs-CZ" altLang="cs-CZ" dirty="0"/>
              <a:t>. Praha: Prometheus, 2004, ISBN </a:t>
            </a:r>
            <a:r>
              <a:rPr lang="cs-CZ" altLang="cs-CZ" dirty="0" smtClean="0"/>
              <a:t>80-7196-057-8.</a:t>
            </a:r>
            <a:endParaRPr lang="cs-CZ" altLang="cs-CZ" dirty="0"/>
          </a:p>
          <a:p>
            <a:endParaRPr lang="cs-CZ" alt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0711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1025</TotalTime>
  <Words>686</Words>
  <Application>Microsoft Office PowerPoint</Application>
  <PresentationFormat>Předvádění na obrazovce (4:3)</PresentationFormat>
  <Paragraphs>84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Prezentace aplikace PowerPoint</vt:lpstr>
      <vt:lpstr>Součet prvních n-členů</vt:lpstr>
      <vt:lpstr>Určení součtu aritmetické posloupnosti</vt:lpstr>
      <vt:lpstr>Určení součtu aritmetické posloupnosti</vt:lpstr>
      <vt:lpstr>Určení součtu aritmetické posloupnosti</vt:lpstr>
      <vt:lpstr>Určení součtu aritmetické posloupnosti</vt:lpstr>
      <vt:lpstr>Určení diference</vt:lpstr>
      <vt:lpstr>Určení diference</vt:lpstr>
      <vt:lpstr>Určení diference</vt:lpstr>
      <vt:lpstr>Příklady k procvičení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Acer</dc:creator>
  <cp:lastModifiedBy>User</cp:lastModifiedBy>
  <cp:revision>107</cp:revision>
  <dcterms:created xsi:type="dcterms:W3CDTF">2014-01-22T19:10:32Z</dcterms:created>
  <dcterms:modified xsi:type="dcterms:W3CDTF">1980-01-03T23:39:33Z</dcterms:modified>
</cp:coreProperties>
</file>