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16" r:id="rId1"/>
  </p:sldMasterIdLst>
  <p:handoutMasterIdLst>
    <p:handoutMasterId r:id="rId11"/>
  </p:handoutMasterIdLst>
  <p:sldIdLst>
    <p:sldId id="256" r:id="rId2"/>
    <p:sldId id="267" r:id="rId3"/>
    <p:sldId id="279" r:id="rId4"/>
    <p:sldId id="280" r:id="rId5"/>
    <p:sldId id="281" r:id="rId6"/>
    <p:sldId id="282" r:id="rId7"/>
    <p:sldId id="283" r:id="rId8"/>
    <p:sldId id="278" r:id="rId9"/>
    <p:sldId id="266" r:id="rId10"/>
  </p:sldIdLst>
  <p:sldSz cx="9144000" cy="6858000" type="screen4x3"/>
  <p:notesSz cx="6669088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754" autoAdjust="0"/>
    <p:restoredTop sz="94660"/>
  </p:normalViewPr>
  <p:slideViewPr>
    <p:cSldViewPr>
      <p:cViewPr varScale="1">
        <p:scale>
          <a:sx n="69" d="100"/>
          <a:sy n="69" d="100"/>
        </p:scale>
        <p:origin x="-2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981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2FAF51-9625-4FCC-AD0B-FAD56FB46D9B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889938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777607" y="9430091"/>
            <a:ext cx="2889938" cy="49813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1E9AED-61E4-4F89-B9EB-7A38D7E193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347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17" r:id="rId1"/>
    <p:sldLayoutId id="2147484018" r:id="rId2"/>
    <p:sldLayoutId id="2147484019" r:id="rId3"/>
    <p:sldLayoutId id="2147484020" r:id="rId4"/>
    <p:sldLayoutId id="2147484021" r:id="rId5"/>
    <p:sldLayoutId id="2147484022" r:id="rId6"/>
    <p:sldLayoutId id="2147484023" r:id="rId7"/>
    <p:sldLayoutId id="2147484024" r:id="rId8"/>
    <p:sldLayoutId id="2147484025" r:id="rId9"/>
    <p:sldLayoutId id="2147484026" r:id="rId10"/>
    <p:sldLayoutId id="214748402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3" y="404813"/>
            <a:ext cx="7021512" cy="17145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7308850" y="642938"/>
            <a:ext cx="1035050" cy="84137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-1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-1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Arial" charset="0"/>
            </a:endParaRPr>
          </a:p>
        </p:txBody>
      </p:sp>
      <p:pic>
        <p:nvPicPr>
          <p:cNvPr id="6" name="obrázek 1" descr="logo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765175"/>
            <a:ext cx="78581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93105"/>
              </p:ext>
            </p:extLst>
          </p:nvPr>
        </p:nvGraphicFramePr>
        <p:xfrm>
          <a:off x="611188" y="2205038"/>
          <a:ext cx="7921626" cy="4032250"/>
        </p:xfrm>
        <a:graphic>
          <a:graphicData uri="http://schemas.openxmlformats.org/drawingml/2006/table">
            <a:tbl>
              <a:tblPr/>
              <a:tblGrid>
                <a:gridCol w="1292561"/>
                <a:gridCol w="541148"/>
                <a:gridCol w="1613665"/>
                <a:gridCol w="733484"/>
                <a:gridCol w="293394"/>
                <a:gridCol w="3447374"/>
              </a:tblGrid>
              <a:tr h="537376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Digitalizace výuky oboru Kosmetické služby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9164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1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3.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113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Součet geometrické posloupnosti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763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r>
                        <a:rPr kumimoji="0" lang="cs-CZ" alt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Posloupnosti a jejich využití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707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 Mgr. Jitka Konečná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02.04.2014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50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Kód materiálu: OPVK_1.5_DUM_III/2_MAT_13_KO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Soubor: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VYSTUPY</a:t>
                      </a:r>
                      <a:r>
                        <a:rPr kumimoji="0" 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VY_32_inovace_MAT_13_KO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56738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výukový materiál slouží k získání základních poznatků o součtu geometrické posloupnosti.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885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Pro součet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cs-CZ" dirty="0" smtClean="0"/>
                  <a:t> prvních n-členů geometrické posloupnosti s prvním členem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a kvocientem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𝑞</m:t>
                    </m:r>
                  </m:oMath>
                </a14:m>
                <a:r>
                  <a:rPr lang="cs-CZ" dirty="0" smtClean="0"/>
                  <a:t> platí:</a:t>
                </a:r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𝑞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𝑞</m:t>
                          </m:r>
                        </m:den>
                      </m:f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r>
                  <a:rPr lang="cs-CZ" dirty="0" smtClean="0"/>
                  <a:t>Podmínkou musí být, že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𝑞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≠1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9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Součet prvních n-členů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739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052736"/>
                <a:ext cx="8229600" cy="4954555"/>
              </a:xfrm>
            </p:spPr>
            <p:txBody>
              <a:bodyPr>
                <a:normAutofit fontScale="77500" lnSpcReduction="20000"/>
              </a:bodyPr>
              <a:lstStyle/>
              <a:p>
                <a:r>
                  <a:rPr lang="cs-CZ" dirty="0" smtClean="0"/>
                  <a:t>Určete součet prvních </a:t>
                </a:r>
                <a:r>
                  <a:rPr lang="cs-CZ" dirty="0" smtClean="0"/>
                  <a:t>n-členů, </a:t>
                </a:r>
                <a:r>
                  <a:rPr lang="cs-CZ" dirty="0" smtClean="0"/>
                  <a:t>je-li dáno: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=2, </m:t>
                    </m:r>
                    <m:r>
                      <a:rPr lang="cs-CZ" b="0" i="1" smtClean="0">
                        <a:latin typeface="Cambria Math"/>
                      </a:rPr>
                      <m:t>𝑞</m:t>
                    </m:r>
                    <m:r>
                      <a:rPr lang="cs-CZ" b="0" i="1" smtClean="0">
                        <a:latin typeface="Cambria Math"/>
                      </a:rPr>
                      <m:t>=−2, </m:t>
                    </m:r>
                    <m:r>
                      <a:rPr lang="cs-CZ" b="0" i="1" smtClean="0">
                        <a:latin typeface="Cambria Math"/>
                      </a:rPr>
                      <m:t>𝑛</m:t>
                    </m:r>
                    <m:r>
                      <a:rPr lang="cs-CZ" b="0" i="1" smtClean="0">
                        <a:latin typeface="Cambria Math"/>
                      </a:rPr>
                      <m:t>=5</m:t>
                    </m:r>
                  </m:oMath>
                </a14:m>
                <a:endParaRPr lang="cs-CZ" b="0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Dosadíme tedy do vzorce</a:t>
                </a: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𝑞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1−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𝑞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pPr marL="109728" indent="0">
                  <a:buNone/>
                </a:pPr>
                <a:endParaRPr lang="cs-CZ" i="1" dirty="0" smtClean="0">
                  <a:latin typeface="Cambria Math"/>
                </a:endParaRP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1−</m:t>
                          </m:r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−2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pPr marL="109728" indent="0">
                  <a:buNone/>
                </a:pPr>
                <a:endParaRPr lang="cs-CZ" i="1" dirty="0" smtClean="0">
                  <a:latin typeface="Cambria Math"/>
                </a:endParaRP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=2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1−</m:t>
                          </m:r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−32</m:t>
                              </m:r>
                            </m:e>
                          </m:d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+2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pPr marL="109728" indent="0">
                  <a:buNone/>
                </a:pPr>
                <a:endParaRPr lang="cs-CZ" dirty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=2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+32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𝟐𝟐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052736"/>
                <a:ext cx="8229600" cy="4954555"/>
              </a:xfrm>
              <a:blipFill rotWithShape="1">
                <a:blip r:embed="rId2"/>
                <a:stretch>
                  <a:fillRect t="-17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r>
              <a:rPr lang="cs-CZ" sz="3000" dirty="0" smtClean="0"/>
              <a:t>Určení součtu geometrické posloupnosti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802344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08720"/>
                <a:ext cx="8229600" cy="5832648"/>
              </a:xfrm>
            </p:spPr>
            <p:txBody>
              <a:bodyPr>
                <a:normAutofit fontScale="70000" lnSpcReduction="20000"/>
              </a:bodyPr>
              <a:lstStyle/>
              <a:p>
                <a:r>
                  <a:rPr lang="cs-CZ" dirty="0" smtClean="0"/>
                  <a:t>Určete součet prvních </a:t>
                </a:r>
                <a:r>
                  <a:rPr lang="cs-CZ" dirty="0" smtClean="0"/>
                  <a:t>n-členů, </a:t>
                </a:r>
                <a:r>
                  <a:rPr lang="cs-CZ" dirty="0" smtClean="0"/>
                  <a:t>je-li dáno: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, </m:t>
                    </m:r>
                    <m:r>
                      <a:rPr lang="cs-CZ" i="1">
                        <a:latin typeface="Cambria Math"/>
                      </a:rPr>
                      <m:t>𝑞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, </m:t>
                    </m:r>
                    <m:r>
                      <a:rPr lang="cs-CZ" i="1">
                        <a:latin typeface="Cambria Math"/>
                      </a:rPr>
                      <m:t>𝑛</m:t>
                    </m:r>
                    <m:r>
                      <a:rPr lang="cs-CZ" i="1">
                        <a:latin typeface="Cambria Math"/>
                      </a:rPr>
                      <m:t>=3</m:t>
                    </m:r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Dosadíme opět do vzorce</a:t>
                </a: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𝑞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1−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𝑞</m:t>
                          </m:r>
                        </m:den>
                      </m:f>
                    </m:oMath>
                  </m:oMathPara>
                </a14:m>
                <a:endParaRPr lang="cs-CZ" dirty="0"/>
              </a:p>
              <a:p>
                <a:pPr marL="109728" indent="0">
                  <a:buNone/>
                </a:pPr>
                <a:endParaRPr lang="cs-CZ" i="1" dirty="0">
                  <a:latin typeface="Cambria Math"/>
                </a:endParaRP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i="1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num>
                                    <m:den>
                                      <m:r>
                                        <a:rPr lang="cs-CZ" i="1">
                                          <a:latin typeface="Cambria Math"/>
                                          <a:ea typeface="Cambria Math"/>
                                        </a:rPr>
                                        <m:t>3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1−</m:t>
                          </m:r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  <a:p>
                <a:pPr marL="109728" indent="0">
                  <a:buNone/>
                </a:pPr>
                <a:endParaRPr lang="cs-CZ" i="1" dirty="0">
                  <a:latin typeface="Cambria Math"/>
                </a:endParaRP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1−</m:t>
                          </m:r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8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27</m:t>
                              </m:r>
                            </m:den>
                          </m:f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cs-CZ" dirty="0"/>
              </a:p>
              <a:p>
                <a:pPr marL="109728" indent="0">
                  <a:buNone/>
                </a:pPr>
                <a:endParaRPr lang="cs-CZ" dirty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19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27</m:t>
                              </m:r>
                            </m:den>
                          </m:f>
                        </m:num>
                        <m:den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27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𝟏𝟗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08720"/>
                <a:ext cx="8229600" cy="5832648"/>
              </a:xfrm>
              <a:blipFill rotWithShape="1">
                <a:blip r:embed="rId2"/>
                <a:stretch>
                  <a:fillRect t="-12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000" dirty="0"/>
              <a:t>Určení součtu geometrické posloupnosti</a:t>
            </a:r>
          </a:p>
        </p:txBody>
      </p:sp>
    </p:spTree>
    <p:extLst>
      <p:ext uri="{BB962C8B-B14F-4D97-AF65-F5344CB8AC3E}">
        <p14:creationId xmlns:p14="http://schemas.microsoft.com/office/powerpoint/2010/main" val="1384355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0728"/>
                <a:ext cx="8229600" cy="5026563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cs-CZ" dirty="0" smtClean="0"/>
                  <a:t>Určete, </a:t>
                </a:r>
                <a:r>
                  <a:rPr lang="cs-CZ" dirty="0" smtClean="0"/>
                  <a:t>kolik je sečteno členů (n) a tento n-</a:t>
                </a:r>
                <a:r>
                  <a:rPr lang="cs-CZ" dirty="0" err="1" smtClean="0"/>
                  <a:t>tý</a:t>
                </a:r>
                <a:r>
                  <a:rPr lang="cs-CZ" dirty="0" smtClean="0"/>
                  <a:t> člen určete, jestliže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=2, </m:t>
                    </m:r>
                    <m:r>
                      <a:rPr lang="cs-CZ" b="0" i="1" smtClean="0">
                        <a:latin typeface="Cambria Math"/>
                      </a:rPr>
                      <m:t>𝑞</m:t>
                    </m:r>
                    <m:r>
                      <a:rPr lang="cs-CZ" b="0" i="1" smtClean="0">
                        <a:latin typeface="Cambria Math"/>
                      </a:rPr>
                      <m:t>=3,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=2186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/>
                  <a:t>Vycházíme ze vzorce pro součet</a:t>
                </a: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𝑠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𝑞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1−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𝑞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pPr marL="109728" indent="0">
                  <a:buNone/>
                </a:pPr>
                <a:endParaRPr lang="cs-CZ" i="1" dirty="0" smtClean="0">
                  <a:latin typeface="Cambria Math"/>
                </a:endParaRP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2186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pPr marL="109728" indent="0">
                  <a:buNone/>
                </a:pPr>
                <a:endParaRPr lang="cs-CZ" dirty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2186=2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pPr marL="109728" indent="0">
                  <a:buNone/>
                </a:pPr>
                <a:r>
                  <a:rPr lang="cs-CZ" dirty="0" smtClean="0"/>
                  <a:t>Upravujeme jako rovnici s neznámou v exponentu</a:t>
                </a:r>
              </a:p>
              <a:p>
                <a:pPr marL="109728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0728"/>
                <a:ext cx="8229600" cy="5026563"/>
              </a:xfrm>
              <a:blipFill rotWithShape="1">
                <a:blip r:embed="rId2"/>
                <a:stretch>
                  <a:fillRect t="-1456" b="-27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Určení n-</a:t>
            </a:r>
            <a:r>
              <a:rPr lang="cs-CZ" dirty="0" err="1" smtClean="0"/>
              <a:t>tého</a:t>
            </a:r>
            <a:r>
              <a:rPr lang="cs-CZ" dirty="0" smtClean="0"/>
              <a:t> členu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7190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81328"/>
                <a:ext cx="8229600" cy="4900000"/>
              </a:xfrm>
            </p:spPr>
            <p:txBody>
              <a:bodyPr>
                <a:normAutofit fontScale="92500"/>
              </a:bodyPr>
              <a:lstStyle/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2186=</m:t>
                      </m:r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  /∙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dirty="0" smtClean="0"/>
              </a:p>
              <a:p>
                <a:pPr marL="109728" indent="0">
                  <a:buNone/>
                </a:pPr>
                <a:endParaRPr lang="cs-CZ" dirty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i="1">
                          <a:latin typeface="Cambria Math"/>
                        </a:rPr>
                        <m:t>2186=</m:t>
                      </m:r>
                      <m:r>
                        <a:rPr lang="cs-CZ" b="0" i="1" smtClean="0">
                          <a:latin typeface="Cambria Math"/>
                        </a:rPr>
                        <m:t>1−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    /−1</m:t>
                      </m:r>
                    </m:oMath>
                  </m:oMathPara>
                </a14:m>
                <a:endParaRPr lang="cs-CZ" dirty="0" smtClean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−218</m:t>
                      </m:r>
                      <m:r>
                        <a:rPr lang="cs-CZ" b="0" i="1" smtClean="0">
                          <a:latin typeface="Cambria Math"/>
                        </a:rPr>
                        <m:t>7</m:t>
                      </m:r>
                      <m:r>
                        <a:rPr lang="cs-CZ" i="1">
                          <a:latin typeface="Cambria Math"/>
                        </a:rPr>
                        <m:t>=−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sup>
                      </m:sSup>
                      <m:r>
                        <a:rPr lang="cs-CZ">
                          <a:latin typeface="Cambria Math"/>
                        </a:rPr>
                        <m:t>    /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dirty="0" smtClean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218</m:t>
                      </m:r>
                      <m:r>
                        <a:rPr lang="cs-CZ" b="0" i="1" smtClean="0">
                          <a:latin typeface="Cambria Math"/>
                        </a:rPr>
                        <m:t>7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sup>
                      </m:sSup>
                      <m:r>
                        <a:rPr lang="cs-CZ">
                          <a:latin typeface="Cambria Math"/>
                        </a:rPr>
                        <m:t>    </m:t>
                      </m:r>
                    </m:oMath>
                  </m:oMathPara>
                </a14:m>
                <a:endParaRPr lang="cs-CZ" dirty="0"/>
              </a:p>
              <a:p>
                <a:r>
                  <a:rPr lang="cs-CZ" dirty="0" smtClean="0"/>
                  <a:t>Hledáme: 3 na kolikátou nám dá 2187 </a:t>
                </a:r>
                <a:r>
                  <a:rPr lang="cs-CZ" dirty="0" smtClean="0">
                    <a:sym typeface="Wingdings" panose="05000000000000000000" pitchFamily="2" charset="2"/>
                  </a:rPr>
                  <a:t> (kalkulačka)</a:t>
                </a:r>
                <a:endParaRPr lang="cs-CZ" dirty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218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7</m:t>
                      </m:r>
                      <m:r>
                        <a:rPr lang="cs-CZ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sup>
                      </m:sSup>
                      <m:r>
                        <a:rPr lang="cs-CZ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dirty="0" smtClean="0">
                  <a:latin typeface="Cambria Math"/>
                </a:endParaRP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𝒏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𝟕</m:t>
                      </m:r>
                    </m:oMath>
                  </m:oMathPara>
                </a14:m>
                <a:endParaRPr lang="cs-CZ" b="1" dirty="0" smtClean="0">
                  <a:latin typeface="Cambria Math"/>
                </a:endParaRPr>
              </a:p>
              <a:p>
                <a:r>
                  <a:rPr lang="cs-CZ" dirty="0" smtClean="0">
                    <a:latin typeface="+mj-lt"/>
                  </a:rPr>
                  <a:t>Sečetli jsem tedy sedm členů. Zbývá ještě určit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.</m:t>
                    </m:r>
                  </m:oMath>
                </a14:m>
                <a:endParaRPr lang="cs-CZ" dirty="0" smtClean="0">
                  <a:latin typeface="+mj-lt"/>
                </a:endParaRP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dirty="0"/>
              </a:p>
              <a:p>
                <a:pPr marL="109728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81328"/>
                <a:ext cx="8229600" cy="4900000"/>
              </a:xfr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Určení n-</a:t>
            </a:r>
            <a:r>
              <a:rPr lang="cs-CZ" dirty="0" err="1"/>
              <a:t>tého</a:t>
            </a:r>
            <a:r>
              <a:rPr lang="cs-CZ" dirty="0"/>
              <a:t> členu</a:t>
            </a:r>
          </a:p>
        </p:txBody>
      </p:sp>
    </p:spTree>
    <p:extLst>
      <p:ext uri="{BB962C8B-B14F-4D97-AF65-F5344CB8AC3E}">
        <p14:creationId xmlns:p14="http://schemas.microsoft.com/office/powerpoint/2010/main" val="1996515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Pro určení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sub>
                    </m:sSub>
                  </m:oMath>
                </a14:m>
                <a:r>
                  <a:rPr lang="cs-CZ" dirty="0" smtClean="0"/>
                  <a:t> členu použijeme vzorec pro n-</a:t>
                </a:r>
                <a:r>
                  <a:rPr lang="cs-CZ" dirty="0" err="1" smtClean="0"/>
                  <a:t>tý</a:t>
                </a:r>
                <a:r>
                  <a:rPr lang="cs-CZ" dirty="0" smtClean="0"/>
                  <a:t> člen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𝑞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𝑛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−1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𝑞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pPr marL="109728" indent="0">
                  <a:buNone/>
                </a:pPr>
                <a:endParaRPr lang="cs-CZ" i="1" dirty="0" smtClean="0">
                  <a:latin typeface="Cambria Math"/>
                </a:endParaRPr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sup>
                      </m:sSup>
                    </m:oMath>
                  </m:oMathPara>
                </a14:m>
                <a:endParaRPr lang="cs-CZ" dirty="0" smtClean="0"/>
              </a:p>
              <a:p>
                <a:pPr marL="109728" indent="0">
                  <a:buNone/>
                </a:pPr>
                <a:endParaRPr lang="cs-CZ" dirty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729</m:t>
                      </m:r>
                    </m:oMath>
                  </m:oMathPara>
                </a14:m>
                <a:endParaRPr lang="cs-CZ" dirty="0" smtClean="0"/>
              </a:p>
              <a:p>
                <a:pPr marL="109728" indent="0">
                  <a:buNone/>
                </a:pPr>
                <a:endParaRPr lang="cs-CZ" dirty="0"/>
              </a:p>
              <a:p>
                <a:pPr marL="109728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latin typeface="Cambria Math"/>
                            </a:rPr>
                            <m:t>𝒂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𝟕</m:t>
                          </m:r>
                        </m:sub>
                      </m:sSub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𝟏𝟒𝟓𝟖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9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Určení n-</a:t>
            </a:r>
            <a:r>
              <a:rPr lang="cs-CZ" dirty="0" err="1"/>
              <a:t>tého</a:t>
            </a:r>
            <a:r>
              <a:rPr lang="cs-CZ" dirty="0"/>
              <a:t> členu</a:t>
            </a:r>
          </a:p>
        </p:txBody>
      </p:sp>
    </p:spTree>
    <p:extLst>
      <p:ext uri="{BB962C8B-B14F-4D97-AF65-F5344CB8AC3E}">
        <p14:creationId xmlns:p14="http://schemas.microsoft.com/office/powerpoint/2010/main" val="128933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Určete součet prvních n-členů je-li dáno: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16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r>
                      <a:rPr lang="cs-CZ" i="1">
                        <a:latin typeface="Cambria Math"/>
                      </a:rPr>
                      <m:t>𝑞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, </m:t>
                    </m:r>
                    <m:r>
                      <a:rPr lang="cs-CZ" i="1">
                        <a:latin typeface="Cambria Math"/>
                      </a:rPr>
                      <m:t>𝑛</m:t>
                    </m:r>
                    <m:r>
                      <a:rPr lang="cs-CZ" i="1">
                        <a:latin typeface="Cambria Math"/>
                      </a:rPr>
                      <m:t>=6</m:t>
                    </m:r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−4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r>
                      <a:rPr lang="cs-CZ" i="1">
                        <a:latin typeface="Cambria Math"/>
                      </a:rPr>
                      <m:t>𝑞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, </m:t>
                    </m:r>
                    <m:r>
                      <a:rPr lang="cs-CZ" i="1">
                        <a:latin typeface="Cambria Math"/>
                      </a:rPr>
                      <m:t>𝑛</m:t>
                    </m:r>
                    <m:r>
                      <a:rPr lang="cs-CZ" i="1">
                        <a:latin typeface="Cambria Math"/>
                      </a:rPr>
                      <m:t>=3</m:t>
                    </m:r>
                  </m:oMath>
                </a14:m>
                <a:endParaRPr lang="cs-CZ" b="0" dirty="0" smtClean="0"/>
              </a:p>
              <a:p>
                <a:endParaRPr lang="cs-CZ" dirty="0"/>
              </a:p>
              <a:p>
                <a:r>
                  <a:rPr lang="cs-CZ" dirty="0" smtClean="0"/>
                  <a:t>Určete, </a:t>
                </a:r>
                <a:r>
                  <a:rPr lang="cs-CZ" dirty="0"/>
                  <a:t>kolik je sečteno členů (n) a tento n-</a:t>
                </a:r>
                <a:r>
                  <a:rPr lang="cs-CZ" dirty="0" err="1"/>
                  <a:t>tý</a:t>
                </a:r>
                <a:r>
                  <a:rPr lang="cs-CZ" dirty="0"/>
                  <a:t> člen určete, jestliže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8</m:t>
                    </m:r>
                    <m:r>
                      <a:rPr lang="cs-CZ" i="1">
                        <a:latin typeface="Cambria Math"/>
                      </a:rPr>
                      <m:t>, </m:t>
                    </m:r>
                    <m:r>
                      <a:rPr lang="cs-CZ" i="1">
                        <a:latin typeface="Cambria Math"/>
                      </a:rPr>
                      <m:t>𝑞</m:t>
                    </m:r>
                    <m:r>
                      <a:rPr lang="cs-CZ" i="1">
                        <a:latin typeface="Cambria Math"/>
                      </a:rPr>
                      <m:t>=−3 ,</m:t>
                    </m:r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𝑠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−160</m:t>
                    </m:r>
                  </m:oMath>
                </a14:m>
                <a:endParaRPr lang="cs-CZ" dirty="0"/>
              </a:p>
              <a:p>
                <a:endParaRPr lang="cs-CZ" b="0" dirty="0" smtClean="0"/>
              </a:p>
              <a:p>
                <a:endParaRPr lang="cs-CZ" dirty="0" smtClean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b="0" dirty="0" smtClean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k procvičení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259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CALDA, Emil a kol. </a:t>
            </a:r>
            <a:r>
              <a:rPr lang="cs-CZ" altLang="cs-CZ" i="1" dirty="0"/>
              <a:t>Matematika pro netechnické obory SOŠ a SOU </a:t>
            </a:r>
            <a:r>
              <a:rPr lang="cs-CZ" altLang="cs-CZ" i="1" dirty="0" smtClean="0"/>
              <a:t>2. </a:t>
            </a:r>
            <a:r>
              <a:rPr lang="cs-CZ" altLang="cs-CZ" i="1" dirty="0"/>
              <a:t>díl</a:t>
            </a:r>
            <a:r>
              <a:rPr lang="cs-CZ" altLang="cs-CZ" dirty="0"/>
              <a:t>. Praha: Prometheus, 2004, ISBN </a:t>
            </a:r>
            <a:r>
              <a:rPr lang="cs-CZ" altLang="cs-CZ" dirty="0" smtClean="0"/>
              <a:t>80-7196-057-8.</a:t>
            </a:r>
          </a:p>
          <a:p>
            <a:endParaRPr lang="cs-CZ" altLang="cs-CZ" dirty="0"/>
          </a:p>
          <a:p>
            <a:endParaRPr lang="cs-CZ" alt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071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1185</TotalTime>
  <Words>788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Prezentace aplikace PowerPoint</vt:lpstr>
      <vt:lpstr>Součet prvních n-členů</vt:lpstr>
      <vt:lpstr>Určení součtu geometrické posloupnosti</vt:lpstr>
      <vt:lpstr>Určení součtu geometrické posloupnosti</vt:lpstr>
      <vt:lpstr>Určení n-tého členu</vt:lpstr>
      <vt:lpstr>Určení n-tého členu</vt:lpstr>
      <vt:lpstr>Určení n-tého členu</vt:lpstr>
      <vt:lpstr>Příklady k procvičení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Acer</dc:creator>
  <cp:lastModifiedBy>User</cp:lastModifiedBy>
  <cp:revision>127</cp:revision>
  <cp:lastPrinted>2014-04-04T07:13:24Z</cp:lastPrinted>
  <dcterms:created xsi:type="dcterms:W3CDTF">2014-01-22T19:10:32Z</dcterms:created>
  <dcterms:modified xsi:type="dcterms:W3CDTF">1980-01-03T23:35:51Z</dcterms:modified>
</cp:coreProperties>
</file>