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66" r:id="rId11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54" autoAdjust="0"/>
    <p:restoredTop sz="94660"/>
  </p:normalViewPr>
  <p:slideViewPr>
    <p:cSldViewPr>
      <p:cViewPr>
        <p:scale>
          <a:sx n="100" d="100"/>
          <a:sy n="100" d="100"/>
        </p:scale>
        <p:origin x="-7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86598-8046-4C86-B811-9287D29F9FE4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A9A79-82F4-44E0-ABCD-78CEF3B9BC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804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6A9A79-82F4-44E0-ABCD-78CEF3B9BC6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09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pPr/>
              <a:t>7.10.2014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0" r:id="rId2"/>
    <p:sldLayoutId id="2147484091" r:id="rId3"/>
    <p:sldLayoutId id="2147484092" r:id="rId4"/>
    <p:sldLayoutId id="2147484093" r:id="rId5"/>
    <p:sldLayoutId id="2147484094" r:id="rId6"/>
    <p:sldLayoutId id="2147484095" r:id="rId7"/>
    <p:sldLayoutId id="2147484096" r:id="rId8"/>
    <p:sldLayoutId id="2147484097" r:id="rId9"/>
    <p:sldLayoutId id="2147484098" r:id="rId10"/>
    <p:sldLayoutId id="214748409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67779868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Kartézská soustava souřadnic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Souřadnice a vektory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23.04.2014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OPVK_1.5_DUM_III/2_MAT_15_KO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VY_32_inovace_MAT_15_KO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je určen k osvojení si základních pravidel k zakreslování do KASS.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Analytická geometrie v rovině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Analytická geometrie zkoumá vlastnosti rovinných geometrických útvarů pomocí souřadnic jejich bodů.</a:t>
            </a:r>
          </a:p>
          <a:p>
            <a:endParaRPr lang="cs-CZ" dirty="0"/>
          </a:p>
          <a:p>
            <a:r>
              <a:rPr lang="cs-CZ" dirty="0" smtClean="0"/>
              <a:t>V rovině budeme zkoumat body pouze z pohledu dvou hodnot </a:t>
            </a:r>
            <a:r>
              <a:rPr lang="cs-CZ" b="1" i="1" dirty="0" smtClean="0"/>
              <a:t>x</a:t>
            </a:r>
            <a:r>
              <a:rPr lang="cs-CZ" dirty="0" smtClean="0"/>
              <a:t> a </a:t>
            </a:r>
            <a:r>
              <a:rPr lang="cs-CZ" b="1" i="1" dirty="0" smtClean="0"/>
              <a:t>y.</a:t>
            </a:r>
          </a:p>
          <a:p>
            <a:endParaRPr lang="cs-CZ" b="1" i="1" dirty="0"/>
          </a:p>
          <a:p>
            <a:r>
              <a:rPr lang="cs-CZ" dirty="0" smtClean="0"/>
              <a:t>Analytickou geometrii lze také uvažovat v prostoru. Tady již máme souřadnice tři, </a:t>
            </a:r>
            <a:r>
              <a:rPr lang="cs-CZ" b="1" i="1" dirty="0" err="1" smtClean="0"/>
              <a:t>x,y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b="1" i="1" dirty="0" smtClean="0"/>
              <a:t>z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365275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Kartézská soustava souřadnic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Kartézská soustava souřadnic (zkratka KASS) je pojmenována podle francouzského matematika René Descarta.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14300" indent="0" algn="ctr">
              <a:buNone/>
            </a:pPr>
            <a:r>
              <a:rPr lang="cs-CZ" dirty="0" smtClean="0"/>
              <a:t>(1596-1650)</a:t>
            </a:r>
            <a:endParaRPr lang="cs-CZ" dirty="0"/>
          </a:p>
        </p:txBody>
      </p:sp>
      <p:pic>
        <p:nvPicPr>
          <p:cNvPr id="1026" name="Picture 2" descr="http://upload.wikimedia.org/wikipedia/commons/thumb/7/73/Frans_Hals_-_Portret_van_Ren%C3%A9_Descartes.jpg/260px-Frans_Hals_-_Portret_van_Ren%C3%A9_Descart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2896"/>
            <a:ext cx="24765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713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Kartézská soustava souřadnic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Je to soustava souřadnic o dvou osách </a:t>
                </a:r>
                <a:r>
                  <a:rPr lang="cs-CZ" b="1" dirty="0" smtClean="0"/>
                  <a:t>x</a:t>
                </a:r>
                <a:r>
                  <a:rPr lang="cs-CZ" dirty="0" smtClean="0"/>
                  <a:t> a </a:t>
                </a:r>
                <a:r>
                  <a:rPr lang="cs-CZ" b="1" dirty="0" smtClean="0"/>
                  <a:t>y</a:t>
                </a:r>
                <a:r>
                  <a:rPr lang="cs-CZ" dirty="0" smtClean="0"/>
                  <a:t>.</a:t>
                </a:r>
              </a:p>
              <a:p>
                <a:pPr lvl="1"/>
                <a:r>
                  <a:rPr lang="cs-CZ" dirty="0" smtClean="0"/>
                  <a:t>Tyto osy musí být navzájem kolmé</a:t>
                </a:r>
              </a:p>
              <a:p>
                <a:pPr lvl="1"/>
                <a:r>
                  <a:rPr lang="cs-CZ" dirty="0" smtClean="0"/>
                  <a:t>Délkové jednotky musí být na obou osách stejné</a:t>
                </a:r>
              </a:p>
              <a:p>
                <a:pPr marL="411480" lvl="1" indent="0">
                  <a:buNone/>
                </a:pPr>
                <a:endParaRPr lang="cs-CZ" dirty="0"/>
              </a:p>
              <a:p>
                <a:pPr marL="411480" lvl="1" indent="0">
                  <a:buNone/>
                </a:pPr>
                <a:endParaRPr lang="cs-CZ" dirty="0" smtClean="0"/>
              </a:p>
              <a:p>
                <a:pPr marL="411480" lvl="1" indent="0">
                  <a:buNone/>
                </a:pPr>
                <a:r>
                  <a:rPr lang="cs-CZ" dirty="0" smtClean="0"/>
                  <a:t>Počátek KASS je označován písmenem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𝑂</m:t>
                    </m:r>
                  </m:oMath>
                </a14:m>
                <a:r>
                  <a:rPr lang="cs-CZ" dirty="0" smtClean="0"/>
                  <a:t>, respektive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𝑥𝑦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pPr marL="411480" lvl="1" indent="0">
                  <a:buNone/>
                </a:pPr>
                <a:r>
                  <a:rPr lang="cs-CZ" dirty="0" smtClean="0"/>
                  <a:t>Pomocí KASS  je každému bodu přiřazena právě jedna dvojice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411480" lvl="1" indent="0">
                  <a:buNone/>
                </a:pPr>
                <a:r>
                  <a:rPr lang="cs-CZ" dirty="0" smtClean="0"/>
                  <a:t>Čísla </a:t>
                </a:r>
                <a:r>
                  <a:rPr lang="cs-CZ" dirty="0" err="1" smtClean="0"/>
                  <a:t>x,y</a:t>
                </a:r>
                <a:r>
                  <a:rPr lang="cs-CZ" dirty="0"/>
                  <a:t> </a:t>
                </a:r>
                <a:r>
                  <a:rPr lang="cs-CZ" dirty="0" smtClean="0"/>
                  <a:t>jsou tzv. </a:t>
                </a:r>
                <a:r>
                  <a:rPr lang="cs-CZ" b="1" i="1" dirty="0" smtClean="0"/>
                  <a:t>souřadnice bodu</a:t>
                </a:r>
                <a:r>
                  <a:rPr lang="cs-CZ" dirty="0" smtClean="0"/>
                  <a:t>.</a:t>
                </a:r>
              </a:p>
              <a:p>
                <a:pPr marL="411480" lvl="1" indent="0">
                  <a:buNone/>
                </a:pPr>
                <a:r>
                  <a:rPr lang="cs-CZ" dirty="0" smtClean="0"/>
                  <a:t>Bod je pak zapsán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lvl="1"/>
                <a:r>
                  <a:rPr lang="cs-CZ" dirty="0" smtClean="0"/>
                  <a:t>x je první x-ová souřadnice bodu A </a:t>
                </a:r>
                <a:endParaRPr lang="cs-CZ" dirty="0"/>
              </a:p>
              <a:p>
                <a:pPr lvl="1"/>
                <a:r>
                  <a:rPr lang="cs-CZ" dirty="0" smtClean="0"/>
                  <a:t>Y je druhá y-</a:t>
                </a:r>
                <a:r>
                  <a:rPr lang="cs-CZ" dirty="0" err="1" smtClean="0"/>
                  <a:t>ová</a:t>
                </a:r>
                <a:r>
                  <a:rPr lang="cs-CZ" dirty="0" smtClean="0"/>
                  <a:t> souřadnice bodu A </a:t>
                </a:r>
              </a:p>
              <a:p>
                <a:pPr lvl="1"/>
                <a:endParaRPr lang="cs-CZ" dirty="0"/>
              </a:p>
              <a:p>
                <a:pPr lvl="1"/>
                <a:endParaRPr lang="cs-CZ" dirty="0" smtClean="0"/>
              </a:p>
              <a:p>
                <a:pPr lvl="1"/>
                <a:endParaRPr lang="cs-CZ" dirty="0"/>
              </a:p>
              <a:p>
                <a:pPr marL="411480" lvl="1" indent="0">
                  <a:buNone/>
                </a:pPr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40255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ne 2"/>
          <p:cNvSpPr>
            <a:spLocks noChangeShapeType="1"/>
          </p:cNvSpPr>
          <p:nvPr/>
        </p:nvSpPr>
        <p:spPr bwMode="auto">
          <a:xfrm>
            <a:off x="3273425" y="1146175"/>
            <a:ext cx="0" cy="57292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9" name="Skupina 52"/>
          <p:cNvGrpSpPr>
            <a:grpSpLocks/>
          </p:cNvGrpSpPr>
          <p:nvPr/>
        </p:nvGrpSpPr>
        <p:grpSpPr bwMode="auto">
          <a:xfrm>
            <a:off x="1175544" y="811581"/>
            <a:ext cx="6332537" cy="5614988"/>
            <a:chOff x="857250" y="787400"/>
            <a:chExt cx="6332538" cy="5614336"/>
          </a:xfrm>
        </p:grpSpPr>
        <p:sp>
          <p:nvSpPr>
            <p:cNvPr id="10" name="Line 3"/>
            <p:cNvSpPr>
              <a:spLocks noChangeShapeType="1"/>
            </p:cNvSpPr>
            <p:nvPr/>
          </p:nvSpPr>
          <p:spPr bwMode="auto">
            <a:xfrm>
              <a:off x="857250" y="4027488"/>
              <a:ext cx="6332538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657475" y="395605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0</a:t>
              </a: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31607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13" name="Line 6"/>
            <p:cNvSpPr>
              <a:spLocks noChangeShapeType="1"/>
            </p:cNvSpPr>
            <p:nvPr/>
          </p:nvSpPr>
          <p:spPr bwMode="auto">
            <a:xfrm>
              <a:off x="33766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Line 7"/>
            <p:cNvSpPr>
              <a:spLocks noChangeShapeType="1"/>
            </p:cNvSpPr>
            <p:nvPr/>
          </p:nvSpPr>
          <p:spPr bwMode="auto">
            <a:xfrm>
              <a:off x="38084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Line 8"/>
            <p:cNvSpPr>
              <a:spLocks noChangeShapeType="1"/>
            </p:cNvSpPr>
            <p:nvPr/>
          </p:nvSpPr>
          <p:spPr bwMode="auto">
            <a:xfrm>
              <a:off x="42418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Line 9"/>
            <p:cNvSpPr>
              <a:spLocks noChangeShapeType="1"/>
            </p:cNvSpPr>
            <p:nvPr/>
          </p:nvSpPr>
          <p:spPr bwMode="auto">
            <a:xfrm>
              <a:off x="46736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Rectangle 10"/>
            <p:cNvSpPr>
              <a:spLocks noChangeArrowheads="1"/>
            </p:cNvSpPr>
            <p:nvPr/>
          </p:nvSpPr>
          <p:spPr bwMode="auto">
            <a:xfrm>
              <a:off x="35925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18" name="Rectangle 11"/>
            <p:cNvSpPr>
              <a:spLocks noChangeArrowheads="1"/>
            </p:cNvSpPr>
            <p:nvPr/>
          </p:nvSpPr>
          <p:spPr bwMode="auto">
            <a:xfrm>
              <a:off x="40973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19" name="Rectangle 12"/>
            <p:cNvSpPr>
              <a:spLocks noChangeArrowheads="1"/>
            </p:cNvSpPr>
            <p:nvPr/>
          </p:nvSpPr>
          <p:spPr bwMode="auto">
            <a:xfrm>
              <a:off x="45291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20" name="Line 13"/>
            <p:cNvSpPr>
              <a:spLocks noChangeShapeType="1"/>
            </p:cNvSpPr>
            <p:nvPr/>
          </p:nvSpPr>
          <p:spPr bwMode="auto">
            <a:xfrm>
              <a:off x="12160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Line 14"/>
            <p:cNvSpPr>
              <a:spLocks noChangeShapeType="1"/>
            </p:cNvSpPr>
            <p:nvPr/>
          </p:nvSpPr>
          <p:spPr bwMode="auto">
            <a:xfrm>
              <a:off x="16478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Line 15"/>
            <p:cNvSpPr>
              <a:spLocks noChangeShapeType="1"/>
            </p:cNvSpPr>
            <p:nvPr/>
          </p:nvSpPr>
          <p:spPr bwMode="auto">
            <a:xfrm>
              <a:off x="20812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Line 16"/>
            <p:cNvSpPr>
              <a:spLocks noChangeShapeType="1"/>
            </p:cNvSpPr>
            <p:nvPr/>
          </p:nvSpPr>
          <p:spPr bwMode="auto">
            <a:xfrm>
              <a:off x="25130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" name="Rectangle 17"/>
            <p:cNvSpPr>
              <a:spLocks noChangeArrowheads="1"/>
            </p:cNvSpPr>
            <p:nvPr/>
          </p:nvSpPr>
          <p:spPr bwMode="auto">
            <a:xfrm>
              <a:off x="1217613" y="4098925"/>
              <a:ext cx="53657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25" name="Rectangle 18"/>
            <p:cNvSpPr>
              <a:spLocks noChangeArrowheads="1"/>
            </p:cNvSpPr>
            <p:nvPr/>
          </p:nvSpPr>
          <p:spPr bwMode="auto">
            <a:xfrm>
              <a:off x="1757363" y="4098925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26" name="Rectangle 19"/>
            <p:cNvSpPr>
              <a:spLocks noChangeArrowheads="1"/>
            </p:cNvSpPr>
            <p:nvPr/>
          </p:nvSpPr>
          <p:spPr bwMode="auto">
            <a:xfrm>
              <a:off x="2152650" y="4098925"/>
              <a:ext cx="50165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27" name="Rectangle 20"/>
            <p:cNvSpPr>
              <a:spLocks noChangeArrowheads="1"/>
            </p:cNvSpPr>
            <p:nvPr/>
          </p:nvSpPr>
          <p:spPr bwMode="auto">
            <a:xfrm>
              <a:off x="6761163" y="40274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x</a:t>
              </a:r>
            </a:p>
          </p:txBody>
        </p:sp>
        <p:sp>
          <p:nvSpPr>
            <p:cNvPr id="28" name="Rectangle 21"/>
            <p:cNvSpPr>
              <a:spLocks noChangeArrowheads="1"/>
            </p:cNvSpPr>
            <p:nvPr/>
          </p:nvSpPr>
          <p:spPr bwMode="auto">
            <a:xfrm>
              <a:off x="2584450" y="7874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y</a:t>
              </a:r>
            </a:p>
          </p:txBody>
        </p:sp>
        <p:sp>
          <p:nvSpPr>
            <p:cNvPr id="29" name="Line 22"/>
            <p:cNvSpPr>
              <a:spLocks noChangeShapeType="1"/>
            </p:cNvSpPr>
            <p:nvPr/>
          </p:nvSpPr>
          <p:spPr bwMode="auto">
            <a:xfrm>
              <a:off x="2873375" y="36671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" name="Line 23"/>
            <p:cNvSpPr>
              <a:spLocks noChangeShapeType="1"/>
            </p:cNvSpPr>
            <p:nvPr/>
          </p:nvSpPr>
          <p:spPr bwMode="auto">
            <a:xfrm>
              <a:off x="2873375" y="33067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1" name="Line 24"/>
            <p:cNvSpPr>
              <a:spLocks noChangeShapeType="1"/>
            </p:cNvSpPr>
            <p:nvPr/>
          </p:nvSpPr>
          <p:spPr bwMode="auto">
            <a:xfrm>
              <a:off x="2873375" y="294640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" name="Line 25"/>
            <p:cNvSpPr>
              <a:spLocks noChangeShapeType="1"/>
            </p:cNvSpPr>
            <p:nvPr/>
          </p:nvSpPr>
          <p:spPr bwMode="auto">
            <a:xfrm>
              <a:off x="2873375" y="2587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" name="Line 26"/>
            <p:cNvSpPr>
              <a:spLocks noChangeShapeType="1"/>
            </p:cNvSpPr>
            <p:nvPr/>
          </p:nvSpPr>
          <p:spPr bwMode="auto">
            <a:xfrm>
              <a:off x="2873375" y="22272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" name="Rectangle 27"/>
            <p:cNvSpPr>
              <a:spLocks noChangeArrowheads="1"/>
            </p:cNvSpPr>
            <p:nvPr/>
          </p:nvSpPr>
          <p:spPr bwMode="auto">
            <a:xfrm>
              <a:off x="2441575" y="35226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35" name="Rectangle 28"/>
            <p:cNvSpPr>
              <a:spLocks noChangeArrowheads="1"/>
            </p:cNvSpPr>
            <p:nvPr/>
          </p:nvSpPr>
          <p:spPr bwMode="auto">
            <a:xfrm>
              <a:off x="2441575" y="20113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5</a:t>
              </a:r>
            </a:p>
          </p:txBody>
        </p:sp>
        <p:sp>
          <p:nvSpPr>
            <p:cNvPr id="36" name="Rectangle 29"/>
            <p:cNvSpPr>
              <a:spLocks noChangeArrowheads="1"/>
            </p:cNvSpPr>
            <p:nvPr/>
          </p:nvSpPr>
          <p:spPr bwMode="auto">
            <a:xfrm>
              <a:off x="2441575" y="23717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37" name="Rectangle 30"/>
            <p:cNvSpPr>
              <a:spLocks noChangeArrowheads="1"/>
            </p:cNvSpPr>
            <p:nvPr/>
          </p:nvSpPr>
          <p:spPr bwMode="auto">
            <a:xfrm>
              <a:off x="2441575" y="27305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38" name="Rectangle 31"/>
            <p:cNvSpPr>
              <a:spLocks noChangeArrowheads="1"/>
            </p:cNvSpPr>
            <p:nvPr/>
          </p:nvSpPr>
          <p:spPr bwMode="auto">
            <a:xfrm>
              <a:off x="2441575" y="31638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39" name="Line 32"/>
            <p:cNvSpPr>
              <a:spLocks noChangeShapeType="1"/>
            </p:cNvSpPr>
            <p:nvPr/>
          </p:nvSpPr>
          <p:spPr bwMode="auto">
            <a:xfrm>
              <a:off x="2873375" y="582771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" name="Line 33"/>
            <p:cNvSpPr>
              <a:spLocks noChangeShapeType="1"/>
            </p:cNvSpPr>
            <p:nvPr/>
          </p:nvSpPr>
          <p:spPr bwMode="auto">
            <a:xfrm>
              <a:off x="2873375" y="54673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" name="Line 34"/>
            <p:cNvSpPr>
              <a:spLocks noChangeShapeType="1"/>
            </p:cNvSpPr>
            <p:nvPr/>
          </p:nvSpPr>
          <p:spPr bwMode="auto">
            <a:xfrm>
              <a:off x="2873375" y="510698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2" name="Line 35"/>
            <p:cNvSpPr>
              <a:spLocks noChangeShapeType="1"/>
            </p:cNvSpPr>
            <p:nvPr/>
          </p:nvSpPr>
          <p:spPr bwMode="auto">
            <a:xfrm>
              <a:off x="2873375" y="4746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3" name="Line 36"/>
            <p:cNvSpPr>
              <a:spLocks noChangeShapeType="1"/>
            </p:cNvSpPr>
            <p:nvPr/>
          </p:nvSpPr>
          <p:spPr bwMode="auto">
            <a:xfrm>
              <a:off x="2873375" y="43878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4" name="Rectangle 37"/>
            <p:cNvSpPr>
              <a:spLocks noChangeArrowheads="1"/>
            </p:cNvSpPr>
            <p:nvPr/>
          </p:nvSpPr>
          <p:spPr bwMode="auto">
            <a:xfrm>
              <a:off x="2513013" y="5683250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-5</a:t>
              </a:r>
            </a:p>
          </p:txBody>
        </p:sp>
        <p:sp>
          <p:nvSpPr>
            <p:cNvPr id="45" name="Rectangle 38"/>
            <p:cNvSpPr>
              <a:spLocks noChangeArrowheads="1"/>
            </p:cNvSpPr>
            <p:nvPr/>
          </p:nvSpPr>
          <p:spPr bwMode="auto">
            <a:xfrm>
              <a:off x="2513013" y="42433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46" name="Rectangle 39"/>
            <p:cNvSpPr>
              <a:spLocks noChangeArrowheads="1"/>
            </p:cNvSpPr>
            <p:nvPr/>
          </p:nvSpPr>
          <p:spPr bwMode="auto">
            <a:xfrm>
              <a:off x="2513013" y="4603750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47" name="Rectangle 40"/>
            <p:cNvSpPr>
              <a:spLocks noChangeArrowheads="1"/>
            </p:cNvSpPr>
            <p:nvPr/>
          </p:nvSpPr>
          <p:spPr bwMode="auto">
            <a:xfrm>
              <a:off x="2513013" y="4964113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48" name="Rectangle 41"/>
            <p:cNvSpPr>
              <a:spLocks noChangeArrowheads="1"/>
            </p:cNvSpPr>
            <p:nvPr/>
          </p:nvSpPr>
          <p:spPr bwMode="auto">
            <a:xfrm>
              <a:off x="2513013" y="53228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-4</a:t>
              </a:r>
            </a:p>
          </p:txBody>
        </p:sp>
        <p:sp>
          <p:nvSpPr>
            <p:cNvPr id="49" name="Line 32"/>
            <p:cNvSpPr>
              <a:spLocks noChangeShapeType="1"/>
            </p:cNvSpPr>
            <p:nvPr/>
          </p:nvSpPr>
          <p:spPr bwMode="auto">
            <a:xfrm>
              <a:off x="2862813" y="615212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0" name="Rectangle 37"/>
            <p:cNvSpPr>
              <a:spLocks noChangeArrowheads="1"/>
            </p:cNvSpPr>
            <p:nvPr/>
          </p:nvSpPr>
          <p:spPr bwMode="auto">
            <a:xfrm>
              <a:off x="2511425" y="6003044"/>
              <a:ext cx="428625" cy="3986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-6</a:t>
              </a:r>
            </a:p>
          </p:txBody>
        </p:sp>
      </p:grpSp>
      <p:cxnSp>
        <p:nvCxnSpPr>
          <p:cNvPr id="60" name="Přímá spojnice 59"/>
          <p:cNvCxnSpPr>
            <a:stCxn id="31" idx="0"/>
          </p:cNvCxnSpPr>
          <p:nvPr/>
        </p:nvCxnSpPr>
        <p:spPr>
          <a:xfrm>
            <a:off x="3191669" y="2970832"/>
            <a:ext cx="1956395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16" idx="0"/>
          </p:cNvCxnSpPr>
          <p:nvPr/>
        </p:nvCxnSpPr>
        <p:spPr>
          <a:xfrm flipV="1">
            <a:off x="4991893" y="2824765"/>
            <a:ext cx="0" cy="1155834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Násobení 62"/>
          <p:cNvSpPr/>
          <p:nvPr/>
        </p:nvSpPr>
        <p:spPr>
          <a:xfrm>
            <a:off x="4771231" y="2816674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6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4" name="TextovéPole 63"/>
              <p:cNvSpPr txBox="1"/>
              <p:nvPr/>
            </p:nvSpPr>
            <p:spPr>
              <a:xfrm>
                <a:off x="5025231" y="2640099"/>
                <a:ext cx="16655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4,3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5231" y="2640099"/>
                <a:ext cx="166558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64"/>
          <p:cNvCxnSpPr/>
          <p:nvPr/>
        </p:nvCxnSpPr>
        <p:spPr>
          <a:xfrm flipV="1">
            <a:off x="4126707" y="4047282"/>
            <a:ext cx="0" cy="1875055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218160" y="5852479"/>
            <a:ext cx="1048247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Násobení 68"/>
          <p:cNvSpPr/>
          <p:nvPr/>
        </p:nvSpPr>
        <p:spPr>
          <a:xfrm>
            <a:off x="3891757" y="5688950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3">
              <a:lumMod val="5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0" name="TextovéPole 69"/>
              <p:cNvSpPr txBox="1"/>
              <p:nvPr/>
            </p:nvSpPr>
            <p:spPr>
              <a:xfrm>
                <a:off x="4192439" y="5869152"/>
                <a:ext cx="18875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ambria Math"/>
                        </a:rPr>
                        <m:t>𝐵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b="0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2,−5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2439" y="5869152"/>
                <a:ext cx="1887568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" name="Násobení 70"/>
          <p:cNvSpPr/>
          <p:nvPr/>
        </p:nvSpPr>
        <p:spPr>
          <a:xfrm>
            <a:off x="1737519" y="3888512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bg2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3" name="TextovéPole 72"/>
              <p:cNvSpPr txBox="1"/>
              <p:nvPr/>
            </p:nvSpPr>
            <p:spPr>
              <a:xfrm>
                <a:off x="838698" y="3576833"/>
                <a:ext cx="17611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C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−3,0</m:t>
                        </m:r>
                      </m:e>
                    </m:d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698" y="3576833"/>
                <a:ext cx="1761123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125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4" name="Násobení 73"/>
          <p:cNvSpPr/>
          <p:nvPr/>
        </p:nvSpPr>
        <p:spPr>
          <a:xfrm>
            <a:off x="3051175" y="2069820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5" name="TextovéPole 74"/>
              <p:cNvSpPr txBox="1"/>
              <p:nvPr/>
            </p:nvSpPr>
            <p:spPr>
              <a:xfrm>
                <a:off x="3215779" y="1772816"/>
                <a:ext cx="16072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>
                    <a:solidFill>
                      <a:schemeClr val="accent5"/>
                    </a:solidFill>
                  </a:rPr>
                  <a:t>D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5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5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chemeClr val="accent5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solidFill>
                              <a:schemeClr val="accent5"/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solidFill>
                          <a:schemeClr val="accent5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5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5"/>
                            </a:solidFill>
                            <a:latin typeface="Cambria Math"/>
                          </a:rPr>
                          <m:t>0,5</m:t>
                        </m:r>
                      </m:e>
                    </m:d>
                  </m:oMath>
                </a14:m>
                <a:endParaRPr lang="cs-CZ" dirty="0">
                  <a:solidFill>
                    <a:schemeClr val="accent5"/>
                  </a:solidFill>
                </a:endParaRPr>
              </a:p>
            </p:txBody>
          </p:sp>
        </mc:Choice>
        <mc:Fallback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5779" y="1772816"/>
                <a:ext cx="1607235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422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87017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3" grpId="0" animBg="1"/>
      <p:bldP spid="69" grpId="0" animBg="1"/>
      <p:bldP spid="71" grpId="0" animBg="1"/>
      <p:bldP spid="7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634082"/>
          </a:xfrm>
        </p:spPr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811581"/>
                <a:ext cx="7620000" cy="5589219"/>
              </a:xfrm>
            </p:spPr>
            <p:txBody>
              <a:bodyPr/>
              <a:lstStyle/>
              <a:p>
                <a:r>
                  <a:rPr lang="cs-CZ" dirty="0" smtClean="0"/>
                  <a:t>Zakreslete do KASS obdélník s vrcholy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,1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,1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𝐷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e>
                    </m:d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811581"/>
                <a:ext cx="7620000" cy="5589219"/>
              </a:xfrm>
              <a:blipFill rotWithShape="1">
                <a:blip r:embed="rId2" cstate="print"/>
                <a:stretch>
                  <a:fillRect t="-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52"/>
          <p:cNvGrpSpPr>
            <a:grpSpLocks/>
          </p:cNvGrpSpPr>
          <p:nvPr/>
        </p:nvGrpSpPr>
        <p:grpSpPr bwMode="auto">
          <a:xfrm>
            <a:off x="1175544" y="1799585"/>
            <a:ext cx="6332537" cy="4626985"/>
            <a:chOff x="857250" y="1775289"/>
            <a:chExt cx="6332538" cy="4626447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857250" y="4027488"/>
              <a:ext cx="6332538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657475" y="395605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0</a:t>
              </a: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31607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8" name="Line 6"/>
            <p:cNvSpPr>
              <a:spLocks noChangeShapeType="1"/>
            </p:cNvSpPr>
            <p:nvPr/>
          </p:nvSpPr>
          <p:spPr bwMode="auto">
            <a:xfrm>
              <a:off x="33766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auto">
            <a:xfrm>
              <a:off x="38084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Line 8"/>
            <p:cNvSpPr>
              <a:spLocks noChangeShapeType="1"/>
            </p:cNvSpPr>
            <p:nvPr/>
          </p:nvSpPr>
          <p:spPr bwMode="auto">
            <a:xfrm>
              <a:off x="42418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Line 9"/>
            <p:cNvSpPr>
              <a:spLocks noChangeShapeType="1"/>
            </p:cNvSpPr>
            <p:nvPr/>
          </p:nvSpPr>
          <p:spPr bwMode="auto">
            <a:xfrm>
              <a:off x="46736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Rectangle 10"/>
            <p:cNvSpPr>
              <a:spLocks noChangeArrowheads="1"/>
            </p:cNvSpPr>
            <p:nvPr/>
          </p:nvSpPr>
          <p:spPr bwMode="auto">
            <a:xfrm>
              <a:off x="35925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13" name="Rectangle 11"/>
            <p:cNvSpPr>
              <a:spLocks noChangeArrowheads="1"/>
            </p:cNvSpPr>
            <p:nvPr/>
          </p:nvSpPr>
          <p:spPr bwMode="auto">
            <a:xfrm>
              <a:off x="40973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auto">
            <a:xfrm>
              <a:off x="45291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15" name="Line 13"/>
            <p:cNvSpPr>
              <a:spLocks noChangeShapeType="1"/>
            </p:cNvSpPr>
            <p:nvPr/>
          </p:nvSpPr>
          <p:spPr bwMode="auto">
            <a:xfrm>
              <a:off x="12160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Line 14"/>
            <p:cNvSpPr>
              <a:spLocks noChangeShapeType="1"/>
            </p:cNvSpPr>
            <p:nvPr/>
          </p:nvSpPr>
          <p:spPr bwMode="auto">
            <a:xfrm>
              <a:off x="16478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15"/>
            <p:cNvSpPr>
              <a:spLocks noChangeShapeType="1"/>
            </p:cNvSpPr>
            <p:nvPr/>
          </p:nvSpPr>
          <p:spPr bwMode="auto">
            <a:xfrm>
              <a:off x="20812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16"/>
            <p:cNvSpPr>
              <a:spLocks noChangeShapeType="1"/>
            </p:cNvSpPr>
            <p:nvPr/>
          </p:nvSpPr>
          <p:spPr bwMode="auto">
            <a:xfrm>
              <a:off x="25130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Rectangle 17"/>
            <p:cNvSpPr>
              <a:spLocks noChangeArrowheads="1"/>
            </p:cNvSpPr>
            <p:nvPr/>
          </p:nvSpPr>
          <p:spPr bwMode="auto">
            <a:xfrm>
              <a:off x="1217613" y="4098925"/>
              <a:ext cx="53657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20" name="Rectangle 18"/>
            <p:cNvSpPr>
              <a:spLocks noChangeArrowheads="1"/>
            </p:cNvSpPr>
            <p:nvPr/>
          </p:nvSpPr>
          <p:spPr bwMode="auto">
            <a:xfrm>
              <a:off x="1757363" y="4098925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21" name="Rectangle 19"/>
            <p:cNvSpPr>
              <a:spLocks noChangeArrowheads="1"/>
            </p:cNvSpPr>
            <p:nvPr/>
          </p:nvSpPr>
          <p:spPr bwMode="auto">
            <a:xfrm>
              <a:off x="2152650" y="4098925"/>
              <a:ext cx="50165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22" name="Rectangle 20"/>
            <p:cNvSpPr>
              <a:spLocks noChangeArrowheads="1"/>
            </p:cNvSpPr>
            <p:nvPr/>
          </p:nvSpPr>
          <p:spPr bwMode="auto">
            <a:xfrm>
              <a:off x="6761163" y="40274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x</a:t>
              </a:r>
            </a:p>
          </p:txBody>
        </p:sp>
        <p:sp>
          <p:nvSpPr>
            <p:cNvPr id="23" name="Rectangle 21"/>
            <p:cNvSpPr>
              <a:spLocks noChangeArrowheads="1"/>
            </p:cNvSpPr>
            <p:nvPr/>
          </p:nvSpPr>
          <p:spPr bwMode="auto">
            <a:xfrm>
              <a:off x="2988470" y="1775289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y</a:t>
              </a:r>
            </a:p>
          </p:txBody>
        </p:sp>
        <p:sp>
          <p:nvSpPr>
            <p:cNvPr id="24" name="Line 22"/>
            <p:cNvSpPr>
              <a:spLocks noChangeShapeType="1"/>
            </p:cNvSpPr>
            <p:nvPr/>
          </p:nvSpPr>
          <p:spPr bwMode="auto">
            <a:xfrm>
              <a:off x="2873375" y="36671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5" name="Line 23"/>
            <p:cNvSpPr>
              <a:spLocks noChangeShapeType="1"/>
            </p:cNvSpPr>
            <p:nvPr/>
          </p:nvSpPr>
          <p:spPr bwMode="auto">
            <a:xfrm>
              <a:off x="2873375" y="33067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" name="Line 24"/>
            <p:cNvSpPr>
              <a:spLocks noChangeShapeType="1"/>
            </p:cNvSpPr>
            <p:nvPr/>
          </p:nvSpPr>
          <p:spPr bwMode="auto">
            <a:xfrm>
              <a:off x="2873375" y="294640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" name="Line 25"/>
            <p:cNvSpPr>
              <a:spLocks noChangeShapeType="1"/>
            </p:cNvSpPr>
            <p:nvPr/>
          </p:nvSpPr>
          <p:spPr bwMode="auto">
            <a:xfrm>
              <a:off x="2873375" y="2587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Line 26"/>
            <p:cNvSpPr>
              <a:spLocks noChangeShapeType="1"/>
            </p:cNvSpPr>
            <p:nvPr/>
          </p:nvSpPr>
          <p:spPr bwMode="auto">
            <a:xfrm>
              <a:off x="2873375" y="22272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Rectangle 27"/>
            <p:cNvSpPr>
              <a:spLocks noChangeArrowheads="1"/>
            </p:cNvSpPr>
            <p:nvPr/>
          </p:nvSpPr>
          <p:spPr bwMode="auto">
            <a:xfrm>
              <a:off x="2441575" y="35226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30" name="Rectangle 28"/>
            <p:cNvSpPr>
              <a:spLocks noChangeArrowheads="1"/>
            </p:cNvSpPr>
            <p:nvPr/>
          </p:nvSpPr>
          <p:spPr bwMode="auto">
            <a:xfrm>
              <a:off x="2441575" y="20113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5</a:t>
              </a:r>
            </a:p>
          </p:txBody>
        </p:sp>
        <p:sp>
          <p:nvSpPr>
            <p:cNvPr id="31" name="Rectangle 29"/>
            <p:cNvSpPr>
              <a:spLocks noChangeArrowheads="1"/>
            </p:cNvSpPr>
            <p:nvPr/>
          </p:nvSpPr>
          <p:spPr bwMode="auto">
            <a:xfrm>
              <a:off x="2441575" y="23717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32" name="Rectangle 30"/>
            <p:cNvSpPr>
              <a:spLocks noChangeArrowheads="1"/>
            </p:cNvSpPr>
            <p:nvPr/>
          </p:nvSpPr>
          <p:spPr bwMode="auto">
            <a:xfrm>
              <a:off x="2441575" y="27305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33" name="Rectangle 31"/>
            <p:cNvSpPr>
              <a:spLocks noChangeArrowheads="1"/>
            </p:cNvSpPr>
            <p:nvPr/>
          </p:nvSpPr>
          <p:spPr bwMode="auto">
            <a:xfrm>
              <a:off x="2441575" y="31638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34" name="Line 32"/>
            <p:cNvSpPr>
              <a:spLocks noChangeShapeType="1"/>
            </p:cNvSpPr>
            <p:nvPr/>
          </p:nvSpPr>
          <p:spPr bwMode="auto">
            <a:xfrm>
              <a:off x="2873375" y="582771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" name="Line 33"/>
            <p:cNvSpPr>
              <a:spLocks noChangeShapeType="1"/>
            </p:cNvSpPr>
            <p:nvPr/>
          </p:nvSpPr>
          <p:spPr bwMode="auto">
            <a:xfrm>
              <a:off x="2873375" y="54673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6" name="Line 34"/>
            <p:cNvSpPr>
              <a:spLocks noChangeShapeType="1"/>
            </p:cNvSpPr>
            <p:nvPr/>
          </p:nvSpPr>
          <p:spPr bwMode="auto">
            <a:xfrm>
              <a:off x="2873375" y="510698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7" name="Line 35"/>
            <p:cNvSpPr>
              <a:spLocks noChangeShapeType="1"/>
            </p:cNvSpPr>
            <p:nvPr/>
          </p:nvSpPr>
          <p:spPr bwMode="auto">
            <a:xfrm>
              <a:off x="2873375" y="4746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8" name="Line 36"/>
            <p:cNvSpPr>
              <a:spLocks noChangeShapeType="1"/>
            </p:cNvSpPr>
            <p:nvPr/>
          </p:nvSpPr>
          <p:spPr bwMode="auto">
            <a:xfrm>
              <a:off x="2873375" y="43878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" name="Rectangle 37"/>
            <p:cNvSpPr>
              <a:spLocks noChangeArrowheads="1"/>
            </p:cNvSpPr>
            <p:nvPr/>
          </p:nvSpPr>
          <p:spPr bwMode="auto">
            <a:xfrm>
              <a:off x="2513013" y="5683250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-5</a:t>
              </a:r>
            </a:p>
          </p:txBody>
        </p:sp>
        <p:sp>
          <p:nvSpPr>
            <p:cNvPr id="40" name="Rectangle 38"/>
            <p:cNvSpPr>
              <a:spLocks noChangeArrowheads="1"/>
            </p:cNvSpPr>
            <p:nvPr/>
          </p:nvSpPr>
          <p:spPr bwMode="auto">
            <a:xfrm>
              <a:off x="2513013" y="42433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41" name="Rectangle 39"/>
            <p:cNvSpPr>
              <a:spLocks noChangeArrowheads="1"/>
            </p:cNvSpPr>
            <p:nvPr/>
          </p:nvSpPr>
          <p:spPr bwMode="auto">
            <a:xfrm>
              <a:off x="2513013" y="4603750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42" name="Rectangle 40"/>
            <p:cNvSpPr>
              <a:spLocks noChangeArrowheads="1"/>
            </p:cNvSpPr>
            <p:nvPr/>
          </p:nvSpPr>
          <p:spPr bwMode="auto">
            <a:xfrm>
              <a:off x="2513013" y="4964113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43" name="Rectangle 41"/>
            <p:cNvSpPr>
              <a:spLocks noChangeArrowheads="1"/>
            </p:cNvSpPr>
            <p:nvPr/>
          </p:nvSpPr>
          <p:spPr bwMode="auto">
            <a:xfrm>
              <a:off x="2513013" y="53228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-4</a:t>
              </a:r>
            </a:p>
          </p:txBody>
        </p:sp>
        <p:sp>
          <p:nvSpPr>
            <p:cNvPr id="44" name="Line 32"/>
            <p:cNvSpPr>
              <a:spLocks noChangeShapeType="1"/>
            </p:cNvSpPr>
            <p:nvPr/>
          </p:nvSpPr>
          <p:spPr bwMode="auto">
            <a:xfrm>
              <a:off x="2862813" y="615212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5" name="Rectangle 37"/>
            <p:cNvSpPr>
              <a:spLocks noChangeArrowheads="1"/>
            </p:cNvSpPr>
            <p:nvPr/>
          </p:nvSpPr>
          <p:spPr bwMode="auto">
            <a:xfrm>
              <a:off x="2511425" y="6003044"/>
              <a:ext cx="428625" cy="3986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-6</a:t>
              </a:r>
            </a:p>
          </p:txBody>
        </p:sp>
      </p:grpSp>
      <p:sp>
        <p:nvSpPr>
          <p:cNvPr id="46" name="Line 2"/>
          <p:cNvSpPr>
            <a:spLocks noChangeShapeType="1"/>
          </p:cNvSpPr>
          <p:nvPr/>
        </p:nvSpPr>
        <p:spPr bwMode="auto">
          <a:xfrm>
            <a:off x="3273424" y="1658828"/>
            <a:ext cx="2431" cy="516314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7" name="Násobení 46"/>
          <p:cNvSpPr/>
          <p:nvPr/>
        </p:nvSpPr>
        <p:spPr>
          <a:xfrm>
            <a:off x="4763293" y="3539230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6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1155701" y="3502511"/>
                <a:ext cx="10249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701" y="3502511"/>
                <a:ext cx="102496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Násobení 48"/>
          <p:cNvSpPr/>
          <p:nvPr/>
        </p:nvSpPr>
        <p:spPr>
          <a:xfrm>
            <a:off x="4773612" y="2446852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6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5203031" y="2237625"/>
                <a:ext cx="7742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b="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C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e>
                    </m:d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3031" y="2237625"/>
                <a:ext cx="774251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708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Násobení 50"/>
          <p:cNvSpPr/>
          <p:nvPr/>
        </p:nvSpPr>
        <p:spPr>
          <a:xfrm>
            <a:off x="2170907" y="2426754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6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1407450" y="2211424"/>
                <a:ext cx="9666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D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e>
                    </m:d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7450" y="2211424"/>
                <a:ext cx="96661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69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5246696" y="3534767"/>
                <a:ext cx="7742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b="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B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e>
                    </m:d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6696" y="3534767"/>
                <a:ext cx="774251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708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Násobení 57"/>
          <p:cNvSpPr/>
          <p:nvPr/>
        </p:nvSpPr>
        <p:spPr>
          <a:xfrm>
            <a:off x="2170907" y="3512015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6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nice 59"/>
          <p:cNvCxnSpPr>
            <a:stCxn id="11" idx="0"/>
          </p:cNvCxnSpPr>
          <p:nvPr/>
        </p:nvCxnSpPr>
        <p:spPr>
          <a:xfrm flipV="1">
            <a:off x="4991893" y="3719433"/>
            <a:ext cx="0" cy="26116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275855" y="3692217"/>
            <a:ext cx="171603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5003799" y="2698543"/>
            <a:ext cx="0" cy="137017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279775" y="2606956"/>
            <a:ext cx="1712118" cy="3471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2409825" y="2606956"/>
            <a:ext cx="866030" cy="12419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stCxn id="17" idx="0"/>
          </p:cNvCxnSpPr>
          <p:nvPr/>
        </p:nvCxnSpPr>
        <p:spPr>
          <a:xfrm flipV="1">
            <a:off x="2399507" y="2628900"/>
            <a:ext cx="793" cy="13517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2399507" y="3687177"/>
            <a:ext cx="876348" cy="504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stCxn id="17" idx="0"/>
          </p:cNvCxnSpPr>
          <p:nvPr/>
        </p:nvCxnSpPr>
        <p:spPr>
          <a:xfrm flipV="1">
            <a:off x="2399507" y="3719432"/>
            <a:ext cx="793" cy="26116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2400300" y="2619375"/>
            <a:ext cx="2603499" cy="9525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2355057" y="3686878"/>
            <a:ext cx="2603499" cy="9525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2399507" y="2628900"/>
            <a:ext cx="793" cy="1067503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001419" y="2654593"/>
            <a:ext cx="793" cy="1067503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7428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6" grpId="0" animBg="1"/>
      <p:bldP spid="47" grpId="0" animBg="1"/>
      <p:bldP spid="49" grpId="0" animBg="1"/>
      <p:bldP spid="51" grpId="0" animBg="1"/>
      <p:bldP spid="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Zakreslování nerovnic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Do KASS se dají také zakreslovat útvary vyjádřené nerovnicemi.</a:t>
                </a:r>
              </a:p>
              <a:p>
                <a:r>
                  <a:rPr lang="cs-CZ" dirty="0" smtClean="0"/>
                  <a:t>Např.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≥1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≤−2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,        −3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&lt;5</m:t>
                    </m:r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Tyto útvary se podle zadání zakreslí a výsledek vyšrafuje.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Pokud je zadaných nerovnic více, zakreslí se společné řešení.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8409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7620000" cy="5060032"/>
              </a:xfrm>
            </p:spPr>
            <p:txBody>
              <a:bodyPr/>
              <a:lstStyle/>
              <a:p>
                <a:r>
                  <a:rPr lang="cs-CZ" dirty="0" smtClean="0"/>
                  <a:t>V KASS zakreslete útvar zadaný nerovnicemi</a:t>
                </a: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≥−2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&lt;1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7620000" cy="5060032"/>
              </a:xfrm>
              <a:blipFill rotWithShape="1">
                <a:blip r:embed="rId2" cstate="print"/>
                <a:stretch>
                  <a:fillRect t="-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52"/>
          <p:cNvGrpSpPr>
            <a:grpSpLocks/>
          </p:cNvGrpSpPr>
          <p:nvPr/>
        </p:nvGrpSpPr>
        <p:grpSpPr bwMode="auto">
          <a:xfrm>
            <a:off x="1175544" y="1799585"/>
            <a:ext cx="6332537" cy="4626985"/>
            <a:chOff x="857250" y="1775289"/>
            <a:chExt cx="6332538" cy="4626447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857250" y="4027488"/>
              <a:ext cx="6332538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657475" y="395605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0</a:t>
              </a: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31607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8" name="Line 6"/>
            <p:cNvSpPr>
              <a:spLocks noChangeShapeType="1"/>
            </p:cNvSpPr>
            <p:nvPr/>
          </p:nvSpPr>
          <p:spPr bwMode="auto">
            <a:xfrm>
              <a:off x="33766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auto">
            <a:xfrm>
              <a:off x="38084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Line 8"/>
            <p:cNvSpPr>
              <a:spLocks noChangeShapeType="1"/>
            </p:cNvSpPr>
            <p:nvPr/>
          </p:nvSpPr>
          <p:spPr bwMode="auto">
            <a:xfrm>
              <a:off x="42418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Line 9"/>
            <p:cNvSpPr>
              <a:spLocks noChangeShapeType="1"/>
            </p:cNvSpPr>
            <p:nvPr/>
          </p:nvSpPr>
          <p:spPr bwMode="auto">
            <a:xfrm>
              <a:off x="46736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Rectangle 10"/>
            <p:cNvSpPr>
              <a:spLocks noChangeArrowheads="1"/>
            </p:cNvSpPr>
            <p:nvPr/>
          </p:nvSpPr>
          <p:spPr bwMode="auto">
            <a:xfrm>
              <a:off x="35925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13" name="Rectangle 11"/>
            <p:cNvSpPr>
              <a:spLocks noChangeArrowheads="1"/>
            </p:cNvSpPr>
            <p:nvPr/>
          </p:nvSpPr>
          <p:spPr bwMode="auto">
            <a:xfrm>
              <a:off x="40973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auto">
            <a:xfrm>
              <a:off x="45291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15" name="Line 13"/>
            <p:cNvSpPr>
              <a:spLocks noChangeShapeType="1"/>
            </p:cNvSpPr>
            <p:nvPr/>
          </p:nvSpPr>
          <p:spPr bwMode="auto">
            <a:xfrm>
              <a:off x="12160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Line 14"/>
            <p:cNvSpPr>
              <a:spLocks noChangeShapeType="1"/>
            </p:cNvSpPr>
            <p:nvPr/>
          </p:nvSpPr>
          <p:spPr bwMode="auto">
            <a:xfrm>
              <a:off x="16478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15"/>
            <p:cNvSpPr>
              <a:spLocks noChangeShapeType="1"/>
            </p:cNvSpPr>
            <p:nvPr/>
          </p:nvSpPr>
          <p:spPr bwMode="auto">
            <a:xfrm>
              <a:off x="20812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16"/>
            <p:cNvSpPr>
              <a:spLocks noChangeShapeType="1"/>
            </p:cNvSpPr>
            <p:nvPr/>
          </p:nvSpPr>
          <p:spPr bwMode="auto">
            <a:xfrm>
              <a:off x="25130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Rectangle 17"/>
            <p:cNvSpPr>
              <a:spLocks noChangeArrowheads="1"/>
            </p:cNvSpPr>
            <p:nvPr/>
          </p:nvSpPr>
          <p:spPr bwMode="auto">
            <a:xfrm>
              <a:off x="1217613" y="4098925"/>
              <a:ext cx="53657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20" name="Rectangle 18"/>
            <p:cNvSpPr>
              <a:spLocks noChangeArrowheads="1"/>
            </p:cNvSpPr>
            <p:nvPr/>
          </p:nvSpPr>
          <p:spPr bwMode="auto">
            <a:xfrm>
              <a:off x="1757363" y="4098925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21" name="Rectangle 19"/>
            <p:cNvSpPr>
              <a:spLocks noChangeArrowheads="1"/>
            </p:cNvSpPr>
            <p:nvPr/>
          </p:nvSpPr>
          <p:spPr bwMode="auto">
            <a:xfrm>
              <a:off x="2152650" y="4098925"/>
              <a:ext cx="50165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22" name="Rectangle 20"/>
            <p:cNvSpPr>
              <a:spLocks noChangeArrowheads="1"/>
            </p:cNvSpPr>
            <p:nvPr/>
          </p:nvSpPr>
          <p:spPr bwMode="auto">
            <a:xfrm>
              <a:off x="6761163" y="40274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x</a:t>
              </a:r>
            </a:p>
          </p:txBody>
        </p:sp>
        <p:sp>
          <p:nvSpPr>
            <p:cNvPr id="23" name="Rectangle 21"/>
            <p:cNvSpPr>
              <a:spLocks noChangeArrowheads="1"/>
            </p:cNvSpPr>
            <p:nvPr/>
          </p:nvSpPr>
          <p:spPr bwMode="auto">
            <a:xfrm>
              <a:off x="2988470" y="1775289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y</a:t>
              </a:r>
            </a:p>
          </p:txBody>
        </p:sp>
        <p:sp>
          <p:nvSpPr>
            <p:cNvPr id="24" name="Line 22"/>
            <p:cNvSpPr>
              <a:spLocks noChangeShapeType="1"/>
            </p:cNvSpPr>
            <p:nvPr/>
          </p:nvSpPr>
          <p:spPr bwMode="auto">
            <a:xfrm>
              <a:off x="2873375" y="36671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5" name="Line 23"/>
            <p:cNvSpPr>
              <a:spLocks noChangeShapeType="1"/>
            </p:cNvSpPr>
            <p:nvPr/>
          </p:nvSpPr>
          <p:spPr bwMode="auto">
            <a:xfrm>
              <a:off x="2873375" y="33067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" name="Line 24"/>
            <p:cNvSpPr>
              <a:spLocks noChangeShapeType="1"/>
            </p:cNvSpPr>
            <p:nvPr/>
          </p:nvSpPr>
          <p:spPr bwMode="auto">
            <a:xfrm>
              <a:off x="2873375" y="294640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" name="Line 25"/>
            <p:cNvSpPr>
              <a:spLocks noChangeShapeType="1"/>
            </p:cNvSpPr>
            <p:nvPr/>
          </p:nvSpPr>
          <p:spPr bwMode="auto">
            <a:xfrm>
              <a:off x="2873375" y="2587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Line 26"/>
            <p:cNvSpPr>
              <a:spLocks noChangeShapeType="1"/>
            </p:cNvSpPr>
            <p:nvPr/>
          </p:nvSpPr>
          <p:spPr bwMode="auto">
            <a:xfrm>
              <a:off x="2873375" y="22272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Rectangle 27"/>
            <p:cNvSpPr>
              <a:spLocks noChangeArrowheads="1"/>
            </p:cNvSpPr>
            <p:nvPr/>
          </p:nvSpPr>
          <p:spPr bwMode="auto">
            <a:xfrm>
              <a:off x="2441575" y="35226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30" name="Rectangle 28"/>
            <p:cNvSpPr>
              <a:spLocks noChangeArrowheads="1"/>
            </p:cNvSpPr>
            <p:nvPr/>
          </p:nvSpPr>
          <p:spPr bwMode="auto">
            <a:xfrm>
              <a:off x="2441575" y="20113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5</a:t>
              </a:r>
            </a:p>
          </p:txBody>
        </p:sp>
        <p:sp>
          <p:nvSpPr>
            <p:cNvPr id="31" name="Rectangle 29"/>
            <p:cNvSpPr>
              <a:spLocks noChangeArrowheads="1"/>
            </p:cNvSpPr>
            <p:nvPr/>
          </p:nvSpPr>
          <p:spPr bwMode="auto">
            <a:xfrm>
              <a:off x="2441575" y="23717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32" name="Rectangle 30"/>
            <p:cNvSpPr>
              <a:spLocks noChangeArrowheads="1"/>
            </p:cNvSpPr>
            <p:nvPr/>
          </p:nvSpPr>
          <p:spPr bwMode="auto">
            <a:xfrm>
              <a:off x="2441575" y="27305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33" name="Rectangle 31"/>
            <p:cNvSpPr>
              <a:spLocks noChangeArrowheads="1"/>
            </p:cNvSpPr>
            <p:nvPr/>
          </p:nvSpPr>
          <p:spPr bwMode="auto">
            <a:xfrm>
              <a:off x="2441575" y="31638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34" name="Line 32"/>
            <p:cNvSpPr>
              <a:spLocks noChangeShapeType="1"/>
            </p:cNvSpPr>
            <p:nvPr/>
          </p:nvSpPr>
          <p:spPr bwMode="auto">
            <a:xfrm>
              <a:off x="2873375" y="582771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" name="Line 33"/>
            <p:cNvSpPr>
              <a:spLocks noChangeShapeType="1"/>
            </p:cNvSpPr>
            <p:nvPr/>
          </p:nvSpPr>
          <p:spPr bwMode="auto">
            <a:xfrm>
              <a:off x="2873375" y="54673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6" name="Line 34"/>
            <p:cNvSpPr>
              <a:spLocks noChangeShapeType="1"/>
            </p:cNvSpPr>
            <p:nvPr/>
          </p:nvSpPr>
          <p:spPr bwMode="auto">
            <a:xfrm>
              <a:off x="2873375" y="510698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7" name="Line 35"/>
            <p:cNvSpPr>
              <a:spLocks noChangeShapeType="1"/>
            </p:cNvSpPr>
            <p:nvPr/>
          </p:nvSpPr>
          <p:spPr bwMode="auto">
            <a:xfrm>
              <a:off x="2873375" y="4746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8" name="Line 36"/>
            <p:cNvSpPr>
              <a:spLocks noChangeShapeType="1"/>
            </p:cNvSpPr>
            <p:nvPr/>
          </p:nvSpPr>
          <p:spPr bwMode="auto">
            <a:xfrm>
              <a:off x="2873375" y="43878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" name="Rectangle 37"/>
            <p:cNvSpPr>
              <a:spLocks noChangeArrowheads="1"/>
            </p:cNvSpPr>
            <p:nvPr/>
          </p:nvSpPr>
          <p:spPr bwMode="auto">
            <a:xfrm>
              <a:off x="2513013" y="5683250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-5</a:t>
              </a:r>
            </a:p>
          </p:txBody>
        </p:sp>
        <p:sp>
          <p:nvSpPr>
            <p:cNvPr id="40" name="Rectangle 38"/>
            <p:cNvSpPr>
              <a:spLocks noChangeArrowheads="1"/>
            </p:cNvSpPr>
            <p:nvPr/>
          </p:nvSpPr>
          <p:spPr bwMode="auto">
            <a:xfrm>
              <a:off x="2513013" y="42433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41" name="Rectangle 39"/>
            <p:cNvSpPr>
              <a:spLocks noChangeArrowheads="1"/>
            </p:cNvSpPr>
            <p:nvPr/>
          </p:nvSpPr>
          <p:spPr bwMode="auto">
            <a:xfrm>
              <a:off x="2513013" y="4603750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42" name="Rectangle 40"/>
            <p:cNvSpPr>
              <a:spLocks noChangeArrowheads="1"/>
            </p:cNvSpPr>
            <p:nvPr/>
          </p:nvSpPr>
          <p:spPr bwMode="auto">
            <a:xfrm>
              <a:off x="2513013" y="4964113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43" name="Rectangle 41"/>
            <p:cNvSpPr>
              <a:spLocks noChangeArrowheads="1"/>
            </p:cNvSpPr>
            <p:nvPr/>
          </p:nvSpPr>
          <p:spPr bwMode="auto">
            <a:xfrm>
              <a:off x="2513013" y="53228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-4</a:t>
              </a:r>
            </a:p>
          </p:txBody>
        </p:sp>
        <p:sp>
          <p:nvSpPr>
            <p:cNvPr id="44" name="Line 32"/>
            <p:cNvSpPr>
              <a:spLocks noChangeShapeType="1"/>
            </p:cNvSpPr>
            <p:nvPr/>
          </p:nvSpPr>
          <p:spPr bwMode="auto">
            <a:xfrm>
              <a:off x="2862813" y="615212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5" name="Rectangle 37"/>
            <p:cNvSpPr>
              <a:spLocks noChangeArrowheads="1"/>
            </p:cNvSpPr>
            <p:nvPr/>
          </p:nvSpPr>
          <p:spPr bwMode="auto">
            <a:xfrm>
              <a:off x="2511425" y="6003044"/>
              <a:ext cx="428625" cy="3986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-6</a:t>
              </a:r>
            </a:p>
          </p:txBody>
        </p:sp>
      </p:grpSp>
      <p:sp>
        <p:nvSpPr>
          <p:cNvPr id="46" name="Line 2"/>
          <p:cNvSpPr>
            <a:spLocks noChangeShapeType="1"/>
          </p:cNvSpPr>
          <p:nvPr/>
        </p:nvSpPr>
        <p:spPr bwMode="auto">
          <a:xfrm>
            <a:off x="3273425" y="2013923"/>
            <a:ext cx="6350" cy="441264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>
            <a:off x="2399507" y="2279382"/>
            <a:ext cx="0" cy="3977177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2504282" y="2250023"/>
            <a:ext cx="1622425" cy="9335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2656682" y="2402423"/>
            <a:ext cx="1622425" cy="9335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2657475" y="2554823"/>
            <a:ext cx="1774033" cy="10265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2667000" y="2707223"/>
            <a:ext cx="1916908" cy="11123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2657475" y="2859623"/>
            <a:ext cx="2078833" cy="11885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2667000" y="3012023"/>
            <a:ext cx="2221708" cy="12932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2657475" y="3164423"/>
            <a:ext cx="2383633" cy="13885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2514600" y="3316823"/>
            <a:ext cx="2678908" cy="15314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2686050" y="3469223"/>
            <a:ext cx="2659858" cy="15314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2647950" y="3621623"/>
            <a:ext cx="2850358" cy="16266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2721769" y="3774023"/>
            <a:ext cx="2928939" cy="1643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2656682" y="3926423"/>
            <a:ext cx="3146426" cy="17815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endCxn id="39" idx="1"/>
          </p:cNvCxnSpPr>
          <p:nvPr/>
        </p:nvCxnSpPr>
        <p:spPr>
          <a:xfrm flipH="1">
            <a:off x="2831307" y="4078823"/>
            <a:ext cx="3124201" cy="18435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2721769" y="4231223"/>
            <a:ext cx="3386139" cy="19457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831307" y="4383623"/>
            <a:ext cx="3429001" cy="20429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2504282" y="1935643"/>
            <a:ext cx="1622425" cy="9335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827584" y="3691641"/>
            <a:ext cx="6048672" cy="0"/>
          </a:xfrm>
          <a:prstGeom prst="line">
            <a:avLst/>
          </a:prstGeom>
          <a:ln w="3175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3438080" y="3850215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851920" y="3832962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279107" y="3832963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4736308" y="3808238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091116" y="3759095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494337" y="3774023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5803108" y="3725394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2399507" y="4115721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2776540" y="4010226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2555776" y="4737051"/>
            <a:ext cx="1723332" cy="1429823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2532412" y="5173646"/>
            <a:ext cx="1321642" cy="109886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3056635" y="3861812"/>
            <a:ext cx="2291655" cy="192605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3004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Zakreslete do KASS </a:t>
                </a:r>
              </a:p>
              <a:p>
                <a:r>
                  <a:rPr lang="cs-CZ" dirty="0" smtClean="0"/>
                  <a:t>Trojúhelník ABC,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0,−3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−2, 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0,−2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Čtverec ABCD,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  <m:r>
                          <a:rPr lang="cs-CZ" i="1">
                            <a:latin typeface="Cambria Math"/>
                          </a:rPr>
                          <m:t>,−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a:rPr lang="cs-CZ" i="1">
                            <a:latin typeface="Cambria Math"/>
                          </a:rPr>
                          <m:t>, 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𝐷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−1,1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V KASS zakreslete útvar zadaný nerovnicemi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≤2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≤−1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≥0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&lt;−2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&lt;−1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&gt;0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32974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4.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80-7196-139-6.</a:t>
            </a:r>
          </a:p>
          <a:p>
            <a:endParaRPr lang="cs-CZ" altLang="cs-CZ" dirty="0"/>
          </a:p>
          <a:p>
            <a:r>
              <a:rPr lang="cs-CZ" altLang="cs-CZ" smtClean="0"/>
              <a:t>http://cs.wikipedia.org/wiki/Ren%C3%A9_Descartes#mediaviewer/File:Frans_Hals_-_Portret_van_Ren%C3%A9_Descartes.jpg</a:t>
            </a:r>
            <a:endParaRPr lang="cs-CZ" altLang="cs-CZ" dirty="0" smtClean="0"/>
          </a:p>
          <a:p>
            <a:endParaRPr lang="cs-CZ" altLang="cs-CZ" dirty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1387</TotalTime>
  <Words>285</Words>
  <Application>Microsoft Office PowerPoint</Application>
  <PresentationFormat>Předvádění na obrazovce (4:3)</PresentationFormat>
  <Paragraphs>120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Snímek 1</vt:lpstr>
      <vt:lpstr>Analytická geometrie v rovině</vt:lpstr>
      <vt:lpstr>Kartézská soustava souřadnic</vt:lpstr>
      <vt:lpstr>Kartézská soustava souřadnic</vt:lpstr>
      <vt:lpstr>Snímek 5</vt:lpstr>
      <vt:lpstr>Příklad</vt:lpstr>
      <vt:lpstr>Zakreslování nerovnic</vt:lpstr>
      <vt:lpstr>Příklad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Dum</cp:lastModifiedBy>
  <cp:revision>145</cp:revision>
  <cp:lastPrinted>2014-04-04T07:13:24Z</cp:lastPrinted>
  <dcterms:created xsi:type="dcterms:W3CDTF">2014-01-22T19:10:32Z</dcterms:created>
  <dcterms:modified xsi:type="dcterms:W3CDTF">2014-10-07T12:58:01Z</dcterms:modified>
</cp:coreProperties>
</file>