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7" r:id="rId3"/>
    <p:sldId id="275" r:id="rId4"/>
    <p:sldId id="276" r:id="rId5"/>
    <p:sldId id="277" r:id="rId6"/>
    <p:sldId id="279" r:id="rId7"/>
    <p:sldId id="280" r:id="rId8"/>
    <p:sldId id="278" r:id="rId9"/>
    <p:sldId id="266" r:id="rId10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24754" autoAdjust="0"/>
    <p:restoredTop sz="94660"/>
  </p:normalViewPr>
  <p:slideViewPr>
    <p:cSldViewPr>
      <p:cViewPr varScale="1">
        <p:scale>
          <a:sx n="74" d="100"/>
          <a:sy n="74" d="100"/>
        </p:scale>
        <p:origin x="-7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86598-8046-4C86-B811-9287D29F9FE4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A9A79-82F4-44E0-ABCD-78CEF3B9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0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A9A79-82F4-44E0-ABCD-78CEF3B9BC6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09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484898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Střed úsečky, vzdálenost bodů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Souřadnice a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02.05.2014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OPVK_1.5_DUM_III/2_MAT_16_KO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VY_32_inovace_MAT_16_KO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slouží k osvojení základních vzorců pro určení vzdálenosti dvou bodů a určení středu úsečky v KASS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Vzdálenost dvou bodů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dvou bodů v KASS je také označována jako</a:t>
            </a:r>
          </a:p>
          <a:p>
            <a:pPr marL="114300" indent="0">
              <a:buNone/>
            </a:pPr>
            <a:r>
              <a:rPr lang="cs-CZ" dirty="0" smtClean="0"/>
              <a:t> </a:t>
            </a:r>
            <a:r>
              <a:rPr lang="cs-CZ" b="1" i="1" dirty="0" smtClean="0"/>
              <a:t>velikost úsečky.</a:t>
            </a:r>
            <a:r>
              <a:rPr lang="cs-CZ" dirty="0" smtClean="0"/>
              <a:t> </a:t>
            </a:r>
          </a:p>
          <a:p>
            <a:endParaRPr lang="cs-CZ" b="1" i="1" dirty="0"/>
          </a:p>
        </p:txBody>
      </p:sp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3246037" y="2336529"/>
            <a:ext cx="51029" cy="426761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Skupina 52"/>
          <p:cNvGrpSpPr>
            <a:grpSpLocks/>
          </p:cNvGrpSpPr>
          <p:nvPr/>
        </p:nvGrpSpPr>
        <p:grpSpPr bwMode="auto">
          <a:xfrm>
            <a:off x="1177976" y="2157782"/>
            <a:ext cx="6332537" cy="4540250"/>
            <a:chOff x="857250" y="1862013"/>
            <a:chExt cx="6332538" cy="4539723"/>
          </a:xfrm>
        </p:grpSpPr>
        <p:sp>
          <p:nvSpPr>
            <p:cNvPr id="6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14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15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16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21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22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23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24" name="Rectangle 21"/>
            <p:cNvSpPr>
              <a:spLocks noChangeArrowheads="1"/>
            </p:cNvSpPr>
            <p:nvPr/>
          </p:nvSpPr>
          <p:spPr bwMode="auto">
            <a:xfrm>
              <a:off x="3028276" y="186201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25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31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32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33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34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41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42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43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44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45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cxnSp>
        <p:nvCxnSpPr>
          <p:cNvPr id="48" name="Přímá spojnice 47"/>
          <p:cNvCxnSpPr>
            <a:stCxn id="10" idx="0"/>
          </p:cNvCxnSpPr>
          <p:nvPr/>
        </p:nvCxnSpPr>
        <p:spPr>
          <a:xfrm flipV="1">
            <a:off x="4129139" y="3963104"/>
            <a:ext cx="0" cy="28895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25" idx="0"/>
          </p:cNvCxnSpPr>
          <p:nvPr/>
        </p:nvCxnSpPr>
        <p:spPr>
          <a:xfrm>
            <a:off x="3194101" y="3963104"/>
            <a:ext cx="93503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Násobení 50"/>
          <p:cNvSpPr/>
          <p:nvPr/>
        </p:nvSpPr>
        <p:spPr>
          <a:xfrm>
            <a:off x="3911650" y="3780542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1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ine 9"/>
          <p:cNvSpPr>
            <a:spLocks noChangeShapeType="1"/>
          </p:cNvSpPr>
          <p:nvPr/>
        </p:nvSpPr>
        <p:spPr bwMode="auto">
          <a:xfrm>
            <a:off x="5441007" y="4247300"/>
            <a:ext cx="0" cy="17623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3" name="Rectangle 12"/>
          <p:cNvSpPr>
            <a:spLocks noChangeArrowheads="1"/>
          </p:cNvSpPr>
          <p:nvPr/>
        </p:nvSpPr>
        <p:spPr bwMode="auto">
          <a:xfrm>
            <a:off x="5331533" y="4394954"/>
            <a:ext cx="355600" cy="4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2900" indent="-339725"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1pPr>
            <a:lvl2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2pPr>
            <a:lvl3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3pPr>
            <a:lvl4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4pPr>
            <a:lvl5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9pPr>
          </a:lstStyle>
          <a:p>
            <a:pPr eaLnBrk="1" hangingPunct="1">
              <a:spcBef>
                <a:spcPts val="500"/>
              </a:spcBef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Franklin Gothic Book" pitchFamily="32" charset="0"/>
                <a:cs typeface="Arial" charset="0"/>
              </a:rPr>
              <a:t>5</a:t>
            </a:r>
            <a:endParaRPr lang="cs-CZ" altLang="cs-CZ" sz="2000" dirty="0">
              <a:solidFill>
                <a:srgbClr val="000000"/>
              </a:solidFill>
              <a:latin typeface="Franklin Gothic Book" pitchFamily="32" charset="0"/>
              <a:cs typeface="Arial" charset="0"/>
            </a:endParaRPr>
          </a:p>
        </p:txBody>
      </p:sp>
      <p:cxnSp>
        <p:nvCxnSpPr>
          <p:cNvPr id="55" name="Přímá spojnice 54"/>
          <p:cNvCxnSpPr>
            <a:stCxn id="52" idx="0"/>
          </p:cNvCxnSpPr>
          <p:nvPr/>
        </p:nvCxnSpPr>
        <p:spPr>
          <a:xfrm flipV="1">
            <a:off x="5441007" y="2735824"/>
            <a:ext cx="0" cy="1511476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28" idx="0"/>
          </p:cNvCxnSpPr>
          <p:nvPr/>
        </p:nvCxnSpPr>
        <p:spPr>
          <a:xfrm flipV="1">
            <a:off x="3194101" y="2881890"/>
            <a:ext cx="2493032" cy="158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ásobení 57"/>
          <p:cNvSpPr/>
          <p:nvPr/>
        </p:nvSpPr>
        <p:spPr>
          <a:xfrm>
            <a:off x="5229933" y="2705444"/>
            <a:ext cx="457200" cy="360405"/>
          </a:xfrm>
          <a:prstGeom prst="mathMultiply">
            <a:avLst>
              <a:gd name="adj1" fmla="val 7663"/>
            </a:avLst>
          </a:prstGeom>
          <a:solidFill>
            <a:srgbClr val="FF000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5504075" y="2298008"/>
                <a:ext cx="10890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4075" y="2298008"/>
                <a:ext cx="1089016" cy="369332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413964" y="2668010"/>
                <a:ext cx="462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3964" y="2668010"/>
                <a:ext cx="462627" cy="36933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275423" y="4731947"/>
                <a:ext cx="4573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5423" y="4731947"/>
                <a:ext cx="457305" cy="369332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3857922" y="4736709"/>
                <a:ext cx="467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7922" y="4736709"/>
                <a:ext cx="467820" cy="369332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2442139" y="3803634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2139" y="3803634"/>
                <a:ext cx="473143" cy="369332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3537966" y="4135309"/>
                <a:ext cx="1099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7966" y="4135309"/>
                <a:ext cx="109966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6" name="Přímá spojnice 65"/>
          <p:cNvCxnSpPr/>
          <p:nvPr/>
        </p:nvCxnSpPr>
        <p:spPr>
          <a:xfrm flipH="1">
            <a:off x="4129139" y="2852676"/>
            <a:ext cx="1329394" cy="112086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4129139" y="3960744"/>
            <a:ext cx="1311868" cy="128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5441007" y="2860300"/>
            <a:ext cx="0" cy="11004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75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1" grpId="0" animBg="1"/>
      <p:bldP spid="58" grpId="0" animBg="1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Vzdálenost dvou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/>
          <a:lstStyle/>
          <a:p>
            <a:r>
              <a:rPr lang="cs-CZ" dirty="0" smtClean="0"/>
              <a:t>Podle Pythagorovy věty ve vzniklém pravoúhlém trojúhelníku </a:t>
            </a:r>
            <a:r>
              <a:rPr lang="cs-CZ" dirty="0" smtClean="0"/>
              <a:t> </a:t>
            </a:r>
            <a:r>
              <a:rPr lang="cs-CZ" dirty="0" smtClean="0"/>
              <a:t>určíme vzoreček pro výpočet vzdálenosti dvou bodů.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436096" y="2780928"/>
            <a:ext cx="0" cy="18722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275856" y="4653136"/>
            <a:ext cx="216024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275856" y="2780928"/>
            <a:ext cx="2160240" cy="18722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88156" y="5233816"/>
                <a:ext cx="9632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156" y="5233816"/>
                <a:ext cx="96327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Levá složená závorka 12"/>
          <p:cNvSpPr/>
          <p:nvPr/>
        </p:nvSpPr>
        <p:spPr>
          <a:xfrm rot="16200000">
            <a:off x="4103948" y="3927689"/>
            <a:ext cx="504056" cy="2160240"/>
          </a:xfrm>
          <a:prstGeom prst="leftBrace">
            <a:avLst>
              <a:gd name="adj1" fmla="val 81205"/>
              <a:gd name="adj2" fmla="val 5000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10800000">
            <a:off x="5513271" y="2809484"/>
            <a:ext cx="504056" cy="1788234"/>
          </a:xfrm>
          <a:prstGeom prst="leftBrace">
            <a:avLst>
              <a:gd name="adj1" fmla="val 81205"/>
              <a:gd name="adj2" fmla="val 5000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17327" y="3532366"/>
                <a:ext cx="9739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7327" y="3532366"/>
                <a:ext cx="97392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238061" y="2395895"/>
                <a:ext cx="3960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061" y="2395895"/>
                <a:ext cx="39606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857192" y="4413052"/>
                <a:ext cx="3960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7192" y="4413052"/>
                <a:ext cx="39606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Levá složená závorka 18"/>
          <p:cNvSpPr/>
          <p:nvPr/>
        </p:nvSpPr>
        <p:spPr>
          <a:xfrm rot="3029948">
            <a:off x="3880274" y="2139947"/>
            <a:ext cx="504056" cy="2540980"/>
          </a:xfrm>
          <a:prstGeom prst="leftBrace">
            <a:avLst>
              <a:gd name="adj1" fmla="val 81205"/>
              <a:gd name="adj2" fmla="val 5000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445853" y="2764286"/>
                <a:ext cx="6880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𝐴𝐵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853" y="2764286"/>
                <a:ext cx="68800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louk 20"/>
          <p:cNvSpPr/>
          <p:nvPr/>
        </p:nvSpPr>
        <p:spPr>
          <a:xfrm rot="16200000">
            <a:off x="4982490" y="4308775"/>
            <a:ext cx="792088" cy="68872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45941" y="4471763"/>
            <a:ext cx="54006" cy="65259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827584" y="5805264"/>
                <a:ext cx="6984776" cy="651397"/>
              </a:xfrm>
              <a:prstGeom prst="rect">
                <a:avLst/>
              </a:prstGeom>
              <a:ln w="25400">
                <a:solidFill>
                  <a:srgbClr val="FF0000"/>
                </a:solidFill>
              </a:ln>
            </p:spPr>
            <p:txBody>
              <a:bodyPr wrap="square">
                <a:spAutoFit/>
              </a:bodyPr>
              <a:lstStyle/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3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0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3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3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3000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30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30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𝑏</m:t>
                                      </m:r>
                                    </m:e>
                                    <m:sub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cs-CZ" sz="3000" i="1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cs-CZ" sz="30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b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1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cs-CZ" sz="3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3000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30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30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𝑏</m:t>
                                      </m:r>
                                    </m:e>
                                    <m:sub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2</m:t>
                                      </m:r>
                                    </m:sub>
                                  </m:sSub>
                                  <m:r>
                                    <a:rPr lang="cs-CZ" sz="3000" i="1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cs-CZ" sz="30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b>
                                      <m:r>
                                        <a:rPr lang="cs-CZ" sz="3000" i="1">
                                          <a:latin typeface="Cambria Math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cs-CZ" sz="3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805264"/>
                <a:ext cx="6984776" cy="65139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194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3" grpId="0" animBg="1"/>
      <p:bldP spid="14" grpId="0" animBg="1"/>
      <p:bldP spid="16" grpId="0"/>
      <p:bldP spid="17" grpId="0"/>
      <p:bldP spid="18" grpId="0"/>
      <p:bldP spid="19" grpId="0" animBg="1"/>
      <p:bldP spid="20" grpId="0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dány body                                               . </a:t>
            </a:r>
            <a:r>
              <a:rPr lang="cs-CZ" dirty="0" smtClean="0"/>
              <a:t>Určete, </a:t>
            </a:r>
            <a:r>
              <a:rPr lang="cs-CZ" dirty="0" smtClean="0"/>
              <a:t>zda je trojúhelník rovnostranný.</a:t>
            </a:r>
          </a:p>
          <a:p>
            <a:endParaRPr lang="cs-CZ" dirty="0"/>
          </a:p>
          <a:p>
            <a:r>
              <a:rPr lang="cs-CZ" dirty="0" smtClean="0"/>
              <a:t>Pokud má být trojúhelník rovnostranný, musí mít dvě strany stejnou velikost. </a:t>
            </a:r>
          </a:p>
          <a:p>
            <a:r>
              <a:rPr lang="cs-CZ" dirty="0" smtClean="0"/>
              <a:t>Vypočteme tedy jednotlivé délky stran trojúhelníku. </a:t>
            </a:r>
          </a:p>
          <a:p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699792" y="1628800"/>
                <a:ext cx="30162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𝑨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𝑩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,−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𝑪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,−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1628800"/>
                <a:ext cx="3016210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3419872" y="5733256"/>
            <a:ext cx="229613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419872" y="4509120"/>
            <a:ext cx="1008112" cy="122413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27984" y="4509120"/>
            <a:ext cx="1288018" cy="122413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122298" y="5733256"/>
                <a:ext cx="3960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2298" y="5733256"/>
                <a:ext cx="39606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673751" y="5735287"/>
                <a:ext cx="3960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3751" y="5735287"/>
                <a:ext cx="39606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29949" y="4151117"/>
                <a:ext cx="3960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9949" y="4151117"/>
                <a:ext cx="39606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91477" y="5756373"/>
                <a:ext cx="6880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𝐴𝐵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1477" y="5756373"/>
                <a:ext cx="68800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027993" y="4759087"/>
                <a:ext cx="6839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𝐵𝐶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7993" y="4759087"/>
                <a:ext cx="68390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320332" y="4731378"/>
                <a:ext cx="6774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𝐴𝐶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332" y="4731378"/>
                <a:ext cx="67749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696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490066"/>
          </a:xfrm>
        </p:spPr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764704"/>
                <a:ext cx="8136904" cy="6093296"/>
              </a:xfrm>
            </p:spPr>
            <p:txBody>
              <a:bodyPr>
                <a:normAutofit/>
              </a:bodyPr>
              <a:lstStyle/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4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𝑏</m:t>
                                      </m:r>
                                    </m:e>
                                    <m:sub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1</m:t>
                                      </m:r>
                                    </m:sub>
                                  </m:sSub>
                                  <m:r>
                                    <a:rPr lang="cs-CZ" sz="2400" i="1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cs-CZ" sz="24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b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1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4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𝑏</m:t>
                                      </m:r>
                                    </m:e>
                                    <m:sub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b>
                                  </m:sSub>
                                  <m:r>
                                    <a:rPr lang="cs-CZ" sz="2400" i="1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cs-CZ" sz="24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b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</a:rPr>
                                  <m:t>−2−1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</a:rPr>
                                  <m:t>−3−2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000" dirty="0" smtClean="0"/>
                  <a:t>		</a:t>
                </a: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−3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−5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2000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e>
                    </m:rad>
                  </m:oMath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𝐵𝐶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6</m:t>
                                </m:r>
                                <m:r>
                                  <a:rPr lang="cs-CZ" sz="2000" i="1">
                                    <a:latin typeface="Cambria Math"/>
                                  </a:rPr>
                                  <m:t>−</m:t>
                                </m:r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1</m:t>
                                </m:r>
                                <m:r>
                                  <a:rPr lang="cs-CZ" sz="2000" i="1">
                                    <a:latin typeface="Cambria Math"/>
                                  </a:rPr>
                                  <m:t>−</m:t>
                                </m:r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−3</m:t>
                                    </m:r>
                                  </m:e>
                                </m:d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𝐵𝐶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8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𝐵𝐶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64</m:t>
                        </m:r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</m:e>
                    </m:ra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𝟔𝟖</m:t>
                        </m:r>
                      </m:e>
                    </m:rad>
                  </m:oMath>
                </a14:m>
                <a:endParaRPr lang="cs-CZ" sz="2000" b="1" dirty="0"/>
              </a:p>
              <a:p>
                <a:endParaRPr lang="cs-CZ" sz="2000" b="1" dirty="0" smtClean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𝐴𝐶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</a:rPr>
                                  <m:t>6−</m:t>
                                </m:r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1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</a:rPr>
                                  <m:t>−1−</m:t>
                                </m:r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 panose="02040503050406030204" pitchFamily="18" charset="0"/>
                          </a:rPr>
                          <m:t>𝐴𝐶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5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−3</m:t>
                                </m:r>
                              </m:e>
                            </m:d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 panose="02040503050406030204" pitchFamily="18" charset="0"/>
                          </a:rPr>
                          <m:t>𝐴𝐶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</a:rPr>
                          <m:t>9</m:t>
                        </m:r>
                      </m:e>
                    </m:ra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2000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e>
                    </m:rad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764704"/>
                <a:ext cx="8136904" cy="6093296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3491880" y="2780928"/>
            <a:ext cx="2880320" cy="64807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275856" y="3645024"/>
            <a:ext cx="3096344" cy="273630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390100" y="3321858"/>
                <a:ext cx="207460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𝑻𝒓𝒐𝒋</m:t>
                      </m:r>
                      <m:r>
                        <a:rPr lang="cs-CZ" b="1" i="1" smtClean="0">
                          <a:latin typeface="Cambria Math"/>
                        </a:rPr>
                        <m:t>ú</m:t>
                      </m:r>
                      <m:r>
                        <a:rPr lang="cs-CZ" b="1" i="1" smtClean="0">
                          <a:latin typeface="Cambria Math"/>
                        </a:rPr>
                        <m:t>𝒉𝒆𝒍𝒏</m:t>
                      </m:r>
                      <m:r>
                        <a:rPr lang="cs-CZ" b="1" i="1" smtClean="0">
                          <a:latin typeface="Cambria Math"/>
                        </a:rPr>
                        <m:t>í</m:t>
                      </m:r>
                      <m:r>
                        <a:rPr lang="cs-CZ" b="1" i="1" smtClean="0"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𝒋𝒆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𝒓𝒐𝒗𝒏𝒐𝒔𝒕𝒓𝒂𝒏𝒏</m:t>
                      </m:r>
                      <m:r>
                        <a:rPr lang="cs-CZ" b="1" i="1" smtClean="0">
                          <a:latin typeface="Cambria Math"/>
                        </a:rPr>
                        <m:t>ý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0100" y="3321858"/>
                <a:ext cx="2074607" cy="646331"/>
              </a:xfrm>
              <a:prstGeom prst="rect">
                <a:avLst/>
              </a:prstGeom>
              <a:blipFill rotWithShape="1">
                <a:blip r:embed="rId3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32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třed úsečky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Pro určení souřadnic středu úsečky uvažujeme dva body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b="0" i="1">
                        <a:latin typeface="Cambria Math"/>
                      </a:rPr>
                      <m:t>, </m:t>
                    </m:r>
                    <m:r>
                      <a:rPr lang="cs-CZ" b="0" i="1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Line 2"/>
          <p:cNvSpPr>
            <a:spLocks noChangeShapeType="1"/>
          </p:cNvSpPr>
          <p:nvPr/>
        </p:nvSpPr>
        <p:spPr bwMode="auto">
          <a:xfrm>
            <a:off x="3246037" y="2336529"/>
            <a:ext cx="51029" cy="426761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22" name="Skupina 52"/>
          <p:cNvGrpSpPr>
            <a:grpSpLocks/>
          </p:cNvGrpSpPr>
          <p:nvPr/>
        </p:nvGrpSpPr>
        <p:grpSpPr bwMode="auto">
          <a:xfrm>
            <a:off x="1177976" y="2157782"/>
            <a:ext cx="6332537" cy="4540250"/>
            <a:chOff x="857250" y="1862013"/>
            <a:chExt cx="6332538" cy="4539723"/>
          </a:xfrm>
        </p:grpSpPr>
        <p:sp>
          <p:nvSpPr>
            <p:cNvPr id="23" name="Line 3"/>
            <p:cNvSpPr>
              <a:spLocks noChangeShapeType="1"/>
            </p:cNvSpPr>
            <p:nvPr/>
          </p:nvSpPr>
          <p:spPr bwMode="auto">
            <a:xfrm>
              <a:off x="857250" y="4027488"/>
              <a:ext cx="6332538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Rectangle 4"/>
            <p:cNvSpPr>
              <a:spLocks noChangeArrowheads="1"/>
            </p:cNvSpPr>
            <p:nvPr/>
          </p:nvSpPr>
          <p:spPr bwMode="auto">
            <a:xfrm>
              <a:off x="2657475" y="395605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0</a:t>
              </a:r>
            </a:p>
          </p:txBody>
        </p:sp>
        <p:sp>
          <p:nvSpPr>
            <p:cNvPr id="25" name="Rectangle 5"/>
            <p:cNvSpPr>
              <a:spLocks noChangeArrowheads="1"/>
            </p:cNvSpPr>
            <p:nvPr/>
          </p:nvSpPr>
          <p:spPr bwMode="auto">
            <a:xfrm>
              <a:off x="31607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26" name="Line 6"/>
            <p:cNvSpPr>
              <a:spLocks noChangeShapeType="1"/>
            </p:cNvSpPr>
            <p:nvPr/>
          </p:nvSpPr>
          <p:spPr bwMode="auto">
            <a:xfrm>
              <a:off x="33766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Line 7"/>
            <p:cNvSpPr>
              <a:spLocks noChangeShapeType="1"/>
            </p:cNvSpPr>
            <p:nvPr/>
          </p:nvSpPr>
          <p:spPr bwMode="auto">
            <a:xfrm>
              <a:off x="38084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8"/>
            <p:cNvSpPr>
              <a:spLocks noChangeShapeType="1"/>
            </p:cNvSpPr>
            <p:nvPr/>
          </p:nvSpPr>
          <p:spPr bwMode="auto">
            <a:xfrm>
              <a:off x="42418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Line 9"/>
            <p:cNvSpPr>
              <a:spLocks noChangeShapeType="1"/>
            </p:cNvSpPr>
            <p:nvPr/>
          </p:nvSpPr>
          <p:spPr bwMode="auto">
            <a:xfrm>
              <a:off x="4673600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Rectangle 10"/>
            <p:cNvSpPr>
              <a:spLocks noChangeArrowheads="1"/>
            </p:cNvSpPr>
            <p:nvPr/>
          </p:nvSpPr>
          <p:spPr bwMode="auto">
            <a:xfrm>
              <a:off x="3592513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31" name="Rectangle 11"/>
            <p:cNvSpPr>
              <a:spLocks noChangeArrowheads="1"/>
            </p:cNvSpPr>
            <p:nvPr/>
          </p:nvSpPr>
          <p:spPr bwMode="auto">
            <a:xfrm>
              <a:off x="40973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32" name="Rectangle 12"/>
            <p:cNvSpPr>
              <a:spLocks noChangeArrowheads="1"/>
            </p:cNvSpPr>
            <p:nvPr/>
          </p:nvSpPr>
          <p:spPr bwMode="auto">
            <a:xfrm>
              <a:off x="4529138" y="40989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33" name="Line 13"/>
            <p:cNvSpPr>
              <a:spLocks noChangeShapeType="1"/>
            </p:cNvSpPr>
            <p:nvPr/>
          </p:nvSpPr>
          <p:spPr bwMode="auto">
            <a:xfrm>
              <a:off x="12160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" name="Line 14"/>
            <p:cNvSpPr>
              <a:spLocks noChangeShapeType="1"/>
            </p:cNvSpPr>
            <p:nvPr/>
          </p:nvSpPr>
          <p:spPr bwMode="auto">
            <a:xfrm>
              <a:off x="1647825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" name="Line 15"/>
            <p:cNvSpPr>
              <a:spLocks noChangeShapeType="1"/>
            </p:cNvSpPr>
            <p:nvPr/>
          </p:nvSpPr>
          <p:spPr bwMode="auto">
            <a:xfrm>
              <a:off x="20812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Line 16"/>
            <p:cNvSpPr>
              <a:spLocks noChangeShapeType="1"/>
            </p:cNvSpPr>
            <p:nvPr/>
          </p:nvSpPr>
          <p:spPr bwMode="auto">
            <a:xfrm>
              <a:off x="2513013" y="3956050"/>
              <a:ext cx="0" cy="176213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7" name="Rectangle 17"/>
            <p:cNvSpPr>
              <a:spLocks noChangeArrowheads="1"/>
            </p:cNvSpPr>
            <p:nvPr/>
          </p:nvSpPr>
          <p:spPr bwMode="auto">
            <a:xfrm>
              <a:off x="1217613" y="4098925"/>
              <a:ext cx="53657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38" name="Rectangle 18"/>
            <p:cNvSpPr>
              <a:spLocks noChangeArrowheads="1"/>
            </p:cNvSpPr>
            <p:nvPr/>
          </p:nvSpPr>
          <p:spPr bwMode="auto">
            <a:xfrm>
              <a:off x="1757363" y="4098925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39" name="Rectangle 19"/>
            <p:cNvSpPr>
              <a:spLocks noChangeArrowheads="1"/>
            </p:cNvSpPr>
            <p:nvPr/>
          </p:nvSpPr>
          <p:spPr bwMode="auto">
            <a:xfrm>
              <a:off x="2152650" y="4098925"/>
              <a:ext cx="50165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40" name="Rectangle 20"/>
            <p:cNvSpPr>
              <a:spLocks noChangeArrowheads="1"/>
            </p:cNvSpPr>
            <p:nvPr/>
          </p:nvSpPr>
          <p:spPr bwMode="auto">
            <a:xfrm>
              <a:off x="6761163" y="40274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x</a:t>
              </a:r>
            </a:p>
          </p:txBody>
        </p:sp>
        <p:sp>
          <p:nvSpPr>
            <p:cNvPr id="41" name="Rectangle 21"/>
            <p:cNvSpPr>
              <a:spLocks noChangeArrowheads="1"/>
            </p:cNvSpPr>
            <p:nvPr/>
          </p:nvSpPr>
          <p:spPr bwMode="auto">
            <a:xfrm>
              <a:off x="3028276" y="186201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y</a:t>
              </a:r>
            </a:p>
          </p:txBody>
        </p:sp>
        <p:sp>
          <p:nvSpPr>
            <p:cNvPr id="42" name="Line 22"/>
            <p:cNvSpPr>
              <a:spLocks noChangeShapeType="1"/>
            </p:cNvSpPr>
            <p:nvPr/>
          </p:nvSpPr>
          <p:spPr bwMode="auto">
            <a:xfrm>
              <a:off x="2873375" y="36671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3" name="Line 23"/>
            <p:cNvSpPr>
              <a:spLocks noChangeShapeType="1"/>
            </p:cNvSpPr>
            <p:nvPr/>
          </p:nvSpPr>
          <p:spPr bwMode="auto">
            <a:xfrm>
              <a:off x="2873375" y="33067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4" name="Line 24"/>
            <p:cNvSpPr>
              <a:spLocks noChangeShapeType="1"/>
            </p:cNvSpPr>
            <p:nvPr/>
          </p:nvSpPr>
          <p:spPr bwMode="auto">
            <a:xfrm>
              <a:off x="2873375" y="294640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Line 25"/>
            <p:cNvSpPr>
              <a:spLocks noChangeShapeType="1"/>
            </p:cNvSpPr>
            <p:nvPr/>
          </p:nvSpPr>
          <p:spPr bwMode="auto">
            <a:xfrm>
              <a:off x="2873375" y="2587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" name="Line 26"/>
            <p:cNvSpPr>
              <a:spLocks noChangeShapeType="1"/>
            </p:cNvSpPr>
            <p:nvPr/>
          </p:nvSpPr>
          <p:spPr bwMode="auto">
            <a:xfrm>
              <a:off x="2873375" y="222726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" name="Rectangle 27"/>
            <p:cNvSpPr>
              <a:spLocks noChangeArrowheads="1"/>
            </p:cNvSpPr>
            <p:nvPr/>
          </p:nvSpPr>
          <p:spPr bwMode="auto">
            <a:xfrm>
              <a:off x="2441575" y="35226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1</a:t>
              </a:r>
            </a:p>
          </p:txBody>
        </p:sp>
        <p:sp>
          <p:nvSpPr>
            <p:cNvPr id="48" name="Rectangle 28"/>
            <p:cNvSpPr>
              <a:spLocks noChangeArrowheads="1"/>
            </p:cNvSpPr>
            <p:nvPr/>
          </p:nvSpPr>
          <p:spPr bwMode="auto">
            <a:xfrm>
              <a:off x="2441575" y="2011363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5</a:t>
              </a:r>
            </a:p>
          </p:txBody>
        </p:sp>
        <p:sp>
          <p:nvSpPr>
            <p:cNvPr id="49" name="Rectangle 29"/>
            <p:cNvSpPr>
              <a:spLocks noChangeArrowheads="1"/>
            </p:cNvSpPr>
            <p:nvPr/>
          </p:nvSpPr>
          <p:spPr bwMode="auto">
            <a:xfrm>
              <a:off x="2441575" y="2371725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4</a:t>
              </a:r>
            </a:p>
          </p:txBody>
        </p:sp>
        <p:sp>
          <p:nvSpPr>
            <p:cNvPr id="50" name="Rectangle 30"/>
            <p:cNvSpPr>
              <a:spLocks noChangeArrowheads="1"/>
            </p:cNvSpPr>
            <p:nvPr/>
          </p:nvSpPr>
          <p:spPr bwMode="auto">
            <a:xfrm>
              <a:off x="2441575" y="2730500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3</a:t>
              </a:r>
            </a:p>
          </p:txBody>
        </p:sp>
        <p:sp>
          <p:nvSpPr>
            <p:cNvPr id="51" name="Rectangle 31"/>
            <p:cNvSpPr>
              <a:spLocks noChangeArrowheads="1"/>
            </p:cNvSpPr>
            <p:nvPr/>
          </p:nvSpPr>
          <p:spPr bwMode="auto">
            <a:xfrm>
              <a:off x="2441575" y="3163888"/>
              <a:ext cx="355600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2</a:t>
              </a:r>
            </a:p>
          </p:txBody>
        </p:sp>
        <p:sp>
          <p:nvSpPr>
            <p:cNvPr id="52" name="Line 32"/>
            <p:cNvSpPr>
              <a:spLocks noChangeShapeType="1"/>
            </p:cNvSpPr>
            <p:nvPr/>
          </p:nvSpPr>
          <p:spPr bwMode="auto">
            <a:xfrm>
              <a:off x="2873375" y="5827713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3" name="Line 33"/>
            <p:cNvSpPr>
              <a:spLocks noChangeShapeType="1"/>
            </p:cNvSpPr>
            <p:nvPr/>
          </p:nvSpPr>
          <p:spPr bwMode="auto">
            <a:xfrm>
              <a:off x="2873375" y="54673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4" name="Line 34"/>
            <p:cNvSpPr>
              <a:spLocks noChangeShapeType="1"/>
            </p:cNvSpPr>
            <p:nvPr/>
          </p:nvSpPr>
          <p:spPr bwMode="auto">
            <a:xfrm>
              <a:off x="2873375" y="510698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5" name="Line 35"/>
            <p:cNvSpPr>
              <a:spLocks noChangeShapeType="1"/>
            </p:cNvSpPr>
            <p:nvPr/>
          </p:nvSpPr>
          <p:spPr bwMode="auto">
            <a:xfrm>
              <a:off x="2873375" y="4746625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" name="Line 36"/>
            <p:cNvSpPr>
              <a:spLocks noChangeShapeType="1"/>
            </p:cNvSpPr>
            <p:nvPr/>
          </p:nvSpPr>
          <p:spPr bwMode="auto">
            <a:xfrm>
              <a:off x="2873375" y="4387850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" name="Rectangle 37"/>
            <p:cNvSpPr>
              <a:spLocks noChangeArrowheads="1"/>
            </p:cNvSpPr>
            <p:nvPr/>
          </p:nvSpPr>
          <p:spPr bwMode="auto">
            <a:xfrm>
              <a:off x="2513013" y="5683250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-5</a:t>
              </a:r>
            </a:p>
          </p:txBody>
        </p:sp>
        <p:sp>
          <p:nvSpPr>
            <p:cNvPr id="58" name="Rectangle 38"/>
            <p:cNvSpPr>
              <a:spLocks noChangeArrowheads="1"/>
            </p:cNvSpPr>
            <p:nvPr/>
          </p:nvSpPr>
          <p:spPr bwMode="auto">
            <a:xfrm>
              <a:off x="2513013" y="42433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-1</a:t>
              </a:r>
            </a:p>
          </p:txBody>
        </p:sp>
        <p:sp>
          <p:nvSpPr>
            <p:cNvPr id="59" name="Rectangle 39"/>
            <p:cNvSpPr>
              <a:spLocks noChangeArrowheads="1"/>
            </p:cNvSpPr>
            <p:nvPr/>
          </p:nvSpPr>
          <p:spPr bwMode="auto">
            <a:xfrm>
              <a:off x="2513013" y="4603750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-2</a:t>
              </a:r>
            </a:p>
          </p:txBody>
        </p:sp>
        <p:sp>
          <p:nvSpPr>
            <p:cNvPr id="60" name="Rectangle 40"/>
            <p:cNvSpPr>
              <a:spLocks noChangeArrowheads="1"/>
            </p:cNvSpPr>
            <p:nvPr/>
          </p:nvSpPr>
          <p:spPr bwMode="auto">
            <a:xfrm>
              <a:off x="2513013" y="4964113"/>
              <a:ext cx="428625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-3</a:t>
              </a:r>
            </a:p>
          </p:txBody>
        </p:sp>
        <p:sp>
          <p:nvSpPr>
            <p:cNvPr id="61" name="Rectangle 41"/>
            <p:cNvSpPr>
              <a:spLocks noChangeArrowheads="1"/>
            </p:cNvSpPr>
            <p:nvPr/>
          </p:nvSpPr>
          <p:spPr bwMode="auto">
            <a:xfrm>
              <a:off x="2513013" y="5322888"/>
              <a:ext cx="50006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-4</a:t>
              </a:r>
            </a:p>
          </p:txBody>
        </p:sp>
        <p:sp>
          <p:nvSpPr>
            <p:cNvPr id="62" name="Line 32"/>
            <p:cNvSpPr>
              <a:spLocks noChangeShapeType="1"/>
            </p:cNvSpPr>
            <p:nvPr/>
          </p:nvSpPr>
          <p:spPr bwMode="auto">
            <a:xfrm>
              <a:off x="2862813" y="6152128"/>
              <a:ext cx="176213" cy="0"/>
            </a:xfrm>
            <a:prstGeom prst="line">
              <a:avLst/>
            </a:prstGeom>
            <a:noFill/>
            <a:ln w="936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3" name="Rectangle 37"/>
            <p:cNvSpPr>
              <a:spLocks noChangeArrowheads="1"/>
            </p:cNvSpPr>
            <p:nvPr/>
          </p:nvSpPr>
          <p:spPr bwMode="auto">
            <a:xfrm>
              <a:off x="2511425" y="6003044"/>
              <a:ext cx="428625" cy="3986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90000" tIns="46800" rIns="90000" bIns="46800"/>
            <a:lstStyle>
              <a:lvl1pPr marL="342900" indent="-339725"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1pPr>
              <a:lvl2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2pPr>
              <a:lvl3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3pPr>
              <a:lvl4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4pPr>
              <a:lvl5pPr eaLnBrk="0" hangingPunct="0"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5pPr>
              <a:lvl6pPr marL="25146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6pPr>
              <a:lvl7pPr marL="29718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7pPr>
              <a:lvl8pPr marL="34290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8pPr>
              <a:lvl9pPr marL="3886200" indent="-228600" defTabSz="449263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tabLst>
                  <a:tab pos="342900" algn="l"/>
                  <a:tab pos="790575" algn="l"/>
                  <a:tab pos="1239838" algn="l"/>
                  <a:tab pos="1689100" algn="l"/>
                  <a:tab pos="2138363" algn="l"/>
                  <a:tab pos="2587625" algn="l"/>
                  <a:tab pos="3036888" algn="l"/>
                  <a:tab pos="3486150" algn="l"/>
                  <a:tab pos="3935413" algn="l"/>
                  <a:tab pos="4384675" algn="l"/>
                  <a:tab pos="4833938" algn="l"/>
                  <a:tab pos="5283200" algn="l"/>
                  <a:tab pos="5732463" algn="l"/>
                  <a:tab pos="6181725" algn="l"/>
                  <a:tab pos="6630988" algn="l"/>
                  <a:tab pos="7080250" algn="l"/>
                  <a:tab pos="7529513" algn="l"/>
                  <a:tab pos="7978775" algn="l"/>
                  <a:tab pos="8428038" algn="l"/>
                  <a:tab pos="8877300" algn="l"/>
                  <a:tab pos="9326563" algn="l"/>
                </a:tabLst>
                <a:defRPr>
                  <a:solidFill>
                    <a:schemeClr val="bg1"/>
                  </a:solidFill>
                  <a:latin typeface="Arial" charset="0"/>
                  <a:ea typeface="Lucida Sans Unicode" charset="0"/>
                  <a:cs typeface="Lucida Sans Unicode" charset="0"/>
                </a:defRPr>
              </a:lvl9pPr>
            </a:lstStyle>
            <a:p>
              <a:pPr eaLnBrk="1" hangingPunct="1">
                <a:spcBef>
                  <a:spcPts val="500"/>
                </a:spcBef>
                <a:buClrTx/>
                <a:buFontTx/>
                <a:buNone/>
              </a:pPr>
              <a:r>
                <a:rPr lang="cs-CZ" altLang="cs-CZ" sz="2000" dirty="0">
                  <a:solidFill>
                    <a:srgbClr val="000000"/>
                  </a:solidFill>
                  <a:latin typeface="Franklin Gothic Book" pitchFamily="32" charset="0"/>
                  <a:cs typeface="Arial" charset="0"/>
                </a:rPr>
                <a:t>-6</a:t>
              </a:r>
            </a:p>
          </p:txBody>
        </p:sp>
      </p:grpSp>
      <p:cxnSp>
        <p:nvCxnSpPr>
          <p:cNvPr id="64" name="Přímá spojnice 63"/>
          <p:cNvCxnSpPr>
            <a:stCxn id="27" idx="0"/>
          </p:cNvCxnSpPr>
          <p:nvPr/>
        </p:nvCxnSpPr>
        <p:spPr>
          <a:xfrm flipV="1">
            <a:off x="4129139" y="3963104"/>
            <a:ext cx="0" cy="28895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42" idx="0"/>
          </p:cNvCxnSpPr>
          <p:nvPr/>
        </p:nvCxnSpPr>
        <p:spPr>
          <a:xfrm>
            <a:off x="3194101" y="3963104"/>
            <a:ext cx="93503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Násobení 65"/>
          <p:cNvSpPr/>
          <p:nvPr/>
        </p:nvSpPr>
        <p:spPr>
          <a:xfrm>
            <a:off x="3911650" y="3780542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1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Line 9"/>
          <p:cNvSpPr>
            <a:spLocks noChangeShapeType="1"/>
          </p:cNvSpPr>
          <p:nvPr/>
        </p:nvSpPr>
        <p:spPr bwMode="auto">
          <a:xfrm>
            <a:off x="5441007" y="4247300"/>
            <a:ext cx="0" cy="17623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" name="Rectangle 12"/>
          <p:cNvSpPr>
            <a:spLocks noChangeArrowheads="1"/>
          </p:cNvSpPr>
          <p:nvPr/>
        </p:nvSpPr>
        <p:spPr bwMode="auto">
          <a:xfrm>
            <a:off x="5331533" y="4394954"/>
            <a:ext cx="355600" cy="4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342900" indent="-339725"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1pPr>
            <a:lvl2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2pPr>
            <a:lvl3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3pPr>
            <a:lvl4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4pPr>
            <a:lvl5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Lucida Sans Unicode" charset="0"/>
                <a:cs typeface="Lucida Sans Unicode" charset="0"/>
              </a:defRPr>
            </a:lvl9pPr>
          </a:lstStyle>
          <a:p>
            <a:pPr eaLnBrk="1" hangingPunct="1">
              <a:spcBef>
                <a:spcPts val="500"/>
              </a:spcBef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Franklin Gothic Book" pitchFamily="32" charset="0"/>
                <a:cs typeface="Arial" charset="0"/>
              </a:rPr>
              <a:t>5</a:t>
            </a:r>
            <a:endParaRPr lang="cs-CZ" altLang="cs-CZ" sz="2000" dirty="0">
              <a:solidFill>
                <a:srgbClr val="000000"/>
              </a:solidFill>
              <a:latin typeface="Franklin Gothic Book" pitchFamily="32" charset="0"/>
              <a:cs typeface="Arial" charset="0"/>
            </a:endParaRPr>
          </a:p>
        </p:txBody>
      </p:sp>
      <p:cxnSp>
        <p:nvCxnSpPr>
          <p:cNvPr id="69" name="Přímá spojnice 68"/>
          <p:cNvCxnSpPr>
            <a:stCxn id="67" idx="0"/>
          </p:cNvCxnSpPr>
          <p:nvPr/>
        </p:nvCxnSpPr>
        <p:spPr>
          <a:xfrm flipV="1">
            <a:off x="5441007" y="2735824"/>
            <a:ext cx="0" cy="1511476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45" idx="0"/>
          </p:cNvCxnSpPr>
          <p:nvPr/>
        </p:nvCxnSpPr>
        <p:spPr>
          <a:xfrm flipV="1">
            <a:off x="3194101" y="2881890"/>
            <a:ext cx="2493032" cy="158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Násobení 70"/>
          <p:cNvSpPr/>
          <p:nvPr/>
        </p:nvSpPr>
        <p:spPr>
          <a:xfrm>
            <a:off x="5229933" y="2705444"/>
            <a:ext cx="457200" cy="360405"/>
          </a:xfrm>
          <a:prstGeom prst="mathMultiply">
            <a:avLst>
              <a:gd name="adj1" fmla="val 7663"/>
            </a:avLst>
          </a:prstGeom>
          <a:solidFill>
            <a:srgbClr val="FF0000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5504075" y="2298008"/>
                <a:ext cx="10890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i="1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i="1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sSub>
                            <m:sSubPr>
                              <m:ctrlP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b>
                              <m:r>
                                <a:rPr lang="cs-CZ" i="1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4075" y="2298008"/>
                <a:ext cx="1089016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2413964" y="2668010"/>
                <a:ext cx="462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3964" y="2668010"/>
                <a:ext cx="46262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275423" y="4731947"/>
                <a:ext cx="4573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5423" y="4731947"/>
                <a:ext cx="45730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3857922" y="4736709"/>
                <a:ext cx="467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7922" y="4736709"/>
                <a:ext cx="46782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2442139" y="3803634"/>
                <a:ext cx="473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2139" y="3803634"/>
                <a:ext cx="47314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3256930" y="3498977"/>
                <a:ext cx="1099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6930" y="3498977"/>
                <a:ext cx="109966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8" name="Přímá spojnice 77"/>
          <p:cNvCxnSpPr/>
          <p:nvPr/>
        </p:nvCxnSpPr>
        <p:spPr>
          <a:xfrm flipH="1">
            <a:off x="4129139" y="2852676"/>
            <a:ext cx="1329394" cy="112086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Násobení 80"/>
          <p:cNvSpPr/>
          <p:nvPr/>
        </p:nvSpPr>
        <p:spPr>
          <a:xfrm rot="18723809">
            <a:off x="4572773" y="3254023"/>
            <a:ext cx="457200" cy="360405"/>
          </a:xfrm>
          <a:prstGeom prst="mathMultiply">
            <a:avLst>
              <a:gd name="adj1" fmla="val 7663"/>
            </a:avLst>
          </a:prstGeom>
          <a:solidFill>
            <a:schemeClr val="accent1">
              <a:lumMod val="7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/>
          <p:nvPr/>
        </p:nvCxnSpPr>
        <p:spPr>
          <a:xfrm>
            <a:off x="4793836" y="3413110"/>
            <a:ext cx="0" cy="91039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3260776" y="3413110"/>
            <a:ext cx="1512887" cy="0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4569611" y="4254703"/>
                <a:ext cx="463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611" y="4254703"/>
                <a:ext cx="46352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2870277" y="3242295"/>
                <a:ext cx="463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0277" y="3242295"/>
                <a:ext cx="46352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ovéPole 88"/>
              <p:cNvSpPr txBox="1"/>
              <p:nvPr/>
            </p:nvSpPr>
            <p:spPr>
              <a:xfrm>
                <a:off x="4752723" y="3270379"/>
                <a:ext cx="10690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,</m:t>
                          </m:r>
                          <m:sSub>
                            <m:sSub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𝒔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2723" y="3270379"/>
                <a:ext cx="106907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ovéPole 89"/>
              <p:cNvSpPr txBox="1"/>
              <p:nvPr/>
            </p:nvSpPr>
            <p:spPr>
              <a:xfrm>
                <a:off x="4752722" y="5403134"/>
                <a:ext cx="3275661" cy="948465"/>
              </a:xfrm>
              <a:prstGeom prst="rect">
                <a:avLst/>
              </a:prstGeom>
              <a:noFill/>
              <a:ln w="25400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5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500" b="1" i="1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500" b="1" i="1" smtClean="0">
                              <a:latin typeface="Cambria Math"/>
                            </a:rPr>
                            <m:t>𝑨𝑩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500" b="1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5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5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b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2500" b="1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5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𝒃</m:t>
                                  </m:r>
                                </m:e>
                                <m:sub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5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500" b="1" i="1" smtClean="0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5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5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b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2500" b="1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5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𝒃</m:t>
                                  </m:r>
                                </m:e>
                                <m:sub>
                                  <m:r>
                                    <a:rPr lang="cs-CZ" sz="25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5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500" b="1" dirty="0"/>
              </a:p>
            </p:txBody>
          </p:sp>
        </mc:Choice>
        <mc:Fallback xmlns=""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2722" y="5403134"/>
                <a:ext cx="3275661" cy="9484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3654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66" grpId="0" animBg="1"/>
      <p:bldP spid="67" grpId="0" animBg="1"/>
      <p:bldP spid="68" grpId="0"/>
      <p:bldP spid="71" grpId="0" animBg="1"/>
      <p:bldP spid="72" grpId="0"/>
      <p:bldP spid="73" grpId="0"/>
      <p:bldP spid="74" grpId="0"/>
      <p:bldP spid="75" grpId="0"/>
      <p:bldP spid="76" grpId="0"/>
      <p:bldP spid="77" grpId="0"/>
      <p:bldP spid="81" grpId="0" animBg="1"/>
      <p:bldP spid="87" grpId="0"/>
      <p:bldP spid="88" grpId="0"/>
      <p:bldP spid="9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7620000" cy="4997152"/>
              </a:xfrm>
            </p:spPr>
            <p:txBody>
              <a:bodyPr/>
              <a:lstStyle/>
              <a:p>
                <a:r>
                  <a:rPr lang="cs-CZ" dirty="0" smtClean="0"/>
                  <a:t>Určete střed úsečky KL, jestliže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𝐊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,</m:t>
                        </m:r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</m:t>
                    </m:r>
                    <m:r>
                      <a:rPr lang="cs-CZ" b="1" i="1" smtClean="0">
                        <a:latin typeface="Cambria Math"/>
                      </a:rPr>
                      <m:t>𝑳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  <m:r>
                          <a:rPr lang="cs-CZ" b="1" i="1">
                            <a:latin typeface="Cambria Math"/>
                          </a:rPr>
                          <m:t>,−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Použijeme vzorec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𝑨𝑩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𝒂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cs-CZ" sz="2400" b="1" i="1">
                                <a:latin typeface="Cambria Math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𝒃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sz="2400" b="1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𝒂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𝟐</m:t>
                                </m:r>
                              </m:sub>
                            </m:sSub>
                            <m:r>
                              <a:rPr lang="cs-CZ" sz="2400" b="1" i="1">
                                <a:latin typeface="Cambria Math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cs-CZ" sz="2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1" i="1">
                                    <a:latin typeface="Cambria Math"/>
                                  </a:rPr>
                                  <m:t>𝒃</m:t>
                                </m:r>
                              </m:e>
                              <m:sub>
                                <m:r>
                                  <a:rPr lang="cs-CZ" sz="2400" b="1" i="1">
                                    <a:latin typeface="Cambria Math"/>
                                  </a:rPr>
                                  <m:t>𝟐</m:t>
                                </m:r>
                              </m:sub>
                            </m:sSub>
                          </m:num>
                          <m:den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endParaRPr lang="cs-CZ" sz="2400" b="1" dirty="0"/>
              </a:p>
              <a:p>
                <a:r>
                  <a:rPr lang="cs-CZ" dirty="0" smtClean="0"/>
                  <a:t>Vzoreček jen aplikujeme na souřadnice bodů K,L</a:t>
                </a: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𝒍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𝒍</m:t>
                                  </m:r>
                                </m:e>
                                <m:sub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sz="2000" b="1" i="1" dirty="0" smtClean="0">
                  <a:latin typeface="Cambria Math"/>
                </a:endParaRP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20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𝟒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+</m:t>
                              </m:r>
                              <m:d>
                                <m:dPr>
                                  <m:ctrlPr>
                                    <a:rPr lang="cs-CZ" sz="20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sz="2000" b="1" i="1" dirty="0" smtClean="0">
                  <a:latin typeface="Cambria Math"/>
                </a:endParaRPr>
              </a:p>
              <a:p>
                <a:pPr marL="1143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𝑲𝑳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000" b="1" i="1">
                              <a:latin typeface="Cambria Math"/>
                            </a:rPr>
                            <m:t>,</m:t>
                          </m:r>
                          <m:f>
                            <m:f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 smtClean="0">
                                  <a:latin typeface="Cambria Math"/>
                                </a:rPr>
                                <m:t>𝟎</m:t>
                              </m:r>
                            </m:num>
                            <m:den>
                              <m:r>
                                <a:rPr lang="cs-CZ" sz="2000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20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7620000" cy="4997152"/>
              </a:xfrm>
              <a:blipFill rotWithShape="1">
                <a:blip r:embed="rId2"/>
                <a:stretch>
                  <a:fillRect t="-7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868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Určete vzdálenost bodů L, M, jestliže: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𝐿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3,−1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𝑀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0,6</m:t>
                        </m:r>
                      </m:e>
                    </m:d>
                    <m:r>
                      <a:rPr lang="cs-CZ" b="0" i="0" smtClean="0">
                        <a:latin typeface="Cambria Math"/>
                      </a:rPr>
                      <m:t>                 </m:t>
                    </m:r>
                    <m:r>
                      <a:rPr lang="cs-CZ" b="0" i="1" smtClean="0">
                        <a:latin typeface="Cambria Math"/>
                      </a:rPr>
                      <m:t>𝐿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𝑀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Určete bod A na ose x tak, aby jeho vzdálenost od bodu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−5,−6</m:t>
                        </m:r>
                      </m:e>
                    </m:d>
                  </m:oMath>
                </a14:m>
                <a:r>
                  <a:rPr lang="cs-CZ" dirty="0" smtClean="0"/>
                  <a:t> byla rovna 10.</a:t>
                </a:r>
              </a:p>
              <a:p>
                <a:endParaRPr lang="cs-CZ" dirty="0"/>
              </a:p>
              <a:p>
                <a:r>
                  <a:rPr lang="cs-CZ" dirty="0"/>
                  <a:t>Určete střed úsečky </a:t>
                </a:r>
                <a:r>
                  <a:rPr lang="cs-CZ" dirty="0" smtClean="0"/>
                  <a:t>RS, </a:t>
                </a:r>
                <a:r>
                  <a:rPr lang="cs-CZ" dirty="0"/>
                  <a:t>jestliže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R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b="0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𝑆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b="0" i="1">
                            <a:latin typeface="Cambria Math"/>
                          </a:rPr>
                          <m:t>,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dirty="0"/>
              </a:p>
              <a:p>
                <a:pPr marL="114300" indent="0">
                  <a:buNone/>
                </a:pPr>
                <a:endParaRPr lang="cs-CZ" dirty="0"/>
              </a:p>
              <a:p>
                <a:r>
                  <a:rPr lang="cs-CZ" dirty="0" smtClean="0"/>
                  <a:t>Je dán bod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dirty="0" smtClean="0"/>
                  <a:t> a střed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dirty="0" smtClean="0"/>
                  <a:t>, určete bod B.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609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4.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80-7196-139-6.</a:t>
            </a:r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1527</TotalTime>
  <Words>777</Words>
  <Application>Microsoft Office PowerPoint</Application>
  <PresentationFormat>Předvádění na obrazovce (4:3)</PresentationFormat>
  <Paragraphs>141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Vzdálenost dvou bodů</vt:lpstr>
      <vt:lpstr>Vzdálenost dvou bodů</vt:lpstr>
      <vt:lpstr>Příklad </vt:lpstr>
      <vt:lpstr>Příklad</vt:lpstr>
      <vt:lpstr>Střed úsečky</vt:lpstr>
      <vt:lpstr>Příklad</vt:lpstr>
      <vt:lpstr>Příklady na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161</cp:revision>
  <cp:lastPrinted>2014-04-04T07:13:24Z</cp:lastPrinted>
  <dcterms:created xsi:type="dcterms:W3CDTF">2014-01-22T19:10:32Z</dcterms:created>
  <dcterms:modified xsi:type="dcterms:W3CDTF">1980-01-03T23:41:53Z</dcterms:modified>
</cp:coreProperties>
</file>