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4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5" r:id="rId3"/>
    <p:sldId id="276" r:id="rId4"/>
    <p:sldId id="280" r:id="rId5"/>
    <p:sldId id="278" r:id="rId6"/>
    <p:sldId id="279" r:id="rId7"/>
    <p:sldId id="281" r:id="rId8"/>
    <p:sldId id="282" r:id="rId9"/>
    <p:sldId id="274" r:id="rId10"/>
    <p:sldId id="266" r:id="rId11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4754" autoAdjust="0"/>
    <p:restoredTop sz="94671" autoAdjust="0"/>
  </p:normalViewPr>
  <p:slideViewPr>
    <p:cSldViewPr>
      <p:cViewPr>
        <p:scale>
          <a:sx n="100" d="100"/>
          <a:sy n="100" d="100"/>
        </p:scale>
        <p:origin x="-7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86598-8046-4C86-B811-9287D29F9FE4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A9A79-82F4-44E0-ABCD-78CEF3B9BC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804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6A9A79-82F4-44E0-ABCD-78CEF3B9BC6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09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85" r:id="rId1"/>
    <p:sldLayoutId id="2147484186" r:id="rId2"/>
    <p:sldLayoutId id="2147484187" r:id="rId3"/>
    <p:sldLayoutId id="2147484188" r:id="rId4"/>
    <p:sldLayoutId id="2147484189" r:id="rId5"/>
    <p:sldLayoutId id="2147484190" r:id="rId6"/>
    <p:sldLayoutId id="2147484191" r:id="rId7"/>
    <p:sldLayoutId id="2147484192" r:id="rId8"/>
    <p:sldLayoutId id="2147484193" r:id="rId9"/>
    <p:sldLayoutId id="2147484194" r:id="rId10"/>
    <p:sldLayoutId id="21474841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2813032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Operace s vektory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Souřadnice a vektory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22.05.2014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OPVK_1.5_DUM_III/2_MAT_18_KO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VY_32_inovace_MAT_18_KO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slouží k výuce o operacích s vektory (sčítání, odečítání a násobení vektoru skalárem)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Dva vektory sečteme tak, že sečteme odpovídající si složky vektoru.</a:t>
                </a:r>
              </a:p>
              <a:p>
                <a:r>
                  <a:rPr lang="cs-CZ" dirty="0" smtClean="0"/>
                  <a:t>Máme v rovině dva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, pak jejich sečtením získáme nový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. Platí:</a:t>
                </a:r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 marL="109728" indent="0">
                  <a:buNone/>
                </a:pPr>
                <a:r>
                  <a:rPr lang="cs-CZ" dirty="0" smtClean="0"/>
                  <a:t>                                                   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1213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vektorů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012160" y="3997449"/>
            <a:ext cx="1152128" cy="792088"/>
          </a:xfrm>
          <a:prstGeom prst="ellipse">
            <a:avLst/>
          </a:prstGeom>
          <a:noFill/>
          <a:ln w="19050"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265987" y="3997449"/>
            <a:ext cx="1152128" cy="792088"/>
          </a:xfrm>
          <a:prstGeom prst="ellipse">
            <a:avLst/>
          </a:prstGeom>
          <a:noFill/>
          <a:ln w="1905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88224" y="5013176"/>
            <a:ext cx="533747" cy="504056"/>
          </a:xfrm>
          <a:prstGeom prst="ellipse">
            <a:avLst/>
          </a:prstGeom>
          <a:noFill/>
          <a:ln w="19050"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219254" y="5018881"/>
            <a:ext cx="533747" cy="504056"/>
          </a:xfrm>
          <a:prstGeom prst="ellipse">
            <a:avLst/>
          </a:prstGeom>
          <a:noFill/>
          <a:ln w="1905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295975" y="4833156"/>
            <a:ext cx="288032" cy="360040"/>
          </a:xfrm>
          <a:prstGeom prst="straightConnector1">
            <a:avLst/>
          </a:prstGeom>
          <a:ln w="190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7753001" y="4789537"/>
            <a:ext cx="324669" cy="288032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5793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Máme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−1,3</m:t>
                        </m:r>
                      </m:e>
                    </m:d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</m:e>
                    </m:d>
                  </m:oMath>
                </a14:m>
                <a:r>
                  <a:rPr lang="cs-CZ" dirty="0" smtClean="0"/>
                  <a:t>. Určete součet těchto vektorů.</a:t>
                </a:r>
              </a:p>
              <a:p>
                <a:endParaRPr lang="cs-CZ" dirty="0"/>
              </a:p>
              <a:p>
                <a:r>
                  <a:rPr lang="cs-CZ" dirty="0" smtClean="0"/>
                  <a:t>Platí, že 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i="1" smtClean="0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−2</m:t>
                            </m:r>
                          </m:e>
                        </m:d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3,1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u="sng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u="sng" smtClean="0">
                            <a:latin typeface="Cambria Math"/>
                          </a:rPr>
                          <m:t>𝒘</m:t>
                        </m:r>
                      </m:e>
                    </m:acc>
                    <m:r>
                      <a:rPr lang="cs-CZ" b="1" i="1" u="sng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 u="sng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u="sng" smtClean="0">
                            <a:latin typeface="Cambria Math"/>
                          </a:rPr>
                          <m:t>𝟑</m:t>
                        </m:r>
                        <m:r>
                          <a:rPr lang="cs-CZ" b="1" i="1" u="sng" smtClean="0">
                            <a:latin typeface="Cambria Math"/>
                          </a:rPr>
                          <m:t>,</m:t>
                        </m:r>
                        <m:r>
                          <a:rPr lang="cs-CZ" b="1" i="1" u="sng" smtClean="0">
                            <a:latin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u="sng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118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65618"/>
          </a:xfrm>
        </p:spPr>
        <p:txBody>
          <a:bodyPr/>
          <a:lstStyle/>
          <a:p>
            <a:r>
              <a:rPr lang="cs-CZ" dirty="0" smtClean="0"/>
              <a:t>Grafické </a:t>
            </a:r>
            <a:r>
              <a:rPr lang="cs-CZ" dirty="0" smtClean="0"/>
              <a:t>sčítání</a:t>
            </a:r>
            <a:endParaRPr lang="cs-CZ" dirty="0"/>
          </a:p>
        </p:txBody>
      </p:sp>
      <p:grpSp>
        <p:nvGrpSpPr>
          <p:cNvPr id="16" name="Skupina 52"/>
          <p:cNvGrpSpPr>
            <a:grpSpLocks/>
          </p:cNvGrpSpPr>
          <p:nvPr/>
        </p:nvGrpSpPr>
        <p:grpSpPr bwMode="auto">
          <a:xfrm>
            <a:off x="1175544" y="811581"/>
            <a:ext cx="6332537" cy="5614988"/>
            <a:chOff x="857250" y="787400"/>
            <a:chExt cx="6332538" cy="5614336"/>
          </a:xfrm>
        </p:grpSpPr>
        <p:sp>
          <p:nvSpPr>
            <p:cNvPr id="17" name="Line 3"/>
            <p:cNvSpPr>
              <a:spLocks noChangeShapeType="1"/>
            </p:cNvSpPr>
            <p:nvPr/>
          </p:nvSpPr>
          <p:spPr bwMode="auto">
            <a:xfrm>
              <a:off x="857250" y="4027488"/>
              <a:ext cx="6332538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Rectangle 4"/>
            <p:cNvSpPr>
              <a:spLocks noChangeArrowheads="1"/>
            </p:cNvSpPr>
            <p:nvPr/>
          </p:nvSpPr>
          <p:spPr bwMode="auto">
            <a:xfrm>
              <a:off x="2657475" y="395605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0</a:t>
              </a:r>
            </a:p>
          </p:txBody>
        </p:sp>
        <p:sp>
          <p:nvSpPr>
            <p:cNvPr id="19" name="Rectangle 5"/>
            <p:cNvSpPr>
              <a:spLocks noChangeArrowheads="1"/>
            </p:cNvSpPr>
            <p:nvPr/>
          </p:nvSpPr>
          <p:spPr bwMode="auto">
            <a:xfrm>
              <a:off x="31607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20" name="Line 6"/>
            <p:cNvSpPr>
              <a:spLocks noChangeShapeType="1"/>
            </p:cNvSpPr>
            <p:nvPr/>
          </p:nvSpPr>
          <p:spPr bwMode="auto">
            <a:xfrm>
              <a:off x="33766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Line 7"/>
            <p:cNvSpPr>
              <a:spLocks noChangeShapeType="1"/>
            </p:cNvSpPr>
            <p:nvPr/>
          </p:nvSpPr>
          <p:spPr bwMode="auto">
            <a:xfrm>
              <a:off x="38084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Line 8"/>
            <p:cNvSpPr>
              <a:spLocks noChangeShapeType="1"/>
            </p:cNvSpPr>
            <p:nvPr/>
          </p:nvSpPr>
          <p:spPr bwMode="auto">
            <a:xfrm>
              <a:off x="42418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Line 9"/>
            <p:cNvSpPr>
              <a:spLocks noChangeShapeType="1"/>
            </p:cNvSpPr>
            <p:nvPr/>
          </p:nvSpPr>
          <p:spPr bwMode="auto">
            <a:xfrm>
              <a:off x="46736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" name="Rectangle 10"/>
            <p:cNvSpPr>
              <a:spLocks noChangeArrowheads="1"/>
            </p:cNvSpPr>
            <p:nvPr/>
          </p:nvSpPr>
          <p:spPr bwMode="auto">
            <a:xfrm>
              <a:off x="35925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25" name="Rectangle 11"/>
            <p:cNvSpPr>
              <a:spLocks noChangeArrowheads="1"/>
            </p:cNvSpPr>
            <p:nvPr/>
          </p:nvSpPr>
          <p:spPr bwMode="auto">
            <a:xfrm>
              <a:off x="40973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26" name="Rectangle 12"/>
            <p:cNvSpPr>
              <a:spLocks noChangeArrowheads="1"/>
            </p:cNvSpPr>
            <p:nvPr/>
          </p:nvSpPr>
          <p:spPr bwMode="auto">
            <a:xfrm>
              <a:off x="45291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27" name="Line 13"/>
            <p:cNvSpPr>
              <a:spLocks noChangeShapeType="1"/>
            </p:cNvSpPr>
            <p:nvPr/>
          </p:nvSpPr>
          <p:spPr bwMode="auto">
            <a:xfrm>
              <a:off x="12160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Line 14"/>
            <p:cNvSpPr>
              <a:spLocks noChangeShapeType="1"/>
            </p:cNvSpPr>
            <p:nvPr/>
          </p:nvSpPr>
          <p:spPr bwMode="auto">
            <a:xfrm>
              <a:off x="16478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Line 15"/>
            <p:cNvSpPr>
              <a:spLocks noChangeShapeType="1"/>
            </p:cNvSpPr>
            <p:nvPr/>
          </p:nvSpPr>
          <p:spPr bwMode="auto">
            <a:xfrm>
              <a:off x="20812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" name="Line 16"/>
            <p:cNvSpPr>
              <a:spLocks noChangeShapeType="1"/>
            </p:cNvSpPr>
            <p:nvPr/>
          </p:nvSpPr>
          <p:spPr bwMode="auto">
            <a:xfrm>
              <a:off x="25130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1" name="Rectangle 17"/>
            <p:cNvSpPr>
              <a:spLocks noChangeArrowheads="1"/>
            </p:cNvSpPr>
            <p:nvPr/>
          </p:nvSpPr>
          <p:spPr bwMode="auto">
            <a:xfrm>
              <a:off x="1217613" y="4098925"/>
              <a:ext cx="53657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32" name="Rectangle 18"/>
            <p:cNvSpPr>
              <a:spLocks noChangeArrowheads="1"/>
            </p:cNvSpPr>
            <p:nvPr/>
          </p:nvSpPr>
          <p:spPr bwMode="auto">
            <a:xfrm>
              <a:off x="1757363" y="4098925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33" name="Rectangle 19"/>
            <p:cNvSpPr>
              <a:spLocks noChangeArrowheads="1"/>
            </p:cNvSpPr>
            <p:nvPr/>
          </p:nvSpPr>
          <p:spPr bwMode="auto">
            <a:xfrm>
              <a:off x="2152650" y="4098925"/>
              <a:ext cx="50165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34" name="Rectangle 20"/>
            <p:cNvSpPr>
              <a:spLocks noChangeArrowheads="1"/>
            </p:cNvSpPr>
            <p:nvPr/>
          </p:nvSpPr>
          <p:spPr bwMode="auto">
            <a:xfrm>
              <a:off x="6761163" y="40274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x</a:t>
              </a:r>
            </a:p>
          </p:txBody>
        </p:sp>
        <p:sp>
          <p:nvSpPr>
            <p:cNvPr id="35" name="Rectangle 21"/>
            <p:cNvSpPr>
              <a:spLocks noChangeArrowheads="1"/>
            </p:cNvSpPr>
            <p:nvPr/>
          </p:nvSpPr>
          <p:spPr bwMode="auto">
            <a:xfrm>
              <a:off x="2584450" y="7874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y</a:t>
              </a:r>
            </a:p>
          </p:txBody>
        </p:sp>
        <p:sp>
          <p:nvSpPr>
            <p:cNvPr id="36" name="Line 22"/>
            <p:cNvSpPr>
              <a:spLocks noChangeShapeType="1"/>
            </p:cNvSpPr>
            <p:nvPr/>
          </p:nvSpPr>
          <p:spPr bwMode="auto">
            <a:xfrm>
              <a:off x="2873375" y="36671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7" name="Line 23"/>
            <p:cNvSpPr>
              <a:spLocks noChangeShapeType="1"/>
            </p:cNvSpPr>
            <p:nvPr/>
          </p:nvSpPr>
          <p:spPr bwMode="auto">
            <a:xfrm>
              <a:off x="2873375" y="33067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8" name="Line 24"/>
            <p:cNvSpPr>
              <a:spLocks noChangeShapeType="1"/>
            </p:cNvSpPr>
            <p:nvPr/>
          </p:nvSpPr>
          <p:spPr bwMode="auto">
            <a:xfrm>
              <a:off x="2873375" y="294640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" name="Line 25"/>
            <p:cNvSpPr>
              <a:spLocks noChangeShapeType="1"/>
            </p:cNvSpPr>
            <p:nvPr/>
          </p:nvSpPr>
          <p:spPr bwMode="auto">
            <a:xfrm>
              <a:off x="2873375" y="2587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" name="Line 26"/>
            <p:cNvSpPr>
              <a:spLocks noChangeShapeType="1"/>
            </p:cNvSpPr>
            <p:nvPr/>
          </p:nvSpPr>
          <p:spPr bwMode="auto">
            <a:xfrm>
              <a:off x="2873375" y="22272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" name="Rectangle 27"/>
            <p:cNvSpPr>
              <a:spLocks noChangeArrowheads="1"/>
            </p:cNvSpPr>
            <p:nvPr/>
          </p:nvSpPr>
          <p:spPr bwMode="auto">
            <a:xfrm>
              <a:off x="2441575" y="35226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42" name="Rectangle 28"/>
            <p:cNvSpPr>
              <a:spLocks noChangeArrowheads="1"/>
            </p:cNvSpPr>
            <p:nvPr/>
          </p:nvSpPr>
          <p:spPr bwMode="auto">
            <a:xfrm>
              <a:off x="2441575" y="20113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5</a:t>
              </a:r>
            </a:p>
          </p:txBody>
        </p:sp>
        <p:sp>
          <p:nvSpPr>
            <p:cNvPr id="43" name="Rectangle 29"/>
            <p:cNvSpPr>
              <a:spLocks noChangeArrowheads="1"/>
            </p:cNvSpPr>
            <p:nvPr/>
          </p:nvSpPr>
          <p:spPr bwMode="auto">
            <a:xfrm>
              <a:off x="2441575" y="23717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44" name="Rectangle 30"/>
            <p:cNvSpPr>
              <a:spLocks noChangeArrowheads="1"/>
            </p:cNvSpPr>
            <p:nvPr/>
          </p:nvSpPr>
          <p:spPr bwMode="auto">
            <a:xfrm>
              <a:off x="2441575" y="27305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45" name="Rectangle 31"/>
            <p:cNvSpPr>
              <a:spLocks noChangeArrowheads="1"/>
            </p:cNvSpPr>
            <p:nvPr/>
          </p:nvSpPr>
          <p:spPr bwMode="auto">
            <a:xfrm>
              <a:off x="2441575" y="31638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46" name="Line 32"/>
            <p:cNvSpPr>
              <a:spLocks noChangeShapeType="1"/>
            </p:cNvSpPr>
            <p:nvPr/>
          </p:nvSpPr>
          <p:spPr bwMode="auto">
            <a:xfrm>
              <a:off x="2873375" y="582771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" name="Line 33"/>
            <p:cNvSpPr>
              <a:spLocks noChangeShapeType="1"/>
            </p:cNvSpPr>
            <p:nvPr/>
          </p:nvSpPr>
          <p:spPr bwMode="auto">
            <a:xfrm>
              <a:off x="2873375" y="54673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8" name="Line 34"/>
            <p:cNvSpPr>
              <a:spLocks noChangeShapeType="1"/>
            </p:cNvSpPr>
            <p:nvPr/>
          </p:nvSpPr>
          <p:spPr bwMode="auto">
            <a:xfrm>
              <a:off x="2873375" y="510698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9" name="Line 35"/>
            <p:cNvSpPr>
              <a:spLocks noChangeShapeType="1"/>
            </p:cNvSpPr>
            <p:nvPr/>
          </p:nvSpPr>
          <p:spPr bwMode="auto">
            <a:xfrm>
              <a:off x="2873375" y="4746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0" name="Line 36"/>
            <p:cNvSpPr>
              <a:spLocks noChangeShapeType="1"/>
            </p:cNvSpPr>
            <p:nvPr/>
          </p:nvSpPr>
          <p:spPr bwMode="auto">
            <a:xfrm>
              <a:off x="2873375" y="43878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" name="Rectangle 37"/>
            <p:cNvSpPr>
              <a:spLocks noChangeArrowheads="1"/>
            </p:cNvSpPr>
            <p:nvPr/>
          </p:nvSpPr>
          <p:spPr bwMode="auto">
            <a:xfrm>
              <a:off x="2513013" y="5683250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-5</a:t>
              </a:r>
            </a:p>
          </p:txBody>
        </p:sp>
        <p:sp>
          <p:nvSpPr>
            <p:cNvPr id="52" name="Rectangle 38"/>
            <p:cNvSpPr>
              <a:spLocks noChangeArrowheads="1"/>
            </p:cNvSpPr>
            <p:nvPr/>
          </p:nvSpPr>
          <p:spPr bwMode="auto">
            <a:xfrm>
              <a:off x="2513013" y="42433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53" name="Rectangle 39"/>
            <p:cNvSpPr>
              <a:spLocks noChangeArrowheads="1"/>
            </p:cNvSpPr>
            <p:nvPr/>
          </p:nvSpPr>
          <p:spPr bwMode="auto">
            <a:xfrm>
              <a:off x="2513013" y="4603750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54" name="Rectangle 40"/>
            <p:cNvSpPr>
              <a:spLocks noChangeArrowheads="1"/>
            </p:cNvSpPr>
            <p:nvPr/>
          </p:nvSpPr>
          <p:spPr bwMode="auto">
            <a:xfrm>
              <a:off x="2513013" y="4964113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55" name="Rectangle 41"/>
            <p:cNvSpPr>
              <a:spLocks noChangeArrowheads="1"/>
            </p:cNvSpPr>
            <p:nvPr/>
          </p:nvSpPr>
          <p:spPr bwMode="auto">
            <a:xfrm>
              <a:off x="2513013" y="53228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-4</a:t>
              </a:r>
            </a:p>
          </p:txBody>
        </p:sp>
        <p:sp>
          <p:nvSpPr>
            <p:cNvPr id="56" name="Line 32"/>
            <p:cNvSpPr>
              <a:spLocks noChangeShapeType="1"/>
            </p:cNvSpPr>
            <p:nvPr/>
          </p:nvSpPr>
          <p:spPr bwMode="auto">
            <a:xfrm>
              <a:off x="2862813" y="615212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" name="Rectangle 37"/>
            <p:cNvSpPr>
              <a:spLocks noChangeArrowheads="1"/>
            </p:cNvSpPr>
            <p:nvPr/>
          </p:nvSpPr>
          <p:spPr bwMode="auto">
            <a:xfrm>
              <a:off x="2511425" y="6003044"/>
              <a:ext cx="428625" cy="3986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-6</a:t>
              </a:r>
            </a:p>
          </p:txBody>
        </p:sp>
      </p:grpSp>
      <p:sp>
        <p:nvSpPr>
          <p:cNvPr id="58" name="Line 2"/>
          <p:cNvSpPr>
            <a:spLocks noChangeShapeType="1"/>
          </p:cNvSpPr>
          <p:nvPr/>
        </p:nvSpPr>
        <p:spPr bwMode="auto">
          <a:xfrm>
            <a:off x="3273425" y="1146175"/>
            <a:ext cx="0" cy="57292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60" name="Přímá spojnice 59"/>
          <p:cNvCxnSpPr>
            <a:stCxn id="30" idx="0"/>
          </p:cNvCxnSpPr>
          <p:nvPr/>
        </p:nvCxnSpPr>
        <p:spPr>
          <a:xfrm flipV="1">
            <a:off x="2831307" y="2895600"/>
            <a:ext cx="7143" cy="1084999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endCxn id="44" idx="1"/>
          </p:cNvCxnSpPr>
          <p:nvPr/>
        </p:nvCxnSpPr>
        <p:spPr>
          <a:xfrm flipH="1" flipV="1">
            <a:off x="2759869" y="2969245"/>
            <a:ext cx="515987" cy="158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>
            <a:endCxn id="44" idx="1"/>
          </p:cNvCxnSpPr>
          <p:nvPr/>
        </p:nvCxnSpPr>
        <p:spPr>
          <a:xfrm flipH="1" flipV="1">
            <a:off x="2847975" y="2990850"/>
            <a:ext cx="427881" cy="1061195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3275856" y="4771266"/>
            <a:ext cx="1927175" cy="0"/>
          </a:xfrm>
          <a:prstGeom prst="line">
            <a:avLst/>
          </a:prstGeom>
          <a:ln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3" idx="0"/>
          </p:cNvCxnSpPr>
          <p:nvPr/>
        </p:nvCxnSpPr>
        <p:spPr>
          <a:xfrm>
            <a:off x="4991893" y="3980599"/>
            <a:ext cx="0" cy="862112"/>
          </a:xfrm>
          <a:prstGeom prst="line">
            <a:avLst/>
          </a:prstGeom>
          <a:ln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/>
          <p:nvPr/>
        </p:nvCxnSpPr>
        <p:spPr>
          <a:xfrm>
            <a:off x="3275856" y="4052045"/>
            <a:ext cx="1716037" cy="719221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759869" y="3015642"/>
            <a:ext cx="2002631" cy="8229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 flipV="1">
            <a:off x="4341812" y="3290804"/>
            <a:ext cx="650081" cy="14400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 flipV="1">
            <a:off x="3298739" y="3761499"/>
            <a:ext cx="1294692" cy="30721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0" name="TextovéPole 79"/>
              <p:cNvSpPr txBox="1"/>
              <p:nvPr/>
            </p:nvSpPr>
            <p:spPr>
              <a:xfrm>
                <a:off x="2520769" y="3362496"/>
                <a:ext cx="3962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0769" y="3362496"/>
                <a:ext cx="396262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1" name="TextovéPole 80"/>
              <p:cNvSpPr txBox="1"/>
              <p:nvPr/>
            </p:nvSpPr>
            <p:spPr>
              <a:xfrm>
                <a:off x="4008148" y="4473379"/>
                <a:ext cx="4074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𝒖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8148" y="4473379"/>
                <a:ext cx="407483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2" name="TextovéPole 81"/>
              <p:cNvSpPr txBox="1"/>
              <p:nvPr/>
            </p:nvSpPr>
            <p:spPr>
              <a:xfrm>
                <a:off x="3628424" y="3576833"/>
                <a:ext cx="4395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latin typeface="Cambria Math"/>
                            </a:rPr>
                            <m:t>𝒘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8424" y="3576833"/>
                <a:ext cx="43954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0490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Dva vektory odečteme tak, že odečteme odpovídající si složky vektoru.</a:t>
                </a:r>
              </a:p>
              <a:p>
                <a:r>
                  <a:rPr lang="cs-CZ" dirty="0" smtClean="0"/>
                  <a:t>Máme v rovině dva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, pak jejich odečtením získáme nový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. Platí:</a:t>
                </a:r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 marL="109728" indent="0">
                  <a:buNone/>
                </a:pPr>
                <a:r>
                  <a:rPr lang="cs-CZ" dirty="0" smtClean="0"/>
                  <a:t>                                                   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Odečítání vektorů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012160" y="3997449"/>
            <a:ext cx="1152128" cy="792088"/>
          </a:xfrm>
          <a:prstGeom prst="ellipse">
            <a:avLst/>
          </a:prstGeom>
          <a:noFill/>
          <a:ln w="19050"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265987" y="3997449"/>
            <a:ext cx="1152128" cy="792088"/>
          </a:xfrm>
          <a:prstGeom prst="ellipse">
            <a:avLst/>
          </a:prstGeom>
          <a:noFill/>
          <a:ln w="1905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88224" y="5013176"/>
            <a:ext cx="533747" cy="504056"/>
          </a:xfrm>
          <a:prstGeom prst="ellipse">
            <a:avLst/>
          </a:prstGeom>
          <a:noFill/>
          <a:ln w="19050"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219254" y="5018881"/>
            <a:ext cx="533747" cy="504056"/>
          </a:xfrm>
          <a:prstGeom prst="ellipse">
            <a:avLst/>
          </a:prstGeom>
          <a:noFill/>
          <a:ln w="19050" cmpd="sng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295975" y="4833156"/>
            <a:ext cx="288032" cy="360040"/>
          </a:xfrm>
          <a:prstGeom prst="straightConnector1">
            <a:avLst/>
          </a:prstGeom>
          <a:ln w="190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7753001" y="4789537"/>
            <a:ext cx="324669" cy="288032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8626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Máme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2,−5</m:t>
                        </m:r>
                      </m:e>
                    </m:d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</m:oMath>
                </a14:m>
                <a:r>
                  <a:rPr lang="cs-CZ" dirty="0" smtClean="0"/>
                  <a:t>. Určete rozdíl těchto vektorů.</a:t>
                </a:r>
              </a:p>
              <a:p>
                <a:endParaRPr lang="cs-CZ" dirty="0"/>
              </a:p>
              <a:p>
                <a:r>
                  <a:rPr lang="cs-CZ" dirty="0" smtClean="0"/>
                  <a:t>Platí, že 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2−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−5</m:t>
                            </m:r>
                          </m:e>
                        </m:d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7,−6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u="sng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1" i="1" u="sng" smtClean="0">
                            <a:latin typeface="Cambria Math"/>
                          </a:rPr>
                          <m:t>𝒘</m:t>
                        </m:r>
                      </m:e>
                    </m:acc>
                    <m:r>
                      <a:rPr lang="cs-CZ" b="1" i="1" u="sng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 u="sng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u="sng" smtClean="0">
                            <a:latin typeface="Cambria Math"/>
                          </a:rPr>
                          <m:t>𝟕</m:t>
                        </m:r>
                        <m:r>
                          <a:rPr lang="cs-CZ" b="1" i="1" u="sng" smtClean="0">
                            <a:latin typeface="Cambria Math"/>
                          </a:rPr>
                          <m:t>,−</m:t>
                        </m:r>
                        <m:r>
                          <a:rPr lang="cs-CZ" b="1" i="1" u="sng" smtClean="0">
                            <a:latin typeface="Cambria Math"/>
                          </a:rPr>
                          <m:t>𝟔</m:t>
                        </m:r>
                      </m:e>
                    </m:d>
                  </m:oMath>
                </a14:m>
                <a:endParaRPr lang="cs-CZ" b="1" u="sng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73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Skalární součin je operace s dvěma vektory, která jim přiřazuje jedno číslo (nikoli nový vektor)</a:t>
                </a:r>
              </a:p>
              <a:p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500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sz="3500" i="1" smtClean="0"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cs-CZ" sz="3500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</m:e>
                      </m:acc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5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5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5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5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500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Skalární součin vektorů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914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Určete skalární součin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−2,3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−4,−5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dirty="0"/>
              </a:p>
              <a:p>
                <a:r>
                  <a:rPr lang="cs-CZ" b="0" dirty="0" smtClean="0"/>
                  <a:t>Dosadíme do vzorce: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8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𝑢</m:t>
                        </m:r>
                      </m:e>
                    </m:acc>
                    <m:r>
                      <a:rPr lang="cs-CZ" sz="28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𝑢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latin typeface="Cambria Math"/>
                        <a:ea typeface="Cambria Math"/>
                      </a:rPr>
                      <m:t>+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𝑢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=−2∙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−4</m:t>
                        </m:r>
                      </m:e>
                    </m:d>
                    <m:r>
                      <a:rPr lang="cs-CZ" sz="2800" b="0" i="1" smtClean="0">
                        <a:latin typeface="Cambria Math"/>
                        <a:ea typeface="Cambria Math"/>
                      </a:rPr>
                      <m:t>+3∙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=8+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−15</m:t>
                        </m:r>
                      </m:e>
                    </m:d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𝟕</m:t>
                    </m:r>
                  </m:oMath>
                </a14:m>
                <a:endParaRPr lang="cs-CZ" b="1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Výsledkem je tedy pouze jedno číslo </a:t>
                </a:r>
                <a:r>
                  <a:rPr lang="cs-CZ" smtClean="0"/>
                  <a:t>(„skalár“)</a:t>
                </a:r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2156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261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Určete souřadnici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</m:t>
                    </m:r>
                  </m:oMath>
                </a14:m>
                <a:r>
                  <a:rPr lang="cs-CZ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, tak aby 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, kde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4,−3</m:t>
                        </m:r>
                      </m:e>
                    </m:d>
                  </m:oMath>
                </a14:m>
                <a:r>
                  <a:rPr lang="cs-CZ" dirty="0" smtClean="0"/>
                  <a:t>, byla rovna 6.</a:t>
                </a:r>
              </a:p>
              <a:p>
                <a:r>
                  <a:rPr lang="cs-CZ" dirty="0" smtClean="0"/>
                  <a:t>Jsou dány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−3,2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5,−3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 </m:t>
                    </m:r>
                  </m:oMath>
                </a14:m>
                <a:r>
                  <a:rPr lang="cs-CZ" dirty="0" smtClean="0"/>
                  <a:t>Určete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, pro který platí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∙</m:t>
                        </m:r>
                        <m:acc>
                          <m:accPr>
                            <m:chr m:val="⃗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acc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𝑢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 smtClean="0"/>
              </a:p>
              <a:p>
                <a:r>
                  <a:rPr lang="cs-CZ" dirty="0" smtClean="0"/>
                  <a:t>Je dán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−4,9</m:t>
                        </m:r>
                      </m:e>
                    </m:d>
                  </m:oMath>
                </a14:m>
                <a:r>
                  <a:rPr lang="cs-CZ" dirty="0" smtClean="0"/>
                  <a:t>. Určete reálná čísla </a:t>
                </a:r>
                <a:r>
                  <a:rPr lang="cs-CZ" dirty="0" err="1" smtClean="0"/>
                  <a:t>a,b</a:t>
                </a:r>
                <a:r>
                  <a:rPr lang="cs-CZ" dirty="0"/>
                  <a:t> </a:t>
                </a:r>
                <a:r>
                  <a:rPr lang="cs-CZ" dirty="0" smtClean="0"/>
                  <a:t>tak, aby platilo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, kde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1,−2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−3,6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2156" r="-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562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4.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80-7196-139-6.</a:t>
            </a:r>
          </a:p>
          <a:p>
            <a:endParaRPr lang="cs-CZ" altLang="cs-CZ" dirty="0"/>
          </a:p>
          <a:p>
            <a:endParaRPr lang="cs-CZ" altLang="cs-CZ" dirty="0"/>
          </a:p>
          <a:p>
            <a:endParaRPr lang="cs-CZ" alt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1700</TotalTime>
  <Words>161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Sčítání vektorů</vt:lpstr>
      <vt:lpstr>Příklad</vt:lpstr>
      <vt:lpstr>Grafické sčítání</vt:lpstr>
      <vt:lpstr>Odečítání vektorů</vt:lpstr>
      <vt:lpstr>Příklad</vt:lpstr>
      <vt:lpstr>Skalární součin vektorů</vt:lpstr>
      <vt:lpstr>Příklad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Dum</cp:lastModifiedBy>
  <cp:revision>187</cp:revision>
  <cp:lastPrinted>2014-04-04T07:13:24Z</cp:lastPrinted>
  <dcterms:created xsi:type="dcterms:W3CDTF">2014-01-22T19:10:32Z</dcterms:created>
  <dcterms:modified xsi:type="dcterms:W3CDTF">2014-10-07T12:50:04Z</dcterms:modified>
</cp:coreProperties>
</file>