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4" r:id="rId1"/>
  </p:sldMasterIdLst>
  <p:notesMasterIdLst>
    <p:notesMasterId r:id="rId14"/>
  </p:notesMasterIdLst>
  <p:handoutMasterIdLst>
    <p:handoutMasterId r:id="rId15"/>
  </p:handoutMasterIdLst>
  <p:sldIdLst>
    <p:sldId id="256" r:id="rId2"/>
    <p:sldId id="284" r:id="rId3"/>
    <p:sldId id="279" r:id="rId4"/>
    <p:sldId id="285" r:id="rId5"/>
    <p:sldId id="286" r:id="rId6"/>
    <p:sldId id="288" r:id="rId7"/>
    <p:sldId id="289" r:id="rId8"/>
    <p:sldId id="287" r:id="rId9"/>
    <p:sldId id="290" r:id="rId10"/>
    <p:sldId id="291" r:id="rId11"/>
    <p:sldId id="292" r:id="rId12"/>
    <p:sldId id="266" r:id="rId13"/>
  </p:sldIdLst>
  <p:sldSz cx="9144000" cy="6858000" type="screen4x3"/>
  <p:notesSz cx="6669088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54" autoAdjust="0"/>
    <p:restoredTop sz="94660"/>
  </p:normalViewPr>
  <p:slideViewPr>
    <p:cSldViewPr>
      <p:cViewPr varScale="1">
        <p:scale>
          <a:sx n="69" d="100"/>
          <a:sy n="69" d="100"/>
        </p:scale>
        <p:origin x="-2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2FAF51-9625-4FCC-AD0B-FAD56FB46D9B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E9AED-61E4-4F89-B9EB-7A38D7E193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347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1E85D-590E-41DE-9450-A5ED8C75CF7B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6AD75-7C19-4208-92F2-C46417C76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221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6AD75-7C19-4208-92F2-C46417C764F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55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2" r:id="rId8"/>
    <p:sldLayoutId id="2147484073" r:id="rId9"/>
    <p:sldLayoutId id="2147484074" r:id="rId10"/>
    <p:sldLayoutId id="214748407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s-ko.cz/documents/MAT_pospisilova/Geometrick%C3%A1%20posloupnost%20a%20jej%C3%AD%20u%C5%BEit%C3%AD.pdf" TargetMode="External"/><Relationship Id="rId2" Type="http://schemas.openxmlformats.org/officeDocument/2006/relationships/hyperlink" Target="https://is.muni.cz/th/357219/prif_b/Bakalarska_prace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alianskodovolenka.com/wp-content/uploads/2010/03/obyvate%C4%BEstvo-v-taliansk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404813"/>
            <a:ext cx="7021512" cy="1714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7308850" y="642938"/>
            <a:ext cx="1035050" cy="8413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>
                <a:solidFill>
                  <a:schemeClr val="tx1"/>
                </a:solidFill>
                <a:latin typeface="Gill Sans MT" pitchFamily="34" charset="-18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  <a:defRPr sz="2800">
                <a:solidFill>
                  <a:schemeClr val="tx1"/>
                </a:solidFill>
                <a:latin typeface="Gill Sans MT" pitchFamily="34" charset="-1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Gill Sans MT" pitchFamily="34" charset="-18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32D2E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1800">
              <a:latin typeface="Arial" charset="0"/>
            </a:endParaRPr>
          </a:p>
        </p:txBody>
      </p:sp>
      <p:pic>
        <p:nvPicPr>
          <p:cNvPr id="6" name="obrázek 1" descr="logo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765175"/>
            <a:ext cx="7858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05218"/>
              </p:ext>
            </p:extLst>
          </p:nvPr>
        </p:nvGraphicFramePr>
        <p:xfrm>
          <a:off x="611188" y="2205038"/>
          <a:ext cx="7921626" cy="4032250"/>
        </p:xfrm>
        <a:graphic>
          <a:graphicData uri="http://schemas.openxmlformats.org/drawingml/2006/table">
            <a:tbl>
              <a:tblPr/>
              <a:tblGrid>
                <a:gridCol w="1292561"/>
                <a:gridCol w="541148"/>
                <a:gridCol w="1613665"/>
                <a:gridCol w="733484"/>
                <a:gridCol w="293394"/>
                <a:gridCol w="3447374"/>
              </a:tblGrid>
              <a:tr h="53737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projektu: Digitalizace výuky oboru Kosmetické služby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CZ.1.07/1.5.00/34.0535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9164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Škola: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Soukromá střední odborná škola Břeclav, s.r.o., Mládežnická 3, 690 02 Břeclav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7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11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Užití posloupností v praxi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763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r>
                        <a:rPr kumimoji="0" lang="cs-CZ" alt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Posloupnosti a jejich využití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707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autora: Mgr. Jitka Konečná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10.04.2014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0501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Kód materiálu: OPVK_1.5_DUM_III/2_MAT_14_KO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Soubor: 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VYSTUPY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VY_32_inovace_MAT_14_KO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56738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výukový materiál  je určen k získání hlavních </a:t>
                      </a: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poznatků, </a:t>
                      </a: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jak využít posloupnosti v praxi.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885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posloupnosti využít?	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Posloupnosti se využívají zejména ve finanční sféře</a:t>
            </a:r>
          </a:p>
          <a:p>
            <a:pPr lvl="1"/>
            <a:r>
              <a:rPr lang="cs-CZ" dirty="0" smtClean="0"/>
              <a:t>Vzrůst hodnoty (střádání </a:t>
            </a:r>
            <a:r>
              <a:rPr lang="cs-CZ" dirty="0" smtClean="0"/>
              <a:t>peněz, vzrůst </a:t>
            </a:r>
            <a:r>
              <a:rPr lang="cs-CZ" dirty="0" smtClean="0"/>
              <a:t>obyvatelstva, …)</a:t>
            </a:r>
          </a:p>
          <a:p>
            <a:pPr lvl="1"/>
            <a:r>
              <a:rPr lang="cs-CZ" dirty="0" smtClean="0"/>
              <a:t>Pokles hodnoty (amortizace, splácení úvěru, … )</a:t>
            </a:r>
            <a:endParaRPr lang="cs-CZ" dirty="0"/>
          </a:p>
          <a:p>
            <a:pPr marL="411480" lvl="1" indent="0">
              <a:buNone/>
            </a:pPr>
            <a:endParaRPr lang="cs-CZ" dirty="0" smtClean="0"/>
          </a:p>
          <a:p>
            <a:pPr marL="411480" lvl="1" indent="0">
              <a:buNone/>
            </a:pPr>
            <a:r>
              <a:rPr lang="cs-CZ" dirty="0" smtClean="0"/>
              <a:t>Při vzrůstu i poklesu nás vždy </a:t>
            </a:r>
            <a:r>
              <a:rPr lang="cs-CZ" dirty="0" smtClean="0"/>
              <a:t>zajímá, </a:t>
            </a:r>
            <a:r>
              <a:rPr lang="cs-CZ" dirty="0" smtClean="0"/>
              <a:t>jakým </a:t>
            </a:r>
            <a:r>
              <a:rPr lang="cs-CZ" b="1" i="1" dirty="0" smtClean="0"/>
              <a:t>procentem</a:t>
            </a:r>
            <a:r>
              <a:rPr lang="cs-CZ" dirty="0" smtClean="0"/>
              <a:t> daná </a:t>
            </a:r>
            <a:r>
              <a:rPr lang="cs-CZ" dirty="0" smtClean="0"/>
              <a:t>hodnota </a:t>
            </a:r>
            <a:r>
              <a:rPr lang="cs-CZ" dirty="0" smtClean="0"/>
              <a:t>roste či klesá. </a:t>
            </a:r>
          </a:p>
          <a:p>
            <a:pPr marL="411480" lvl="1" indent="0">
              <a:buNone/>
            </a:pPr>
            <a:endParaRPr lang="cs-CZ" dirty="0" smtClean="0"/>
          </a:p>
          <a:p>
            <a:pPr marL="411480" lvl="1" indent="0">
              <a:buNone/>
            </a:pPr>
            <a:r>
              <a:rPr lang="cs-CZ" dirty="0" smtClean="0"/>
              <a:t>Důležité je také </a:t>
            </a:r>
            <a:r>
              <a:rPr lang="cs-CZ" b="1" i="1" dirty="0" smtClean="0"/>
              <a:t>období</a:t>
            </a:r>
            <a:r>
              <a:rPr lang="cs-CZ" dirty="0" smtClean="0"/>
              <a:t>, po které </a:t>
            </a:r>
            <a:r>
              <a:rPr lang="cs-CZ" dirty="0" smtClean="0"/>
              <a:t>vzrůst </a:t>
            </a:r>
            <a:r>
              <a:rPr lang="cs-CZ" dirty="0" smtClean="0"/>
              <a:t>nebo pokles sledujeme.</a:t>
            </a:r>
          </a:p>
          <a:p>
            <a:pPr marL="411480" lvl="1" indent="0">
              <a:buNone/>
            </a:pPr>
            <a:endParaRPr lang="cs-CZ" dirty="0" smtClean="0"/>
          </a:p>
          <a:p>
            <a:pPr marL="411480" lvl="1" indent="0">
              <a:buNone/>
            </a:pPr>
            <a:r>
              <a:rPr lang="cs-CZ" dirty="0" smtClean="0"/>
              <a:t>Podstatná je i </a:t>
            </a:r>
            <a:r>
              <a:rPr lang="cs-CZ" b="1" i="1" dirty="0" smtClean="0"/>
              <a:t>počáteční </a:t>
            </a:r>
            <a:r>
              <a:rPr lang="cs-CZ" b="1" i="1" dirty="0" smtClean="0"/>
              <a:t>hodnota,</a:t>
            </a:r>
            <a:r>
              <a:rPr lang="cs-CZ" dirty="0" smtClean="0"/>
              <a:t> </a:t>
            </a:r>
            <a:r>
              <a:rPr lang="cs-CZ" dirty="0" smtClean="0"/>
              <a:t>pro kterou budeme sledovat </a:t>
            </a:r>
            <a:r>
              <a:rPr lang="cs-CZ" dirty="0" smtClean="0"/>
              <a:t>vzrůst </a:t>
            </a:r>
            <a:r>
              <a:rPr lang="cs-CZ" dirty="0" smtClean="0"/>
              <a:t>nebo pokles.</a:t>
            </a:r>
          </a:p>
        </p:txBody>
      </p:sp>
    </p:spTree>
    <p:extLst>
      <p:ext uri="{BB962C8B-B14F-4D97-AF65-F5344CB8AC3E}">
        <p14:creationId xmlns:p14="http://schemas.microsoft.com/office/powerpoint/2010/main" val="268657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cs-CZ" dirty="0" smtClean="0"/>
              <a:t>Vzrůst 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412776"/>
                <a:ext cx="8229600" cy="4954555"/>
              </a:xfrm>
            </p:spPr>
            <p:txBody>
              <a:bodyPr>
                <a:normAutofit/>
              </a:bodyPr>
              <a:lstStyle/>
              <a:p>
                <a:r>
                  <a:rPr lang="cs-CZ" dirty="0" smtClean="0"/>
                  <a:t>Vzrůst hodnoty je ve slovních úlohách nejčastěji označován jako </a:t>
                </a:r>
              </a:p>
              <a:p>
                <a:r>
                  <a:rPr lang="cs-CZ" dirty="0" smtClean="0"/>
                  <a:t>rostoucí </a:t>
                </a:r>
                <a:r>
                  <a:rPr lang="cs-CZ" dirty="0" smtClean="0"/>
                  <a:t>počet obyvatel, vložení částky na spořící účet, … </a:t>
                </a:r>
              </a:p>
              <a:p>
                <a:pPr marL="109728" indent="0">
                  <a:buNone/>
                </a:pPr>
                <a:endParaRPr lang="cs-CZ" dirty="0" smtClean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:endParaRPr lang="cs-CZ" dirty="0" smtClean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……</m:t>
                      </m:r>
                      <m:r>
                        <a:rPr lang="cs-CZ" b="0" i="1" smtClean="0">
                          <a:latin typeface="Cambria Math"/>
                        </a:rPr>
                        <m:t>𝑘𝑜𝑛𝑒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á </m:t>
                      </m:r>
                      <m:r>
                        <a:rPr lang="cs-CZ" b="0" i="1" smtClean="0">
                          <a:latin typeface="Cambria Math"/>
                        </a:rPr>
                        <m:t>h𝑜𝑑𝑛𝑜𝑡𝑎</m:t>
                      </m:r>
                    </m:oMath>
                  </m:oMathPara>
                </a14:m>
                <a:endParaRPr lang="cs-CZ" b="0" dirty="0" smtClean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……</m:t>
                      </m:r>
                      <m:r>
                        <a:rPr lang="cs-CZ" b="0" i="1" smtClean="0">
                          <a:latin typeface="Cambria Math"/>
                        </a:rPr>
                        <m:t>𝑝𝑜</m:t>
                      </m:r>
                      <m:r>
                        <a:rPr lang="cs-CZ" b="0" i="1" smtClean="0">
                          <a:latin typeface="Cambria Math"/>
                        </a:rPr>
                        <m:t>čá</m:t>
                      </m:r>
                      <m:r>
                        <a:rPr lang="cs-CZ" b="0" i="1" smtClean="0">
                          <a:latin typeface="Cambria Math"/>
                        </a:rPr>
                        <m:t>𝑡𝑒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latin typeface="Cambria Math"/>
                        </a:rPr>
                        <m:t>h𝑜𝑑𝑛𝑜𝑡𝑎</m:t>
                      </m:r>
                    </m:oMath>
                  </m:oMathPara>
                </a14:m>
                <a:endParaRPr lang="cs-CZ" b="0" dirty="0" smtClean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……</m:t>
                      </m:r>
                      <m:r>
                        <a:rPr lang="cs-CZ" b="0" i="1" smtClean="0">
                          <a:latin typeface="Cambria Math"/>
                        </a:rPr>
                        <m:t>𝑝𝑟𝑜𝑐𝑒𝑛𝑡𝑜</m:t>
                      </m:r>
                      <m:r>
                        <a:rPr lang="cs-CZ" b="0" i="1" smtClean="0">
                          <a:latin typeface="Cambria Math"/>
                        </a:rPr>
                        <m:t> %</m:t>
                      </m:r>
                    </m:oMath>
                  </m:oMathPara>
                </a14:m>
                <a:endParaRPr lang="cs-CZ" b="0" dirty="0" smtClean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 ……</m:t>
                      </m:r>
                      <m:r>
                        <a:rPr lang="cs-CZ" b="0" i="1" smtClean="0">
                          <a:latin typeface="Cambria Math"/>
                        </a:rPr>
                        <m:t>𝑜𝑏𝑑𝑜𝑏</m:t>
                      </m:r>
                      <m:r>
                        <a:rPr lang="cs-CZ" b="0" i="1" smtClean="0">
                          <a:latin typeface="Cambria Math"/>
                        </a:rPr>
                        <m:t>í (</m:t>
                      </m:r>
                      <m:r>
                        <a:rPr lang="cs-CZ" b="0" i="1" smtClean="0">
                          <a:latin typeface="Cambria Math"/>
                        </a:rPr>
                        <m:t>𝑟𝑜𝑘𝑦</m:t>
                      </m:r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</a:rPr>
                        <m:t>𝑠</m:t>
                      </m:r>
                      <m:r>
                        <a:rPr lang="cs-CZ" b="0" i="1" smtClean="0">
                          <a:latin typeface="Cambria Math"/>
                        </a:rPr>
                        <m:t>í</m:t>
                      </m:r>
                      <m:r>
                        <a:rPr lang="cs-CZ" b="0" i="1" smtClean="0">
                          <a:latin typeface="Cambria Math"/>
                        </a:rPr>
                        <m:t>𝑐𝑒</m:t>
                      </m:r>
                      <m:r>
                        <a:rPr lang="cs-CZ" b="0" i="1" smtClean="0">
                          <a:latin typeface="Cambria Math"/>
                        </a:rPr>
                        <m:t>,…)</m:t>
                      </m:r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412776"/>
                <a:ext cx="8229600" cy="4954555"/>
              </a:xfrm>
              <a:blipFill rotWithShape="1">
                <a:blip r:embed="rId2"/>
                <a:stretch>
                  <a:fillRect t="-7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234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Vzrůst </a:t>
            </a:r>
            <a:r>
              <a:rPr lang="cs-CZ" dirty="0" smtClean="0"/>
              <a:t>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Město má 90000 obyvatel a jejich počet se každoročně zvyšuje o 1,3%. Určete počet obyvatel města za </a:t>
                </a:r>
                <a:r>
                  <a:rPr lang="cs-CZ" dirty="0" smtClean="0"/>
                  <a:t>15 let</a:t>
                </a:r>
                <a:r>
                  <a:rPr lang="cs-CZ" dirty="0" smtClean="0"/>
                  <a:t>.</a:t>
                </a:r>
              </a:p>
              <a:p>
                <a:endParaRPr lang="cs-CZ" dirty="0" smtClean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…</m:t>
                      </m:r>
                      <m:r>
                        <a:rPr lang="cs-CZ" b="0" i="1" smtClean="0"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cs-CZ" dirty="0" smtClean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 …90000</m:t>
                      </m:r>
                    </m:oMath>
                  </m:oMathPara>
                </a14:m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…1,3</m:t>
                      </m:r>
                      <m:r>
                        <a:rPr lang="cs-CZ" i="1">
                          <a:latin typeface="Cambria Math"/>
                        </a:rPr>
                        <m:t>%</m:t>
                      </m:r>
                    </m:oMath>
                  </m:oMathPara>
                </a14:m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𝑛</m:t>
                      </m:r>
                      <m:r>
                        <a:rPr lang="cs-CZ" i="1">
                          <a:latin typeface="Cambria Math"/>
                        </a:rPr>
                        <m:t> …15</m:t>
                      </m:r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:r>
                  <a:rPr lang="cs-CZ" i="1" dirty="0" smtClean="0">
                    <a:latin typeface="Cambria Math"/>
                  </a:rPr>
                  <a:t>dosadíme</a:t>
                </a:r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15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90000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1,3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15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62" r="-15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48879"/>
            <a:ext cx="2553072" cy="2297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882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Vzrůst 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Město má 90000 obyvatel a jejich počet se každoročně zvyšuje o 1,3%. Určete počet obyvatel města za </a:t>
                </a:r>
                <a:r>
                  <a:rPr lang="cs-CZ" dirty="0" smtClean="0"/>
                  <a:t>15 let</a:t>
                </a:r>
                <a:r>
                  <a:rPr lang="cs-CZ" dirty="0" smtClean="0"/>
                  <a:t>.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=90000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1+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0,013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15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=90000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1,013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15</m:t>
                        </m:r>
                      </m:sup>
                    </m:sSup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=90000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1,214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u="sng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u="sng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u="sng" smtClean="0">
                            <a:latin typeface="Cambria Math"/>
                          </a:rPr>
                          <m:t>𝟏𝟓</m:t>
                        </m:r>
                      </m:sub>
                    </m:sSub>
                    <m:r>
                      <a:rPr lang="cs-CZ" b="1" i="1" u="sng">
                        <a:latin typeface="Cambria Math"/>
                      </a:rPr>
                      <m:t>=</m:t>
                    </m:r>
                    <m:r>
                      <a:rPr lang="cs-CZ" b="1" i="1" u="sng" smtClean="0">
                        <a:latin typeface="Cambria Math"/>
                      </a:rPr>
                      <m:t>𝟏𝟎𝟗𝟐𝟒𝟎</m:t>
                    </m:r>
                  </m:oMath>
                </a14:m>
                <a:endParaRPr lang="cs-CZ" b="1" u="sng" dirty="0" smtClean="0"/>
              </a:p>
              <a:p>
                <a:endParaRPr lang="cs-CZ" dirty="0" smtClean="0"/>
              </a:p>
              <a:p>
                <a:r>
                  <a:rPr lang="cs-CZ" dirty="0" smtClean="0"/>
                  <a:t>Počet obyvatel města za 15 let bude 109240.</a:t>
                </a: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62" r="-15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57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Vzrůst 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Určete, </a:t>
                </a:r>
                <a:r>
                  <a:rPr lang="cs-CZ" dirty="0" smtClean="0"/>
                  <a:t>jaký obnos paní Spořivá musí uložit, aby při 5% úroku měla za </a:t>
                </a:r>
                <a:r>
                  <a:rPr lang="cs-CZ" dirty="0" smtClean="0"/>
                  <a:t>15 let </a:t>
                </a:r>
                <a:r>
                  <a:rPr lang="cs-CZ" dirty="0" smtClean="0"/>
                  <a:t>v bance </a:t>
                </a:r>
                <a:r>
                  <a:rPr lang="cs-CZ" dirty="0" smtClean="0"/>
                  <a:t>100000 Kč</a:t>
                </a:r>
                <a:r>
                  <a:rPr lang="cs-CZ" dirty="0" smtClean="0"/>
                  <a:t>.</a:t>
                </a:r>
              </a:p>
              <a:p>
                <a:endParaRPr lang="cs-CZ" dirty="0" smtClean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…</m:t>
                      </m:r>
                      <m:r>
                        <a:rPr lang="cs-CZ" b="0" i="1" smtClean="0">
                          <a:latin typeface="Cambria Math"/>
                        </a:rPr>
                        <m:t>100000</m:t>
                      </m:r>
                    </m:oMath>
                  </m:oMathPara>
                </a14:m>
                <a:endParaRPr lang="cs-CZ" b="0" i="1" dirty="0" smtClean="0">
                  <a:latin typeface="Cambria Math"/>
                </a:endParaRPr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 …?</m:t>
                      </m:r>
                    </m:oMath>
                  </m:oMathPara>
                </a14:m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…5</m:t>
                      </m:r>
                      <m:r>
                        <a:rPr lang="cs-CZ" i="1">
                          <a:latin typeface="Cambria Math"/>
                        </a:rPr>
                        <m:t>%</m:t>
                      </m:r>
                    </m:oMath>
                  </m:oMathPara>
                </a14:m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𝑛</m:t>
                      </m:r>
                      <m:r>
                        <a:rPr lang="cs-CZ" i="1">
                          <a:latin typeface="Cambria Math"/>
                        </a:rPr>
                        <m:t> …15</m:t>
                      </m:r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:endParaRPr lang="cs-CZ" dirty="0" smtClean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:r>
                  <a:rPr lang="cs-CZ" i="1" dirty="0" smtClean="0">
                    <a:latin typeface="Cambria Math"/>
                  </a:rPr>
                  <a:t>dosadíme</a:t>
                </a:r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100000</m:t>
                      </m:r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15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:pPr marL="109728" indent="0">
                  <a:buNone/>
                </a:pPr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Acer\AppData\Local\Microsoft\Windows\Temporary Internet Files\Content.IE5\WRHOJ9R9\MC900361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573016"/>
            <a:ext cx="2762545" cy="227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58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Vzrůst 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Určete, </a:t>
                </a:r>
                <a:r>
                  <a:rPr lang="cs-CZ" dirty="0" smtClean="0"/>
                  <a:t>jaký obnos paní Spořivá musí uložit, aby při 5% úroku měla za </a:t>
                </a:r>
                <a:r>
                  <a:rPr lang="cs-CZ" dirty="0" smtClean="0"/>
                  <a:t>15 let </a:t>
                </a:r>
                <a:r>
                  <a:rPr lang="cs-CZ" dirty="0" smtClean="0"/>
                  <a:t>v bance </a:t>
                </a:r>
                <a:r>
                  <a:rPr lang="cs-CZ" dirty="0" smtClean="0"/>
                  <a:t>100000 Kč</a:t>
                </a:r>
                <a:r>
                  <a:rPr lang="cs-CZ" dirty="0" smtClean="0"/>
                  <a:t>.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100000=</m:t>
                    </m:r>
                    <m:sSub>
                      <m:sSubPr>
                        <m:ctrlPr>
                          <a:rPr lang="cs-CZ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 dirty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 dirty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1+0,05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15</m:t>
                        </m:r>
                      </m:sup>
                    </m:sSup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100000=</m:t>
                    </m:r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1,05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15</m:t>
                        </m:r>
                      </m:sup>
                    </m:sSup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100000=</m:t>
                    </m:r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/>
                        <a:ea typeface="Cambria Math"/>
                      </a:rPr>
                      <m:t>∙2,079</m:t>
                    </m:r>
                    <m:r>
                      <a:rPr lang="cs-CZ">
                        <a:latin typeface="Cambria Math"/>
                        <a:ea typeface="Cambria Math"/>
                      </a:rPr>
                      <m:t>        /2,079</m:t>
                    </m:r>
                  </m:oMath>
                </a14:m>
                <a:endParaRPr lang="cs-CZ" dirty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u="sng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u="sng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u="sng"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b="1" i="1" u="sng">
                        <a:latin typeface="Cambria Math"/>
                      </a:rPr>
                      <m:t>=</m:t>
                    </m:r>
                    <m:r>
                      <a:rPr lang="cs-CZ" b="1" i="1" u="sng">
                        <a:latin typeface="Cambria Math"/>
                      </a:rPr>
                      <m:t>𝟒𝟖𝟏𝟎𝟏</m:t>
                    </m:r>
                  </m:oMath>
                </a14:m>
                <a:endParaRPr lang="cs-CZ" b="1" u="sng" dirty="0"/>
              </a:p>
              <a:p>
                <a:endParaRPr lang="cs-CZ" dirty="0"/>
              </a:p>
              <a:p>
                <a:r>
                  <a:rPr lang="cs-CZ" dirty="0"/>
                  <a:t>Paní Spořivá musí uložit do banky </a:t>
                </a:r>
                <a:r>
                  <a:rPr lang="cs-CZ" dirty="0" smtClean="0"/>
                  <a:t>48101 Kč</a:t>
                </a:r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406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Pokles 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7931224" cy="4800600"/>
              </a:xfrm>
            </p:spPr>
            <p:txBody>
              <a:bodyPr/>
              <a:lstStyle/>
              <a:p>
                <a:r>
                  <a:rPr lang="cs-CZ" dirty="0" smtClean="0"/>
                  <a:t>Pokles </a:t>
                </a:r>
                <a:r>
                  <a:rPr lang="cs-CZ" dirty="0"/>
                  <a:t>hodnoty je ve slovních úlohách nejčastěji označován jako </a:t>
                </a:r>
              </a:p>
              <a:p>
                <a:r>
                  <a:rPr lang="cs-CZ" dirty="0" smtClean="0"/>
                  <a:t>splácení </a:t>
                </a:r>
                <a:r>
                  <a:rPr lang="cs-CZ" dirty="0" smtClean="0"/>
                  <a:t>úvěru, ztráta hodnoty opotřebením, </a:t>
                </a:r>
                <a:r>
                  <a:rPr lang="cs-CZ" dirty="0" smtClean="0"/>
                  <a:t>…</a:t>
                </a:r>
                <a:endParaRPr lang="cs-CZ" dirty="0"/>
              </a:p>
              <a:p>
                <a:pPr marL="109728" indent="0">
                  <a:buNone/>
                </a:pPr>
                <a:endParaRPr lang="cs-CZ" dirty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109728" indent="0">
                  <a:buNone/>
                </a:pPr>
                <a:endParaRPr lang="cs-CZ" dirty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……</m:t>
                      </m:r>
                      <m:r>
                        <a:rPr lang="cs-CZ" i="1">
                          <a:latin typeface="Cambria Math"/>
                        </a:rPr>
                        <m:t>𝑘𝑜𝑛𝑒</m:t>
                      </m:r>
                      <m:r>
                        <a:rPr lang="cs-CZ" i="1">
                          <a:latin typeface="Cambria Math"/>
                        </a:rPr>
                        <m:t>č</m:t>
                      </m:r>
                      <m:r>
                        <a:rPr lang="cs-CZ" i="1">
                          <a:latin typeface="Cambria Math"/>
                        </a:rPr>
                        <m:t>𝑛</m:t>
                      </m:r>
                      <m:r>
                        <a:rPr lang="cs-CZ" i="1">
                          <a:latin typeface="Cambria Math"/>
                        </a:rPr>
                        <m:t>á </m:t>
                      </m:r>
                      <m:r>
                        <a:rPr lang="cs-CZ" i="1">
                          <a:latin typeface="Cambria Math"/>
                        </a:rPr>
                        <m:t>h𝑜𝑑𝑛𝑜𝑡𝑎</m:t>
                      </m:r>
                    </m:oMath>
                  </m:oMathPara>
                </a14:m>
                <a:endParaRPr lang="cs-CZ" dirty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……</m:t>
                      </m:r>
                      <m:r>
                        <a:rPr lang="cs-CZ" i="1">
                          <a:latin typeface="Cambria Math"/>
                        </a:rPr>
                        <m:t>𝑝𝑜</m:t>
                      </m:r>
                      <m:r>
                        <a:rPr lang="cs-CZ" i="1">
                          <a:latin typeface="Cambria Math"/>
                        </a:rPr>
                        <m:t>čá</m:t>
                      </m:r>
                      <m:r>
                        <a:rPr lang="cs-CZ" i="1">
                          <a:latin typeface="Cambria Math"/>
                        </a:rPr>
                        <m:t>𝑡𝑒</m:t>
                      </m:r>
                      <m:r>
                        <a:rPr lang="cs-CZ" i="1">
                          <a:latin typeface="Cambria Math"/>
                        </a:rPr>
                        <m:t>č</m:t>
                      </m:r>
                      <m:r>
                        <a:rPr lang="cs-CZ" i="1">
                          <a:latin typeface="Cambria Math"/>
                        </a:rPr>
                        <m:t>𝑛</m:t>
                      </m:r>
                      <m:r>
                        <a:rPr lang="cs-CZ" i="1">
                          <a:latin typeface="Cambria Math"/>
                        </a:rPr>
                        <m:t>í </m:t>
                      </m:r>
                      <m:r>
                        <a:rPr lang="cs-CZ" i="1">
                          <a:latin typeface="Cambria Math"/>
                        </a:rPr>
                        <m:t>h𝑜𝑑𝑛𝑜𝑡𝑎</m:t>
                      </m:r>
                    </m:oMath>
                  </m:oMathPara>
                </a14:m>
                <a:endParaRPr lang="cs-CZ" dirty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𝑝</m:t>
                      </m:r>
                      <m:r>
                        <a:rPr lang="cs-CZ" i="1">
                          <a:latin typeface="Cambria Math"/>
                        </a:rPr>
                        <m:t>……</m:t>
                      </m:r>
                      <m:r>
                        <a:rPr lang="cs-CZ" i="1">
                          <a:latin typeface="Cambria Math"/>
                        </a:rPr>
                        <m:t>𝑝𝑟𝑜𝑐𝑒𝑛𝑡𝑜</m:t>
                      </m:r>
                      <m:r>
                        <a:rPr lang="cs-CZ" i="1">
                          <a:latin typeface="Cambria Math"/>
                        </a:rPr>
                        <m:t> %</m:t>
                      </m:r>
                    </m:oMath>
                  </m:oMathPara>
                </a14:m>
                <a:endParaRPr lang="cs-CZ" dirty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𝑛</m:t>
                      </m:r>
                      <m:r>
                        <a:rPr lang="cs-CZ" i="1">
                          <a:latin typeface="Cambria Math"/>
                        </a:rPr>
                        <m:t> ……</m:t>
                      </m:r>
                      <m:r>
                        <a:rPr lang="cs-CZ" i="1">
                          <a:latin typeface="Cambria Math"/>
                        </a:rPr>
                        <m:t>𝑜𝑏𝑑𝑜𝑏</m:t>
                      </m:r>
                      <m:r>
                        <a:rPr lang="cs-CZ" i="1">
                          <a:latin typeface="Cambria Math"/>
                        </a:rPr>
                        <m:t>í (</m:t>
                      </m:r>
                      <m:r>
                        <a:rPr lang="cs-CZ" i="1">
                          <a:latin typeface="Cambria Math"/>
                        </a:rPr>
                        <m:t>𝑟𝑜𝑘𝑦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ě</m:t>
                      </m:r>
                      <m:r>
                        <a:rPr lang="cs-CZ" i="1">
                          <a:latin typeface="Cambria Math"/>
                        </a:rPr>
                        <m:t>𝑠</m:t>
                      </m:r>
                      <m:r>
                        <a:rPr lang="cs-CZ" i="1">
                          <a:latin typeface="Cambria Math"/>
                        </a:rPr>
                        <m:t>í</m:t>
                      </m:r>
                      <m:r>
                        <a:rPr lang="cs-CZ" i="1">
                          <a:latin typeface="Cambria Math"/>
                        </a:rPr>
                        <m:t>𝑐𝑒</m:t>
                      </m:r>
                      <m:r>
                        <a:rPr lang="cs-CZ" i="1">
                          <a:latin typeface="Cambria Math"/>
                        </a:rPr>
                        <m:t>,…)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7931224" cy="4800600"/>
              </a:xfrm>
              <a:blipFill rotWithShape="1">
                <a:blip r:embed="rId2"/>
                <a:stretch>
                  <a:fillRect t="-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85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Pokles 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cs-CZ" dirty="0" smtClean="0"/>
                  <a:t>Cena nového stroje je </a:t>
                </a:r>
                <a:r>
                  <a:rPr lang="cs-CZ" dirty="0" smtClean="0"/>
                  <a:t>150000 Kč</a:t>
                </a:r>
                <a:r>
                  <a:rPr lang="cs-CZ" dirty="0" smtClean="0"/>
                  <a:t>, každoročně se odepisuje 5%c ceny stroje z předchozího roku (tzv. amortizace). Určete cenu stroje po deseti letech. </a:t>
                </a:r>
              </a:p>
              <a:p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…?</m:t>
                      </m:r>
                    </m:oMath>
                  </m:oMathPara>
                </a14:m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 …</m:t>
                      </m:r>
                      <m:r>
                        <a:rPr lang="cs-CZ" b="0" i="1" smtClean="0">
                          <a:latin typeface="Cambria Math"/>
                        </a:rPr>
                        <m:t>150000</m:t>
                      </m:r>
                    </m:oMath>
                  </m:oMathPara>
                </a14:m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𝑝</m:t>
                      </m:r>
                      <m:r>
                        <a:rPr lang="cs-CZ" i="1">
                          <a:latin typeface="Cambria Math"/>
                        </a:rPr>
                        <m:t>…5%</m:t>
                      </m:r>
                    </m:oMath>
                  </m:oMathPara>
                </a14:m>
                <a:endParaRPr lang="cs-CZ" dirty="0"/>
              </a:p>
              <a:p>
                <a:pPr marL="109728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𝑛</m:t>
                      </m:r>
                      <m:r>
                        <a:rPr lang="cs-CZ" i="1">
                          <a:latin typeface="Cambria Math"/>
                        </a:rPr>
                        <m:t> …10</m:t>
                      </m:r>
                    </m:oMath>
                  </m:oMathPara>
                </a14:m>
                <a:endParaRPr lang="cs-CZ" dirty="0"/>
              </a:p>
              <a:p>
                <a:pPr marL="109728" indent="0">
                  <a:buNone/>
                </a:pPr>
                <a:endParaRPr lang="cs-CZ" dirty="0"/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109728" indent="0">
                  <a:buNone/>
                </a:pPr>
                <a:r>
                  <a:rPr lang="cs-CZ" i="1" dirty="0">
                    <a:latin typeface="Cambria Math"/>
                  </a:rPr>
                  <a:t>dosadíme</a:t>
                </a:r>
              </a:p>
              <a:p>
                <a:pPr marL="109728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150000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100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635" r="-4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01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Pokles hodnoty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Cena nového stroje je </a:t>
                </a:r>
                <a:r>
                  <a:rPr lang="cs-CZ" dirty="0" smtClean="0"/>
                  <a:t>150000 Kč</a:t>
                </a:r>
                <a:r>
                  <a:rPr lang="cs-CZ" dirty="0" smtClean="0"/>
                  <a:t>, každoročně se odepisuje 5% ceny stroje z předchozího roku (tzv. amortizace). Určete cenu stroje po deseti letech. 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15</m:t>
                    </m:r>
                    <m:r>
                      <a:rPr lang="cs-CZ" i="1">
                        <a:latin typeface="Cambria Math"/>
                      </a:rPr>
                      <m:t>0000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0,0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5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1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15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15</m:t>
                    </m:r>
                    <m:r>
                      <a:rPr lang="cs-CZ" i="1">
                        <a:latin typeface="Cambria Math"/>
                      </a:rPr>
                      <m:t>0000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0,95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1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15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15</m:t>
                    </m:r>
                    <m:r>
                      <a:rPr lang="cs-CZ" i="1">
                        <a:latin typeface="Cambria Math"/>
                      </a:rPr>
                      <m:t>0000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0,5987</m:t>
                    </m:r>
                  </m:oMath>
                </a14:m>
                <a:endParaRPr lang="cs-CZ" dirty="0" smtClean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u="sng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u="sng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u="sng">
                            <a:latin typeface="Cambria Math"/>
                          </a:rPr>
                          <m:t>𝟏𝟓</m:t>
                        </m:r>
                      </m:sub>
                    </m:sSub>
                    <m:r>
                      <a:rPr lang="cs-CZ" b="1" i="1" u="sng" smtClean="0">
                        <a:latin typeface="Cambria Math"/>
                      </a:rPr>
                      <m:t>=</m:t>
                    </m:r>
                    <m:r>
                      <a:rPr lang="cs-CZ" b="1" i="1" u="sng" smtClean="0">
                        <a:latin typeface="Cambria Math"/>
                      </a:rPr>
                      <m:t>𝟖𝟗𝟖𝟎𝟓</m:t>
                    </m:r>
                  </m:oMath>
                </a14:m>
                <a:endParaRPr lang="cs-CZ" b="1" u="sng" dirty="0" smtClean="0"/>
              </a:p>
              <a:p>
                <a:endParaRPr lang="cs-CZ" dirty="0" smtClean="0"/>
              </a:p>
              <a:p>
                <a:r>
                  <a:rPr lang="cs-CZ" dirty="0" smtClean="0"/>
                  <a:t>Cena stroje po deseti letech bude </a:t>
                </a:r>
                <a:r>
                  <a:rPr lang="cs-CZ" dirty="0" smtClean="0"/>
                  <a:t>89805 Kč</a:t>
                </a:r>
                <a:r>
                  <a:rPr lang="cs-CZ" dirty="0" smtClean="0"/>
                  <a:t>.</a:t>
                </a:r>
                <a:endParaRPr lang="cs-CZ" dirty="0"/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62" r="-7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3396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k 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Pan Novák si zakoupil depozitní certifikát za </a:t>
            </a:r>
            <a:r>
              <a:rPr lang="cs-CZ" dirty="0" smtClean="0"/>
              <a:t>37000 Kč </a:t>
            </a:r>
            <a:r>
              <a:rPr lang="cs-CZ" dirty="0" smtClean="0"/>
              <a:t>na 4 roky s roční úrokovou sazbou 4,9%. </a:t>
            </a:r>
            <a:r>
              <a:rPr lang="cs-CZ" dirty="0" smtClean="0"/>
              <a:t>Určete, </a:t>
            </a:r>
            <a:r>
              <a:rPr lang="cs-CZ" dirty="0" smtClean="0"/>
              <a:t>kolik </a:t>
            </a:r>
            <a:r>
              <a:rPr lang="cs-CZ" dirty="0" smtClean="0"/>
              <a:t>peněz </a:t>
            </a:r>
            <a:r>
              <a:rPr lang="cs-CZ" dirty="0" smtClean="0"/>
              <a:t>za certifikát dostane.</a:t>
            </a:r>
          </a:p>
          <a:p>
            <a:endParaRPr lang="cs-CZ" dirty="0"/>
          </a:p>
          <a:p>
            <a:r>
              <a:rPr lang="cs-CZ" dirty="0" smtClean="0"/>
              <a:t>Průměr ocelového drátu se každým tažením zmenšuje o 10%. </a:t>
            </a:r>
            <a:r>
              <a:rPr lang="cs-CZ" dirty="0" smtClean="0"/>
              <a:t>Určete, </a:t>
            </a:r>
            <a:r>
              <a:rPr lang="cs-CZ" dirty="0" smtClean="0"/>
              <a:t>jaký bude průměr drátu po deseti taženích, jestliže původní průměr byl </a:t>
            </a:r>
            <a:r>
              <a:rPr lang="cs-CZ" dirty="0" smtClean="0"/>
              <a:t>5 mm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Mikropočítač v hodnotě </a:t>
            </a:r>
            <a:r>
              <a:rPr lang="cs-CZ" dirty="0" smtClean="0"/>
              <a:t>30000 Kč </a:t>
            </a:r>
            <a:r>
              <a:rPr lang="cs-CZ" dirty="0" smtClean="0"/>
              <a:t>ztrácí fyzickým opotřebováním každý rok 12,5% ze své ceny. Jaká bude jeho hodnota za </a:t>
            </a:r>
            <a:r>
              <a:rPr lang="cs-CZ" dirty="0" smtClean="0"/>
              <a:t>5 let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283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00600"/>
          </a:xfrm>
        </p:spPr>
        <p:txBody>
          <a:bodyPr/>
          <a:lstStyle/>
          <a:p>
            <a:r>
              <a:rPr lang="cs-CZ" altLang="cs-CZ" dirty="0"/>
              <a:t>CALDA, Emil a kol. </a:t>
            </a:r>
            <a:r>
              <a:rPr lang="cs-CZ" altLang="cs-CZ" i="1" dirty="0"/>
              <a:t>Matematika pro netechnické obory SOŠ a SOU </a:t>
            </a:r>
            <a:r>
              <a:rPr lang="cs-CZ" altLang="cs-CZ" i="1" dirty="0" smtClean="0"/>
              <a:t>2. </a:t>
            </a:r>
            <a:r>
              <a:rPr lang="cs-CZ" altLang="cs-CZ" i="1" dirty="0"/>
              <a:t>díl</a:t>
            </a:r>
            <a:r>
              <a:rPr lang="cs-CZ" altLang="cs-CZ" dirty="0"/>
              <a:t>. Praha: Prometheus, 2004, ISBN </a:t>
            </a:r>
            <a:r>
              <a:rPr lang="cs-CZ" altLang="cs-CZ" dirty="0" smtClean="0"/>
              <a:t>80-7196-057-8.</a:t>
            </a:r>
          </a:p>
          <a:p>
            <a:endParaRPr lang="cs-CZ" altLang="cs-CZ" dirty="0"/>
          </a:p>
          <a:p>
            <a:r>
              <a:rPr lang="cs-CZ" altLang="cs-CZ" dirty="0">
                <a:hlinkClick r:id="rId2"/>
              </a:rPr>
              <a:t>https://</a:t>
            </a:r>
            <a:r>
              <a:rPr lang="cs-CZ" altLang="cs-CZ" dirty="0" smtClean="0">
                <a:hlinkClick r:id="rId2"/>
              </a:rPr>
              <a:t>is.muni.cz/th/357219/prif_b/Bakalarska_prace.pdf</a:t>
            </a:r>
            <a:endParaRPr lang="cs-CZ" altLang="cs-CZ" dirty="0" smtClean="0"/>
          </a:p>
          <a:p>
            <a:endParaRPr lang="cs-CZ" altLang="cs-CZ" dirty="0"/>
          </a:p>
          <a:p>
            <a:r>
              <a:rPr lang="cs-CZ" altLang="cs-CZ" dirty="0">
                <a:hlinkClick r:id="rId3"/>
              </a:rPr>
              <a:t>http://</a:t>
            </a:r>
            <a:r>
              <a:rPr lang="cs-CZ" altLang="cs-CZ" dirty="0" smtClean="0">
                <a:hlinkClick r:id="rId3"/>
              </a:rPr>
              <a:t>www.sps-ko.cz/documents/MAT_pospisilova/Geometrick%C3%A1%20posloupnost%20a%20jej%C3%AD%20u%C5%BEit%C3%AD.pdf</a:t>
            </a:r>
            <a:endParaRPr lang="cs-CZ" altLang="cs-CZ" dirty="0" smtClean="0"/>
          </a:p>
          <a:p>
            <a:endParaRPr lang="cs-CZ" altLang="cs-CZ" dirty="0"/>
          </a:p>
          <a:p>
            <a:r>
              <a:rPr lang="cs-CZ" altLang="cs-CZ" dirty="0">
                <a:hlinkClick r:id="rId4"/>
              </a:rPr>
              <a:t>http://</a:t>
            </a:r>
            <a:r>
              <a:rPr lang="cs-CZ" altLang="cs-CZ" dirty="0" smtClean="0">
                <a:hlinkClick r:id="rId4"/>
              </a:rPr>
              <a:t>talianskodovolenka.com/wp-content/uploads/2010/03/obyvate%C4%BEstvo-v-taliansku.jpg</a:t>
            </a:r>
            <a:endParaRPr lang="cs-CZ" altLang="cs-CZ" dirty="0" smtClean="0"/>
          </a:p>
          <a:p>
            <a:endParaRPr lang="cs-CZ" altLang="cs-CZ" dirty="0"/>
          </a:p>
          <a:p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86071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1427</TotalTime>
  <Words>908</Words>
  <Application>Microsoft Office PowerPoint</Application>
  <PresentationFormat>Předvádění na obrazovce (4:3)</PresentationFormat>
  <Paragraphs>122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Sousedství</vt:lpstr>
      <vt:lpstr>Prezentace aplikace PowerPoint</vt:lpstr>
      <vt:lpstr>Kde posloupnosti využít? </vt:lpstr>
      <vt:lpstr>Vzrůst hodnoty</vt:lpstr>
      <vt:lpstr>Vzrůst hodnoty</vt:lpstr>
      <vt:lpstr>Vzrůst hodnoty</vt:lpstr>
      <vt:lpstr>Vzrůst hodnoty</vt:lpstr>
      <vt:lpstr>Vzrůst hodnoty</vt:lpstr>
      <vt:lpstr>Pokles hodnoty</vt:lpstr>
      <vt:lpstr>Pokles hodnoty</vt:lpstr>
      <vt:lpstr>Pokles hodnoty</vt:lpstr>
      <vt:lpstr>Příklady k procvičení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Acer</dc:creator>
  <cp:lastModifiedBy>User</cp:lastModifiedBy>
  <cp:revision>142</cp:revision>
  <cp:lastPrinted>2014-04-04T07:13:24Z</cp:lastPrinted>
  <dcterms:created xsi:type="dcterms:W3CDTF">2014-01-22T19:10:32Z</dcterms:created>
  <dcterms:modified xsi:type="dcterms:W3CDTF">1980-01-03T23:17:30Z</dcterms:modified>
</cp:coreProperties>
</file>