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68" r:id="rId3"/>
    <p:sldId id="257" r:id="rId4"/>
    <p:sldId id="258" r:id="rId5"/>
    <p:sldId id="259" r:id="rId6"/>
    <p:sldId id="260" r:id="rId7"/>
    <p:sldId id="263" r:id="rId8"/>
    <p:sldId id="264" r:id="rId9"/>
    <p:sldId id="265" r:id="rId10"/>
    <p:sldId id="266" r:id="rId11"/>
    <p:sldId id="26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147" autoAdjust="0"/>
    <p:restoredTop sz="94660"/>
  </p:normalViewPr>
  <p:slideViewPr>
    <p:cSldViewPr>
      <p:cViewPr varScale="1">
        <p:scale>
          <a:sx n="99" d="100"/>
          <a:sy n="99" d="100"/>
        </p:scale>
        <p:origin x="-258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á sním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sk-SK" smtClean="0"/>
              <a:t>Upravte štýly predlohy textu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sk-SK" smtClean="0"/>
              <a:t>Upravte štýl predlohy podnadpisov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774F5-4EB2-4D83-8BDE-FA8CE6613075}" type="datetimeFigureOut">
              <a:rPr lang="cs-CZ" smtClean="0"/>
              <a:pPr/>
              <a:t>8.10.2014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D97DDE-35ED-453F-9903-40ADFB33C3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smtClean="0"/>
              <a:t>Upravte štýly predlohy textu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sk-SK" smtClean="0"/>
              <a:t>Upravte štýl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774F5-4EB2-4D83-8BDE-FA8CE6613075}" type="datetimeFigureOut">
              <a:rPr lang="cs-CZ" smtClean="0"/>
              <a:pPr/>
              <a:t>8.10.2014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D97DDE-35ED-453F-9903-40ADFB33C3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Hlavička sekc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sk-SK" smtClean="0"/>
              <a:t>Upravte štýly predlohy textu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sk-SK" smtClean="0"/>
              <a:t>Upravte štýl predlohy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774F5-4EB2-4D83-8BDE-FA8CE6613075}" type="datetimeFigureOut">
              <a:rPr lang="cs-CZ" smtClean="0"/>
              <a:pPr/>
              <a:t>8.10.2014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D97DDE-35ED-453F-9903-40ADFB33C3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sk-SK" smtClean="0"/>
              <a:t>Upravte štýly predlohy textu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sk-SK" smtClean="0"/>
              <a:t>Upravte štýl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sk-SK" smtClean="0"/>
              <a:t>Upravte štýl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774F5-4EB2-4D83-8BDE-FA8CE6613075}" type="datetimeFigureOut">
              <a:rPr lang="cs-CZ" smtClean="0"/>
              <a:pPr/>
              <a:t>8.10.2014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D97DDE-35ED-453F-9903-40ADFB33C3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an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sk-SK" smtClean="0"/>
              <a:t>Upravte štýly predlohy textu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k-SK" smtClean="0"/>
              <a:t>Upravte štýl predlohy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sk-SK" smtClean="0"/>
              <a:t>Upravte štýl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k-SK" smtClean="0"/>
              <a:t>Upravte štýl predlohy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sk-SK" smtClean="0"/>
              <a:t>Upravte štýl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774F5-4EB2-4D83-8BDE-FA8CE6613075}" type="datetimeFigureOut">
              <a:rPr lang="cs-CZ" smtClean="0"/>
              <a:pPr/>
              <a:t>8.10.2014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D97DDE-35ED-453F-9903-40ADFB33C3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Len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smtClean="0"/>
              <a:t>Upravte štýly predlohy textu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774F5-4EB2-4D83-8BDE-FA8CE6613075}" type="datetimeFigureOut">
              <a:rPr lang="cs-CZ" smtClean="0"/>
              <a:pPr/>
              <a:t>8.10.2014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D97DDE-35ED-453F-9903-40ADFB33C3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774F5-4EB2-4D83-8BDE-FA8CE6613075}" type="datetimeFigureOut">
              <a:rPr lang="cs-CZ" smtClean="0"/>
              <a:pPr/>
              <a:t>8.10.2014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D97DDE-35ED-453F-9903-40ADFB33C3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popis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sk-SK" smtClean="0"/>
              <a:t>Upravte štýly predlohy textu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sk-SK" smtClean="0"/>
              <a:t>Upravte štýl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sk-SK" smtClean="0"/>
              <a:t>Upravte štýl predlohy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774F5-4EB2-4D83-8BDE-FA8CE6613075}" type="datetimeFigureOut">
              <a:rPr lang="cs-CZ" smtClean="0"/>
              <a:pPr/>
              <a:t>8.10.2014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D97DDE-35ED-453F-9903-40ADFB33C3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ok s popis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sk-SK" smtClean="0"/>
              <a:t>Upravte štýly predlohy textu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sk-SK" smtClean="0"/>
              <a:t>Upravte štýl predlohy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774F5-4EB2-4D83-8BDE-FA8CE6613075}" type="datetimeFigureOut">
              <a:rPr lang="cs-CZ" smtClean="0"/>
              <a:pPr/>
              <a:t>8.10.2014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D97DDE-35ED-453F-9903-40ADFB33C3C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sk-SK" smtClean="0"/>
              <a:t>Ak chcete pridať obrázok, kliknite na ikonu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z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smtClean="0"/>
              <a:t>Upravte štýly predlohy textu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sk-SK" smtClean="0"/>
              <a:t>Upravte štýl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774F5-4EB2-4D83-8BDE-FA8CE6613075}" type="datetimeFigureOut">
              <a:rPr lang="cs-CZ" smtClean="0"/>
              <a:pPr/>
              <a:t>8.10.2014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D97DDE-35ED-453F-9903-40ADFB33C3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Z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sk-SK" smtClean="0"/>
              <a:t>Upravte štýly predlohy textu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sk-SK" smtClean="0"/>
              <a:t>Upravte štýl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774F5-4EB2-4D83-8BDE-FA8CE6613075}" type="datetimeFigureOut">
              <a:rPr lang="cs-CZ" smtClean="0"/>
              <a:pPr/>
              <a:t>8.10.2014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D97DDE-35ED-453F-9903-40ADFB33C3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sk-SK" smtClean="0"/>
              <a:t>Upravte štýly predlohy textu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sk-SK" smtClean="0"/>
              <a:t>Upravte štýl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C90774F5-4EB2-4D83-8BDE-FA8CE6613075}" type="datetimeFigureOut">
              <a:rPr lang="cs-CZ" smtClean="0"/>
              <a:pPr/>
              <a:t>8.10.2014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2FD97DDE-35ED-453F-9903-40ADFB33C3C5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0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i="1" u="sng" dirty="0" smtClean="0"/>
              <a:t>POJEM A VÝZNAM</a:t>
            </a:r>
            <a:br>
              <a:rPr lang="cs-CZ" sz="4800" b="1" i="1" u="sng" dirty="0" smtClean="0"/>
            </a:br>
            <a:r>
              <a:rPr lang="cs-CZ" sz="4800" b="1" i="1" u="sng" dirty="0"/>
              <a:t/>
            </a:r>
            <a:br>
              <a:rPr lang="cs-CZ" sz="4800" b="1" i="1" u="sng" dirty="0"/>
            </a:br>
            <a:r>
              <a:rPr lang="cs-CZ" sz="4800" b="1" i="1" u="sng" dirty="0" smtClean="0"/>
              <a:t>PRÁVA</a:t>
            </a:r>
            <a:endParaRPr lang="cs-CZ" sz="4800" b="1" i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0291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400" name="Group 32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2203049"/>
              </p:ext>
            </p:extLst>
          </p:nvPr>
        </p:nvGraphicFramePr>
        <p:xfrm>
          <a:off x="323527" y="1844827"/>
          <a:ext cx="8424936" cy="4507281"/>
        </p:xfrm>
        <a:graphic>
          <a:graphicData uri="http://schemas.openxmlformats.org/drawingml/2006/table">
            <a:tbl>
              <a:tblPr/>
              <a:tblGrid>
                <a:gridCol w="2771915"/>
                <a:gridCol w="1894811"/>
                <a:gridCol w="429622"/>
                <a:gridCol w="1960437"/>
                <a:gridCol w="1368151"/>
              </a:tblGrid>
              <a:tr h="372419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projektu: Digitalizace výuky oboru Kosmetické služby        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L="102870" marR="102870" marT="54538" marB="5453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 1 07/1 500/34 0535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L="102870" marR="102870" marT="54538" marB="5453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2419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Soukromá střední odborná škola Břeclav, s.r.o. Mládežnická 3, 690 02 Břeclav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L="102870" marR="102870" marT="54538" marB="5453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14518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Předmět: Občanská nauka</a:t>
                      </a:r>
                    </a:p>
                  </a:txBody>
                  <a:tcPr marL="102870" marR="102870" marT="54538" marB="5453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 </a:t>
                      </a:r>
                    </a:p>
                  </a:txBody>
                  <a:tcPr marL="102870" marR="102870" marT="54538" marB="5453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</a:p>
                  </a:txBody>
                  <a:tcPr marL="102870" marR="102870" marT="54538" marB="5453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2419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102870" marR="102870" marT="54538" marB="5453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Téma: Pojem a význam práva</a:t>
                      </a:r>
                    </a:p>
                  </a:txBody>
                  <a:tcPr marL="102870" marR="102870" marT="54538" marB="5453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102870" marR="102870" marT="54538" marB="54538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2419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okruh: Člověk a právo</a:t>
                      </a:r>
                    </a:p>
                  </a:txBody>
                  <a:tcPr marL="102870" marR="102870" marT="54538" marB="5453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102870" marR="102870" marT="54538" marB="5453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102870" marR="102870" marT="54538" marB="54538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241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autora: Mgr. Jana Uhlířová</a:t>
                      </a:r>
                    </a:p>
                  </a:txBody>
                  <a:tcPr marL="102870" marR="102870" marT="54538" marB="5453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tvorby: 7.1. 2013</a:t>
                      </a:r>
                    </a:p>
                  </a:txBody>
                  <a:tcPr marL="102870" marR="102870" marT="54538" marB="5453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102870" marR="102870" marT="54538" marB="5453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102870" marR="102870" marT="54538" marB="54538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38984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Kód materiálu:</a:t>
                      </a:r>
                      <a:r>
                        <a:rPr kumimoji="0" lang="es-ES_tradnl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OPVK_1.5_DUM_III/2_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OBN_02_UH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Soubor: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VYS</a:t>
                      </a:r>
                      <a:r>
                        <a:rPr kumimoji="0" lang="es-ES_tradnl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TUPY/VY_32_inovace_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OBN_02_UH</a:t>
                      </a:r>
                    </a:p>
                  </a:txBody>
                  <a:tcPr marL="102870" marR="102870" marT="54538" marB="5453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102870" marR="102870" marT="54538" marB="5453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102870" marR="102870" marT="54538" marB="54538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16848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s-ES_tradnl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výukový materiál se zabývá stručnou definicí pojmu práva, jeho významem  pro společnost a jeho základním členěním</a:t>
                      </a:r>
                      <a:endParaRPr kumimoji="0" lang="es-ES_tradnl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102870" marR="102870" marT="54538" marB="5453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2419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102870" marR="102870" marT="54538" marB="54538" horzOverflow="overflow">
                    <a:lnL cap="flat"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8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594537"/>
            <a:ext cx="6264696" cy="11038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 Box 6"/>
          <p:cNvSpPr txBox="1">
            <a:spLocks noChangeArrowheads="1"/>
          </p:cNvSpPr>
          <p:nvPr/>
        </p:nvSpPr>
        <p:spPr bwMode="auto">
          <a:xfrm>
            <a:off x="7236296" y="699054"/>
            <a:ext cx="1152128" cy="894835"/>
          </a:xfrm>
          <a:prstGeom prst="rect">
            <a:avLst/>
          </a:prstGeom>
          <a:solidFill>
            <a:srgbClr val="FFFF00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55259" y="770362"/>
            <a:ext cx="914201" cy="752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611054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476672"/>
            <a:ext cx="7125113" cy="1123527"/>
          </a:xfrm>
        </p:spPr>
        <p:txBody>
          <a:bodyPr/>
          <a:lstStyle/>
          <a:p>
            <a:pPr algn="ctr"/>
            <a:r>
              <a:rPr lang="cs-CZ" sz="4000" u="sng" dirty="0" smtClean="0"/>
              <a:t>Právo</a:t>
            </a:r>
            <a:endParaRPr lang="cs-CZ" sz="4000" u="sng" dirty="0"/>
          </a:p>
        </p:txBody>
      </p:sp>
      <p:sp>
        <p:nvSpPr>
          <p:cNvPr id="3" name="Zástupný symbol obsahu 2"/>
          <p:cNvSpPr>
            <a:spLocks noGrp="1"/>
          </p:cNvSpPr>
          <p:nvPr>
            <p:ph idx="1"/>
          </p:nvPr>
        </p:nvSpPr>
        <p:spPr>
          <a:xfrm>
            <a:off x="395536" y="1628801"/>
            <a:ext cx="8496943" cy="4229998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endParaRPr lang="cs-CZ" sz="2800" b="1" dirty="0" smtClean="0"/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soubor norem, vydaných </a:t>
            </a:r>
          </a:p>
          <a:p>
            <a:pPr marL="0" indent="0">
              <a:buNone/>
            </a:pPr>
            <a:r>
              <a:rPr lang="cs-CZ" sz="2800" dirty="0" smtClean="0"/>
              <a:t>   a uznaných státem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/>
              <a:t>p</a:t>
            </a:r>
            <a:r>
              <a:rPr lang="cs-CZ" sz="2800" dirty="0" smtClean="0"/>
              <a:t>ro společnost závazné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/>
              <a:t>s</a:t>
            </a:r>
            <a:r>
              <a:rPr lang="cs-CZ" sz="2800" dirty="0" smtClean="0"/>
              <a:t>louží k zajištění pořádku, bezpečnosti a ochrany lidí ve společnosti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/>
              <a:t>z</a:t>
            </a:r>
            <a:r>
              <a:rPr lang="cs-CZ" sz="2800" dirty="0" smtClean="0"/>
              <a:t>achování vynucováno státní autoritou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/>
              <a:t>o</a:t>
            </a:r>
            <a:r>
              <a:rPr lang="cs-CZ" sz="2800" dirty="0" smtClean="0"/>
              <a:t>rganizuje a řídí lidské spolužití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4000" dirty="0" smtClean="0"/>
          </a:p>
          <a:p>
            <a:pPr>
              <a:buFont typeface="Wingdings" pitchFamily="2" charset="2"/>
              <a:buChar char="Ø"/>
            </a:pPr>
            <a:endParaRPr lang="cs-CZ" sz="2800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76672"/>
            <a:ext cx="2143125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492749"/>
            <a:ext cx="2228850" cy="2047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545192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u="sng" dirty="0" smtClean="0"/>
              <a:t>Základní členění práva</a:t>
            </a:r>
            <a:endParaRPr lang="cs-CZ" sz="4000" u="sng" dirty="0"/>
          </a:p>
        </p:txBody>
      </p:sp>
      <p:sp>
        <p:nvSpPr>
          <p:cNvPr id="3" name="Zástupný symbol obsahu 2"/>
          <p:cNvSpPr>
            <a:spLocks noGrp="1"/>
          </p:cNvSpPr>
          <p:nvPr>
            <p:ph idx="1"/>
          </p:nvPr>
        </p:nvSpPr>
        <p:spPr>
          <a:xfrm>
            <a:off x="755576" y="1807361"/>
            <a:ext cx="7450989" cy="405143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   subjektivní právo      objektivní právo</a:t>
            </a:r>
            <a:endParaRPr lang="cs-CZ" sz="2800" dirty="0"/>
          </a:p>
        </p:txBody>
      </p:sp>
      <p:cxnSp>
        <p:nvCxnSpPr>
          <p:cNvPr id="6" name="Rovná spojovacia šípka 5"/>
          <p:cNvCxnSpPr>
            <a:stCxn id="3" idx="0"/>
          </p:cNvCxnSpPr>
          <p:nvPr/>
        </p:nvCxnSpPr>
        <p:spPr>
          <a:xfrm flipH="1">
            <a:off x="2526271" y="1807361"/>
            <a:ext cx="1954800" cy="1352338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Rovná spojovacia šípka 7"/>
          <p:cNvCxnSpPr/>
          <p:nvPr/>
        </p:nvCxnSpPr>
        <p:spPr>
          <a:xfrm>
            <a:off x="4500978" y="1807361"/>
            <a:ext cx="1837733" cy="1408619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662305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dirty="0" smtClean="0"/>
              <a:t>Subjektivní právo</a:t>
            </a:r>
            <a:endParaRPr lang="cs-CZ" sz="4000" dirty="0"/>
          </a:p>
        </p:txBody>
      </p:sp>
      <p:sp>
        <p:nvSpPr>
          <p:cNvPr id="3" name="Zástupný symbol obsahu 2"/>
          <p:cNvSpPr>
            <a:spLocks noGrp="1"/>
          </p:cNvSpPr>
          <p:nvPr>
            <p:ph idx="1"/>
          </p:nvPr>
        </p:nvSpPr>
        <p:spPr>
          <a:xfrm>
            <a:off x="611560" y="1807361"/>
            <a:ext cx="8136903" cy="4051437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/>
              <a:t>p</a:t>
            </a:r>
            <a:r>
              <a:rPr lang="cs-CZ" sz="2800" dirty="0" smtClean="0"/>
              <a:t>rávní možnost chovat se určitým způsobem – právo osoby na něco (právo na život, právo na vzdělání….)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/>
          </a:p>
        </p:txBody>
      </p:sp>
      <p:pic>
        <p:nvPicPr>
          <p:cNvPr id="2050" name="Picture 2" descr="C:\Users\Jana\AppData\Local\Microsoft\Windows\Temporary Internet Files\Content.IE5\JH571YQL\MC9000234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140968"/>
            <a:ext cx="2664296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10243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dirty="0" smtClean="0"/>
              <a:t>Objektivní právo</a:t>
            </a:r>
            <a:endParaRPr lang="cs-CZ" sz="4000" dirty="0"/>
          </a:p>
        </p:txBody>
      </p:sp>
      <p:sp>
        <p:nvSpPr>
          <p:cNvPr id="3" name="Zástupný symbol obsahu 2"/>
          <p:cNvSpPr>
            <a:spLocks noGrp="1"/>
          </p:cNvSpPr>
          <p:nvPr>
            <p:ph idx="1"/>
          </p:nvPr>
        </p:nvSpPr>
        <p:spPr>
          <a:xfrm>
            <a:off x="611560" y="1807361"/>
            <a:ext cx="7920879" cy="4051437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/>
              <a:t>p</a:t>
            </a:r>
            <a:r>
              <a:rPr lang="cs-CZ" sz="2800" dirty="0" smtClean="0"/>
              <a:t>ísemný soupis všech závazných pravidel chování (co smím, nesmím, musím )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/>
              <a:t>s</a:t>
            </a:r>
            <a:r>
              <a:rPr lang="cs-CZ" sz="2800" dirty="0" smtClean="0"/>
              <a:t>tanoveny i sankce při jejich porušení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/>
              <a:t>o</a:t>
            </a:r>
            <a:r>
              <a:rPr lang="cs-CZ" sz="2800" dirty="0" smtClean="0"/>
              <a:t>bsaženo v právních normách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981963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4000" dirty="0" smtClean="0"/>
              <a:t>Shrnutí učiva:</a:t>
            </a:r>
            <a:br>
              <a:rPr lang="cs-CZ" sz="4000" dirty="0" smtClean="0"/>
            </a:br>
            <a:endParaRPr lang="cs-CZ" sz="4000" dirty="0"/>
          </a:p>
        </p:txBody>
      </p:sp>
      <p:sp>
        <p:nvSpPr>
          <p:cNvPr id="3" name="Zástupný symbol obsahu 2"/>
          <p:cNvSpPr>
            <a:spLocks noGrp="1"/>
          </p:cNvSpPr>
          <p:nvPr>
            <p:ph idx="1"/>
          </p:nvPr>
        </p:nvSpPr>
        <p:spPr>
          <a:xfrm>
            <a:off x="323528" y="1268760"/>
            <a:ext cx="8568952" cy="5112567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2800" u="sng" dirty="0" smtClean="0"/>
              <a:t>Jaký je vzájemný vztah mezi subjektivním a objektivním právem? </a:t>
            </a:r>
            <a:endParaRPr lang="cs-CZ" sz="2800" u="sng" dirty="0"/>
          </a:p>
          <a:p>
            <a:pPr marL="514350" indent="-514350">
              <a:buAutoNum type="alphaLcParenR"/>
            </a:pPr>
            <a:r>
              <a:rPr lang="cs-CZ" sz="2800" dirty="0"/>
              <a:t>s</a:t>
            </a:r>
            <a:r>
              <a:rPr lang="cs-CZ" sz="2800" dirty="0" smtClean="0"/>
              <a:t>ubjektivní právo je způsobilost jednotlivce být nositelem práva; objektivní právo zahrnuje jeho způsobilost k právním úkonům</a:t>
            </a:r>
          </a:p>
          <a:p>
            <a:pPr marL="514350" indent="-514350">
              <a:buAutoNum type="alphaLcParenR"/>
            </a:pPr>
            <a:r>
              <a:rPr lang="cs-CZ" sz="2800" dirty="0" err="1"/>
              <a:t>s</a:t>
            </a:r>
            <a:r>
              <a:rPr lang="cs-CZ" sz="2800" dirty="0" err="1" smtClean="0"/>
              <a:t>ubj</a:t>
            </a:r>
            <a:r>
              <a:rPr lang="cs-CZ" sz="2800" dirty="0" smtClean="0"/>
              <a:t>. právo spočívá v oprávnění osoby chovat se určitým způsobem, zatímco objektivní právo představuje jedno z právních odvětví</a:t>
            </a:r>
          </a:p>
          <a:p>
            <a:pPr marL="514350" indent="-514350">
              <a:buAutoNum type="alphaLcParenR"/>
            </a:pPr>
            <a:r>
              <a:rPr lang="cs-CZ" sz="2800" dirty="0" err="1"/>
              <a:t>s</a:t>
            </a:r>
            <a:r>
              <a:rPr lang="cs-CZ" sz="2800" dirty="0" err="1" smtClean="0"/>
              <a:t>ubj</a:t>
            </a:r>
            <a:r>
              <a:rPr lang="cs-CZ" sz="2800" dirty="0" smtClean="0"/>
              <a:t>. právo představuje oprávnění jednotlivce či právnické osoby chovat se určitým způsobem; objektivní právo je souhrnem pravidel chování, závazných pro všechny členy společnosti</a:t>
            </a:r>
          </a:p>
          <a:p>
            <a:pPr marL="514350" indent="-514350">
              <a:buAutoNum type="alphaLcParenR"/>
            </a:pPr>
            <a:r>
              <a:rPr lang="cs-CZ" sz="2800" dirty="0" err="1" smtClean="0"/>
              <a:t>Subj</a:t>
            </a:r>
            <a:r>
              <a:rPr lang="cs-CZ" sz="2800" dirty="0" smtClean="0"/>
              <a:t>. P. představuje oprávnění osoby chovat se určitým způsobem; </a:t>
            </a:r>
            <a:r>
              <a:rPr lang="cs-CZ" sz="2800" dirty="0" err="1" smtClean="0"/>
              <a:t>obj</a:t>
            </a:r>
            <a:r>
              <a:rPr lang="cs-CZ" sz="2800" dirty="0" smtClean="0"/>
              <a:t>. p. je souhrn pravidel chování závazných pro všechny členy společnosti</a:t>
            </a:r>
            <a:endParaRPr lang="cs-CZ" sz="2800" dirty="0"/>
          </a:p>
        </p:txBody>
      </p:sp>
      <p:pic>
        <p:nvPicPr>
          <p:cNvPr id="1026" name="Picture 2" descr="C:\Users\Jana\AppData\Local\Microsoft\Windows\Temporary Internet Files\Content.IE5\DYI2Z3XD\MC90044149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-16443"/>
            <a:ext cx="2195736" cy="2016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6875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obsahu 2"/>
          <p:cNvSpPr>
            <a:spLocks noGrp="1"/>
          </p:cNvSpPr>
          <p:nvPr>
            <p:ph idx="1"/>
          </p:nvPr>
        </p:nvSpPr>
        <p:spPr>
          <a:xfrm>
            <a:off x="395536" y="548680"/>
            <a:ext cx="8352928" cy="5760639"/>
          </a:xfrm>
        </p:spPr>
        <p:txBody>
          <a:bodyPr>
            <a:normAutofit fontScale="92500" lnSpcReduction="10000"/>
          </a:bodyPr>
          <a:lstStyle/>
          <a:p>
            <a:pPr marL="0" lvl="0" indent="0">
              <a:buClr>
                <a:srgbClr val="FF9000"/>
              </a:buClr>
              <a:buNone/>
            </a:pPr>
            <a:r>
              <a:rPr lang="cs-CZ" sz="2400" u="sng" dirty="0">
                <a:solidFill>
                  <a:prstClr val="white"/>
                </a:solidFill>
              </a:rPr>
              <a:t>Jaký je vzájemný vztah mezi subjektivním </a:t>
            </a:r>
            <a:endParaRPr lang="cs-CZ" sz="2400" u="sng" dirty="0" smtClean="0">
              <a:solidFill>
                <a:prstClr val="white"/>
              </a:solidFill>
            </a:endParaRPr>
          </a:p>
          <a:p>
            <a:pPr marL="0" lvl="0" indent="0">
              <a:buClr>
                <a:srgbClr val="FF9000"/>
              </a:buClr>
              <a:buNone/>
            </a:pPr>
            <a:r>
              <a:rPr lang="cs-CZ" sz="2400" u="sng" dirty="0" smtClean="0">
                <a:solidFill>
                  <a:prstClr val="white"/>
                </a:solidFill>
              </a:rPr>
              <a:t>a </a:t>
            </a:r>
            <a:r>
              <a:rPr lang="cs-CZ" sz="2400" u="sng" dirty="0">
                <a:solidFill>
                  <a:prstClr val="white"/>
                </a:solidFill>
              </a:rPr>
              <a:t>objektivním právem</a:t>
            </a:r>
            <a:r>
              <a:rPr lang="cs-CZ" sz="2400" dirty="0">
                <a:solidFill>
                  <a:prstClr val="white"/>
                </a:solidFill>
              </a:rPr>
              <a:t>? </a:t>
            </a:r>
          </a:p>
          <a:p>
            <a:pPr marL="514350" lvl="0" indent="-514350">
              <a:buClr>
                <a:srgbClr val="FF9000"/>
              </a:buClr>
              <a:buFont typeface="Wingdings 2" charset="2"/>
              <a:buAutoNum type="alphaLcParenR"/>
            </a:pPr>
            <a:r>
              <a:rPr lang="cs-CZ" sz="2400" dirty="0">
                <a:solidFill>
                  <a:prstClr val="white"/>
                </a:solidFill>
              </a:rPr>
              <a:t>subjektivní právo je způsobilost jednotlivce být nositelem práva; objektivní právo zahrnuje jeho způsobilost k právním úkonům</a:t>
            </a:r>
          </a:p>
          <a:p>
            <a:pPr marL="514350" lvl="0" indent="-514350">
              <a:buClr>
                <a:srgbClr val="FF9000"/>
              </a:buClr>
              <a:buFont typeface="Wingdings 2" charset="2"/>
              <a:buAutoNum type="alphaLcParenR"/>
            </a:pPr>
            <a:r>
              <a:rPr lang="cs-CZ" sz="2400" dirty="0" err="1">
                <a:solidFill>
                  <a:prstClr val="white"/>
                </a:solidFill>
              </a:rPr>
              <a:t>subj</a:t>
            </a:r>
            <a:r>
              <a:rPr lang="cs-CZ" sz="2400" dirty="0">
                <a:solidFill>
                  <a:prstClr val="white"/>
                </a:solidFill>
              </a:rPr>
              <a:t>. právo spočívá v oprávnění osoby chovat se určitým způsobem, zatímco objektivní právo představuje jedno z právních odvětví</a:t>
            </a:r>
          </a:p>
          <a:p>
            <a:pPr marL="514350" lvl="0" indent="-514350">
              <a:buClr>
                <a:srgbClr val="FF9000"/>
              </a:buClr>
              <a:buFont typeface="Wingdings 2" charset="2"/>
              <a:buAutoNum type="alphaLcParenR"/>
            </a:pPr>
            <a:r>
              <a:rPr lang="cs-CZ" sz="2400" b="1" i="1" u="sng" dirty="0" err="1">
                <a:solidFill>
                  <a:prstClr val="white"/>
                </a:solidFill>
              </a:rPr>
              <a:t>subj</a:t>
            </a:r>
            <a:r>
              <a:rPr lang="cs-CZ" sz="2400" b="1" i="1" u="sng" dirty="0">
                <a:solidFill>
                  <a:prstClr val="white"/>
                </a:solidFill>
              </a:rPr>
              <a:t>. právo představuje oprávnění jednotlivce či právnické osoby chovat se určitým způsobem; objektivní právo je souhrnem pravidel chování, závazných pro všechny členy společnosti</a:t>
            </a:r>
          </a:p>
          <a:p>
            <a:pPr marL="514350" lvl="0" indent="-514350">
              <a:buClr>
                <a:srgbClr val="FF9000"/>
              </a:buClr>
              <a:buFont typeface="Wingdings 2" charset="2"/>
              <a:buAutoNum type="alphaLcParenR"/>
            </a:pPr>
            <a:r>
              <a:rPr lang="cs-CZ" sz="2400" dirty="0" err="1" smtClean="0">
                <a:solidFill>
                  <a:prstClr val="white"/>
                </a:solidFill>
              </a:rPr>
              <a:t>subj</a:t>
            </a:r>
            <a:r>
              <a:rPr lang="cs-CZ" sz="2400" dirty="0">
                <a:solidFill>
                  <a:prstClr val="white"/>
                </a:solidFill>
              </a:rPr>
              <a:t>. </a:t>
            </a:r>
            <a:r>
              <a:rPr lang="cs-CZ" sz="2400" dirty="0" smtClean="0">
                <a:solidFill>
                  <a:prstClr val="white"/>
                </a:solidFill>
              </a:rPr>
              <a:t>p. </a:t>
            </a:r>
            <a:r>
              <a:rPr lang="cs-CZ" sz="2400" dirty="0">
                <a:solidFill>
                  <a:prstClr val="white"/>
                </a:solidFill>
              </a:rPr>
              <a:t>představuje oprávnění osoby chovat se určitým způsobem; </a:t>
            </a:r>
            <a:r>
              <a:rPr lang="cs-CZ" sz="2400" dirty="0" err="1">
                <a:solidFill>
                  <a:prstClr val="white"/>
                </a:solidFill>
              </a:rPr>
              <a:t>obj</a:t>
            </a:r>
            <a:r>
              <a:rPr lang="cs-CZ" sz="2400" dirty="0">
                <a:solidFill>
                  <a:prstClr val="white"/>
                </a:solidFill>
              </a:rPr>
              <a:t>. p. je souhrn pravidel chování závazných pro všechny členy společnosti</a:t>
            </a:r>
          </a:p>
          <a:p>
            <a:endParaRPr lang="cs-CZ" dirty="0"/>
          </a:p>
        </p:txBody>
      </p:sp>
      <p:pic>
        <p:nvPicPr>
          <p:cNvPr id="3074" name="Picture 2" descr="C:\Users\Jana\AppData\Local\Microsoft\Windows\Temporary Internet Files\Content.IE5\8BDIFPN5\MC900432531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06358" y="188640"/>
            <a:ext cx="1637642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70946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obsahu 2"/>
          <p:cNvSpPr>
            <a:spLocks noGrp="1"/>
          </p:cNvSpPr>
          <p:nvPr>
            <p:ph idx="1"/>
          </p:nvPr>
        </p:nvSpPr>
        <p:spPr>
          <a:xfrm>
            <a:off x="251520" y="692696"/>
            <a:ext cx="8568952" cy="5904656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sz="2800" u="sng" dirty="0" smtClean="0"/>
              <a:t>Jakými charakteristikami se vyznačuje </a:t>
            </a:r>
          </a:p>
          <a:p>
            <a:pPr marL="0" indent="0">
              <a:buNone/>
            </a:pPr>
            <a:r>
              <a:rPr lang="cs-CZ" sz="2800" u="sng" dirty="0"/>
              <a:t>p</a:t>
            </a:r>
            <a:r>
              <a:rPr lang="cs-CZ" sz="2800" u="sng" dirty="0" smtClean="0"/>
              <a:t>rávo jako soubor norem?</a:t>
            </a:r>
            <a:endParaRPr lang="cs-CZ" sz="2800" u="sng" dirty="0"/>
          </a:p>
          <a:p>
            <a:pPr marL="514350" indent="-514350">
              <a:buAutoNum type="alphaLcParenR"/>
            </a:pPr>
            <a:r>
              <a:rPr lang="cs-CZ" sz="2800" dirty="0" smtClean="0"/>
              <a:t>Je to souhrn různých sociálních norem, které platí v dané spol. a vztahuje se na ně sociální kontrola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Jedná se o soubor norem, které jsou vydány nebo uznány státem, jsou pro spol. závazné a jejich dodržování je vynucováno státní autoritou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Je to soubor norem, které jsou vydány nebo uznány státem, jejich plnění je dobrovolné a jejich nerespektování je spojeno pouze s morálním odsouzením veřejnosti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Jde o soubor norem, které jsou vydány nebo uznány státem, jsou pro spol. závazné, avšak jejich nedodržování nemá žádné právní následky</a:t>
            </a:r>
          </a:p>
          <a:p>
            <a:pPr marL="514350" indent="-514350">
              <a:buAutoNum type="alphaLcParenR"/>
            </a:pPr>
            <a:endParaRPr lang="cs-CZ" sz="2800" dirty="0"/>
          </a:p>
        </p:txBody>
      </p:sp>
      <p:pic>
        <p:nvPicPr>
          <p:cNvPr id="2050" name="Picture 2" descr="C:\Users\Jana\AppData\Local\Microsoft\Windows\Temporary Internet Files\Content.IE5\DYI2Z3XD\MC90044149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51113" y="-13643"/>
            <a:ext cx="2192887" cy="2116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37626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692696"/>
            <a:ext cx="7125113" cy="924475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obsahu 2"/>
          <p:cNvSpPr>
            <a:spLocks noGrp="1"/>
          </p:cNvSpPr>
          <p:nvPr>
            <p:ph idx="1"/>
          </p:nvPr>
        </p:nvSpPr>
        <p:spPr>
          <a:xfrm>
            <a:off x="323528" y="764705"/>
            <a:ext cx="8424936" cy="5760640"/>
          </a:xfrm>
        </p:spPr>
        <p:txBody>
          <a:bodyPr>
            <a:normAutofit fontScale="92500"/>
          </a:bodyPr>
          <a:lstStyle/>
          <a:p>
            <a:pPr marL="0" lvl="0" indent="0">
              <a:buClr>
                <a:srgbClr val="FF9000"/>
              </a:buClr>
              <a:buNone/>
            </a:pPr>
            <a:r>
              <a:rPr lang="cs-CZ" sz="2400" u="sng" dirty="0">
                <a:solidFill>
                  <a:prstClr val="white"/>
                </a:solidFill>
              </a:rPr>
              <a:t>Jakými charakteristikami se vyznačuje </a:t>
            </a:r>
            <a:r>
              <a:rPr lang="cs-CZ" sz="2400" u="sng" dirty="0" smtClean="0">
                <a:solidFill>
                  <a:prstClr val="white"/>
                </a:solidFill>
              </a:rPr>
              <a:t>právo </a:t>
            </a:r>
          </a:p>
          <a:p>
            <a:pPr marL="0" lvl="0" indent="0">
              <a:buClr>
                <a:srgbClr val="FF9000"/>
              </a:buClr>
              <a:buNone/>
            </a:pPr>
            <a:r>
              <a:rPr lang="cs-CZ" sz="2400" u="sng" dirty="0" smtClean="0">
                <a:solidFill>
                  <a:prstClr val="white"/>
                </a:solidFill>
              </a:rPr>
              <a:t>jako </a:t>
            </a:r>
            <a:r>
              <a:rPr lang="cs-CZ" sz="2400" u="sng" dirty="0">
                <a:solidFill>
                  <a:prstClr val="white"/>
                </a:solidFill>
              </a:rPr>
              <a:t>soubor norem?</a:t>
            </a:r>
          </a:p>
          <a:p>
            <a:pPr marL="514350" lvl="0" indent="-514350">
              <a:buClr>
                <a:srgbClr val="FF9000"/>
              </a:buClr>
              <a:buFont typeface="Wingdings 2" charset="2"/>
              <a:buAutoNum type="alphaLcParenR"/>
            </a:pPr>
            <a:r>
              <a:rPr lang="cs-CZ" sz="2400" dirty="0">
                <a:solidFill>
                  <a:prstClr val="white"/>
                </a:solidFill>
              </a:rPr>
              <a:t>Je to souhrn různých sociálních norem, které platí v dané spol. a vztahuje se na ně sociální kontrola</a:t>
            </a:r>
          </a:p>
          <a:p>
            <a:pPr marL="514350" lvl="0" indent="-514350">
              <a:buClr>
                <a:srgbClr val="FF9000"/>
              </a:buClr>
              <a:buFont typeface="Wingdings 2" charset="2"/>
              <a:buAutoNum type="alphaLcParenR"/>
            </a:pPr>
            <a:r>
              <a:rPr lang="cs-CZ" sz="2400" b="1" i="1" u="sng" dirty="0">
                <a:solidFill>
                  <a:prstClr val="white"/>
                </a:solidFill>
              </a:rPr>
              <a:t>Jedná se o soubor norem, které jsou vydány nebo uznány státem, jsou pro spol. závazné a jejich dodržování je vynucováno státní autoritou</a:t>
            </a:r>
          </a:p>
          <a:p>
            <a:pPr marL="514350" lvl="0" indent="-514350">
              <a:buClr>
                <a:srgbClr val="FF9000"/>
              </a:buClr>
              <a:buFont typeface="Wingdings 2" charset="2"/>
              <a:buAutoNum type="alphaLcParenR"/>
            </a:pPr>
            <a:r>
              <a:rPr lang="cs-CZ" sz="2400" dirty="0">
                <a:solidFill>
                  <a:prstClr val="white"/>
                </a:solidFill>
              </a:rPr>
              <a:t>Je to soubor norem, které jsou vydány nebo uznány státem, jejich plnění je dobrovolné a jejich nerespektování je spojeno pouze s morálním odsouzením veřejnosti</a:t>
            </a:r>
          </a:p>
          <a:p>
            <a:pPr marL="514350" lvl="0" indent="-514350">
              <a:buClr>
                <a:srgbClr val="FF9000"/>
              </a:buClr>
              <a:buFont typeface="Wingdings 2" charset="2"/>
              <a:buAutoNum type="alphaLcParenR"/>
            </a:pPr>
            <a:r>
              <a:rPr lang="cs-CZ" sz="2400" dirty="0">
                <a:solidFill>
                  <a:prstClr val="white"/>
                </a:solidFill>
              </a:rPr>
              <a:t>Jde o soubor norem, které jsou vydány nebo uznány státem, jsou pro spol. závazné, avšak jejich nedodržování nemá žádné právní následky</a:t>
            </a:r>
          </a:p>
          <a:p>
            <a:endParaRPr lang="cs-CZ" dirty="0"/>
          </a:p>
        </p:txBody>
      </p:sp>
      <p:pic>
        <p:nvPicPr>
          <p:cNvPr id="4098" name="Picture 2" descr="C:\Users\Jana\AppData\Local\Microsoft\Windows\Temporary Internet Files\Content.IE5\8BDIFPN5\MC900432531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69507" y="188640"/>
            <a:ext cx="1691680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73172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16633"/>
            <a:ext cx="7125113" cy="1008112"/>
          </a:xfrm>
        </p:spPr>
        <p:txBody>
          <a:bodyPr/>
          <a:lstStyle/>
          <a:p>
            <a:pPr algn="ctr"/>
            <a:r>
              <a:rPr lang="cs-CZ" sz="4000" dirty="0" smtClean="0"/>
              <a:t>Použité zdroje:</a:t>
            </a:r>
            <a:endParaRPr lang="cs-CZ" sz="4000" dirty="0"/>
          </a:p>
        </p:txBody>
      </p:sp>
      <p:sp>
        <p:nvSpPr>
          <p:cNvPr id="3" name="Zástupný symbol obsahu 2"/>
          <p:cNvSpPr>
            <a:spLocks noGrp="1"/>
          </p:cNvSpPr>
          <p:nvPr>
            <p:ph idx="1"/>
          </p:nvPr>
        </p:nvSpPr>
        <p:spPr>
          <a:xfrm>
            <a:off x="107504" y="1700808"/>
            <a:ext cx="8856984" cy="4824536"/>
          </a:xfrm>
        </p:spPr>
        <p:txBody>
          <a:bodyPr>
            <a:normAutofit fontScale="62500" lnSpcReduction="20000"/>
          </a:bodyPr>
          <a:lstStyle/>
          <a:p>
            <a:r>
              <a:rPr lang="cs-CZ" sz="2800" dirty="0" err="1" smtClean="0"/>
              <a:t>Judr.</a:t>
            </a:r>
            <a:r>
              <a:rPr lang="cs-CZ" sz="2800" dirty="0" smtClean="0"/>
              <a:t> Ryska </a:t>
            </a:r>
            <a:r>
              <a:rPr lang="cs-CZ" sz="2800" dirty="0"/>
              <a:t>R</a:t>
            </a:r>
            <a:r>
              <a:rPr lang="cs-CZ" sz="2800" dirty="0" smtClean="0"/>
              <a:t>adovan, </a:t>
            </a:r>
            <a:r>
              <a:rPr lang="cs-CZ" sz="2800" i="1" dirty="0" smtClean="0"/>
              <a:t>Právo pro střední školy</a:t>
            </a:r>
            <a:r>
              <a:rPr lang="cs-CZ" sz="2800" dirty="0" smtClean="0"/>
              <a:t>, nakl. FORTUNA 2007, ISBN 978-80-7168-976-8</a:t>
            </a:r>
          </a:p>
          <a:p>
            <a:r>
              <a:rPr lang="cs-CZ" sz="2800" dirty="0" err="1" smtClean="0"/>
              <a:t>Emmert</a:t>
            </a:r>
            <a:r>
              <a:rPr lang="cs-CZ" sz="2800" dirty="0" smtClean="0"/>
              <a:t> F., PhDr. </a:t>
            </a:r>
            <a:r>
              <a:rPr lang="cs-CZ" sz="2800" dirty="0" err="1" smtClean="0"/>
              <a:t>Kartňák</a:t>
            </a:r>
            <a:r>
              <a:rPr lang="cs-CZ" sz="2800" dirty="0" smtClean="0"/>
              <a:t> T., Mgr. Krausová M., Mužíková O. a </a:t>
            </a:r>
            <a:r>
              <a:rPr lang="cs-CZ" sz="2800" dirty="0" err="1" smtClean="0"/>
              <a:t>kol.,</a:t>
            </a:r>
            <a:r>
              <a:rPr lang="cs-CZ" sz="2800" i="1" dirty="0" err="1" smtClean="0"/>
              <a:t>Odmaturuj</a:t>
            </a:r>
            <a:r>
              <a:rPr lang="cs-CZ" sz="2800" i="1" dirty="0" smtClean="0"/>
              <a:t> ze společenských věd</a:t>
            </a:r>
            <a:r>
              <a:rPr lang="cs-CZ" sz="2800" dirty="0" smtClean="0"/>
              <a:t>, nakl. DIDAKTIS </a:t>
            </a:r>
            <a:r>
              <a:rPr lang="cs-CZ" sz="2800" dirty="0" err="1" smtClean="0"/>
              <a:t>spol.s.r</a:t>
            </a:r>
            <a:r>
              <a:rPr lang="cs-CZ" sz="2800" dirty="0" smtClean="0"/>
              <a:t>. 2004, ISBN 80-86285-68-5</a:t>
            </a:r>
          </a:p>
          <a:p>
            <a:r>
              <a:rPr lang="cs-CZ" sz="2800" dirty="0" smtClean="0"/>
              <a:t>Mgr. Bartoníčková K., Mgr. Buček L., Mgr. </a:t>
            </a:r>
            <a:r>
              <a:rPr lang="cs-CZ" sz="2800" dirty="0" err="1" smtClean="0"/>
              <a:t>Michalčáková</a:t>
            </a:r>
            <a:r>
              <a:rPr lang="cs-CZ" sz="2800" dirty="0" smtClean="0"/>
              <a:t> G. a kol., </a:t>
            </a:r>
            <a:r>
              <a:rPr lang="cs-CZ" sz="2800" i="1" dirty="0" smtClean="0"/>
              <a:t>Občanský a společenskovědní základ, přehled středoškolského učiva</a:t>
            </a:r>
            <a:r>
              <a:rPr lang="cs-CZ" sz="2800" dirty="0" smtClean="0"/>
              <a:t>, nakl. </a:t>
            </a:r>
            <a:r>
              <a:rPr lang="cs-CZ" sz="2800" dirty="0" err="1" smtClean="0"/>
              <a:t>Computer</a:t>
            </a:r>
            <a:r>
              <a:rPr lang="cs-CZ" sz="2800" dirty="0" smtClean="0"/>
              <a:t> </a:t>
            </a:r>
            <a:r>
              <a:rPr lang="cs-CZ" sz="2800" dirty="0" err="1" smtClean="0"/>
              <a:t>Press,a.s</a:t>
            </a:r>
            <a:r>
              <a:rPr lang="cs-CZ" sz="2800" dirty="0" smtClean="0"/>
              <a:t>., 2011, ISBN 978-80-251-2631-8</a:t>
            </a:r>
          </a:p>
          <a:p>
            <a:r>
              <a:rPr lang="cs-CZ" sz="2800" dirty="0" smtClean="0"/>
              <a:t>PhDr. </a:t>
            </a:r>
            <a:r>
              <a:rPr lang="cs-CZ" sz="2800" dirty="0" err="1"/>
              <a:t>Blahttp</a:t>
            </a:r>
            <a:r>
              <a:rPr lang="cs-CZ" sz="2800" dirty="0"/>
              <a:t>://www.brejle.net/</a:t>
            </a:r>
            <a:r>
              <a:rPr lang="cs-CZ" sz="2800" dirty="0" err="1"/>
              <a:t>svet</a:t>
            </a:r>
            <a:r>
              <a:rPr lang="cs-CZ" sz="2800" dirty="0"/>
              <a:t>-kolem-</a:t>
            </a:r>
            <a:r>
              <a:rPr lang="cs-CZ" sz="2800" dirty="0" err="1"/>
              <a:t>me</a:t>
            </a:r>
            <a:r>
              <a:rPr lang="cs-CZ" sz="2800" dirty="0"/>
              <a:t>/</a:t>
            </a:r>
            <a:r>
              <a:rPr lang="cs-CZ" sz="2800" dirty="0" err="1"/>
              <a:t>kriminal</a:t>
            </a:r>
            <a:r>
              <a:rPr lang="cs-CZ" sz="2800" dirty="0"/>
              <a:t>-neboli-vezeni/</a:t>
            </a:r>
            <a:r>
              <a:rPr lang="cs-CZ" sz="2800" dirty="0" err="1"/>
              <a:t>žková</a:t>
            </a:r>
            <a:r>
              <a:rPr lang="cs-CZ" sz="2800" dirty="0"/>
              <a:t> </a:t>
            </a:r>
            <a:r>
              <a:rPr lang="cs-CZ" sz="2800" dirty="0" smtClean="0"/>
              <a:t>M. CSc., Mgr. </a:t>
            </a:r>
            <a:r>
              <a:rPr lang="cs-CZ" sz="2800" dirty="0" err="1" smtClean="0"/>
              <a:t>Brummer</a:t>
            </a:r>
            <a:r>
              <a:rPr lang="cs-CZ" sz="2800" dirty="0" smtClean="0"/>
              <a:t> A., Mgr. </a:t>
            </a:r>
            <a:r>
              <a:rPr lang="cs-CZ" sz="2800" dirty="0" err="1" smtClean="0"/>
              <a:t>Mareda</a:t>
            </a:r>
            <a:r>
              <a:rPr lang="cs-CZ" sz="2800" dirty="0" smtClean="0"/>
              <a:t> R., Ing. Ševela M., Ph.D., RNDr. Švandová B., Ph.D., </a:t>
            </a:r>
            <a:r>
              <a:rPr lang="cs-CZ" sz="2800" i="1" dirty="0" smtClean="0"/>
              <a:t>Odmaturuj ze společenských věd TESTY, </a:t>
            </a:r>
            <a:r>
              <a:rPr lang="cs-CZ" sz="2800" dirty="0" smtClean="0"/>
              <a:t>nakl. DIDAKTIS, 2008, ISBN 978-80-7358-118-3</a:t>
            </a:r>
          </a:p>
          <a:p>
            <a:r>
              <a:rPr lang="cs-CZ" sz="2800" dirty="0" smtClean="0"/>
              <a:t>Mgr. Čadová B., Ing. Petrželová J., PhDr. Čermáková M., </a:t>
            </a:r>
            <a:r>
              <a:rPr lang="cs-CZ" sz="2800" i="1" dirty="0" smtClean="0"/>
              <a:t>Maturitní otázky-Občanský a společenskovědní základ, nakl. FRAGMENT, 2008, ISBN 978-80-253-0600-0</a:t>
            </a:r>
            <a:endParaRPr lang="cs-CZ" sz="2800" dirty="0" smtClean="0"/>
          </a:p>
          <a:p>
            <a:pPr lvl="0"/>
            <a:r>
              <a:rPr lang="cs-CZ" sz="2900" dirty="0">
                <a:solidFill>
                  <a:prstClr val="white"/>
                </a:solidFill>
              </a:rPr>
              <a:t>Microsoft </a:t>
            </a:r>
            <a:r>
              <a:rPr lang="cs-CZ" sz="2900" dirty="0" smtClean="0">
                <a:solidFill>
                  <a:prstClr val="white"/>
                </a:solidFill>
              </a:rPr>
              <a:t>office.com </a:t>
            </a:r>
            <a:r>
              <a:rPr lang="cs-CZ" sz="2000" dirty="0" smtClean="0">
                <a:solidFill>
                  <a:prstClr val="white"/>
                </a:solidFill>
              </a:rPr>
              <a:t>- </a:t>
            </a:r>
            <a:r>
              <a:rPr lang="cs-CZ" sz="2800" dirty="0"/>
              <a:t>o</a:t>
            </a:r>
            <a:r>
              <a:rPr lang="cs-CZ" sz="2800" dirty="0" smtClean="0"/>
              <a:t>brázky </a:t>
            </a:r>
            <a:r>
              <a:rPr lang="cs-CZ" sz="2800" dirty="0" err="1" smtClean="0"/>
              <a:t>ClipArt</a:t>
            </a: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040587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utumn">
  <a:themeElements>
    <a:clrScheme name="Autumn">
      <a:dk1>
        <a:sysClr val="windowText" lastClr="000000"/>
      </a:dk1>
      <a:lt1>
        <a:sysClr val="window" lastClr="FFFFFF"/>
      </a:lt1>
      <a:dk2>
        <a:srgbClr val="B01F0F"/>
      </a:dk2>
      <a:lt2>
        <a:srgbClr val="FF9000"/>
      </a:lt2>
      <a:accent1>
        <a:srgbClr val="ED4600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Jeseň</Template>
  <TotalTime>169</TotalTime>
  <Words>764</Words>
  <Application>Microsoft Office PowerPoint</Application>
  <PresentationFormat>Předvádění na obrazovce (4:3)</PresentationFormat>
  <Paragraphs>67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Autumn</vt:lpstr>
      <vt:lpstr>POJEM A VÝZNAM  PRÁVA</vt:lpstr>
      <vt:lpstr>Snímek 2</vt:lpstr>
      <vt:lpstr>Právo</vt:lpstr>
      <vt:lpstr>Základní členění práva</vt:lpstr>
      <vt:lpstr>Subjektivní právo</vt:lpstr>
      <vt:lpstr>Objektivní právo</vt:lpstr>
      <vt:lpstr>Shrnutí učiva: </vt:lpstr>
      <vt:lpstr>Snímek 8</vt:lpstr>
      <vt:lpstr>Snímek 9</vt:lpstr>
      <vt:lpstr>Snímek 10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POJEM A VÝZNAM  PRÁVA</dc:title>
  <dc:creator>Jana</dc:creator>
  <cp:lastModifiedBy>Dum</cp:lastModifiedBy>
  <cp:revision>21</cp:revision>
  <dcterms:created xsi:type="dcterms:W3CDTF">2013-01-08T14:39:40Z</dcterms:created>
  <dcterms:modified xsi:type="dcterms:W3CDTF">2014-10-08T11:02:29Z</dcterms:modified>
</cp:coreProperties>
</file>