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4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86" autoAdjust="0"/>
    <p:restoredTop sz="94660"/>
  </p:normalViewPr>
  <p:slideViewPr>
    <p:cSldViewPr>
      <p:cViewPr varScale="1">
        <p:scale>
          <a:sx n="99" d="100"/>
          <a:sy n="99" d="100"/>
        </p:scale>
        <p:origin x="-27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Upravte štýl predlohy podnadpisov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E2E0-E477-4215-8DFE-59135B0F2C3B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4649F-F17D-417E-AE05-617A1B19D6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E2E0-E477-4215-8DFE-59135B0F2C3B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4649F-F17D-417E-AE05-617A1B19D6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E2E0-E477-4215-8DFE-59135B0F2C3B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4649F-F17D-417E-AE05-617A1B19D6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E2E0-E477-4215-8DFE-59135B0F2C3B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4649F-F17D-417E-AE05-617A1B19D6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E2E0-E477-4215-8DFE-59135B0F2C3B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4649F-F17D-417E-AE05-617A1B19D6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E2E0-E477-4215-8DFE-59135B0F2C3B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4649F-F17D-417E-AE05-617A1B19D6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E2E0-E477-4215-8DFE-59135B0F2C3B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4649F-F17D-417E-AE05-617A1B19D6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E2E0-E477-4215-8DFE-59135B0F2C3B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4649F-F17D-417E-AE05-617A1B19D6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Upravte štýl predlohy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E2E0-E477-4215-8DFE-59135B0F2C3B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4649F-F17D-417E-AE05-617A1B19D6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sk-SK" smtClean="0"/>
              <a:t>Ak chcete pridať obrázok, kliknite na ikonu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E2E0-E477-4215-8DFE-59135B0F2C3B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4649F-F17D-417E-AE05-617A1B19D6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sk-SK" smtClean="0"/>
              <a:t>Upravte štýly predlohy textu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FE2E0-E477-4215-8DFE-59135B0F2C3B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A4649F-F17D-417E-AE05-617A1B19D6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sk-SK" smtClean="0"/>
              <a:t>Upravte štýly predlohy textu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sk-SK" smtClean="0"/>
              <a:t>Upravte štýl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CB4FE2E0-E477-4215-8DFE-59135B0F2C3B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45A4649F-F17D-417E-AE05-617A1B19D65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i="1" u="sng" dirty="0" smtClean="0"/>
              <a:t>PRÁVNÍ  STÁT</a:t>
            </a:r>
            <a:endParaRPr lang="cs-CZ" sz="6000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358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00" name="Group 3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96485077"/>
              </p:ext>
            </p:extLst>
          </p:nvPr>
        </p:nvGraphicFramePr>
        <p:xfrm>
          <a:off x="323527" y="1844827"/>
          <a:ext cx="8424936" cy="4404864"/>
        </p:xfrm>
        <a:graphic>
          <a:graphicData uri="http://schemas.openxmlformats.org/drawingml/2006/table">
            <a:tbl>
              <a:tblPr/>
              <a:tblGrid>
                <a:gridCol w="2771915"/>
                <a:gridCol w="1894811"/>
                <a:gridCol w="429622"/>
                <a:gridCol w="1888429"/>
                <a:gridCol w="1440159"/>
              </a:tblGrid>
              <a:tr h="37241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Digitalizace výuky oboru Kosmetické služby        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 1 07/1 500/34 0535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241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střední odborná škola Břeclav, s.r.o. Mládežnická 3, 690 02 Břeclav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4518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 Občanská nauka</a:t>
                      </a: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2419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Právní stát</a:t>
                      </a: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2419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Člověk a právo</a:t>
                      </a: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24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 Mgr. Jana Uhlířová</a:t>
                      </a:r>
                    </a:p>
                  </a:txBody>
                  <a:tcPr marL="102870" marR="102870" marT="54538" marB="5453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14.1. 2013</a:t>
                      </a:r>
                    </a:p>
                  </a:txBody>
                  <a:tcPr marL="102870" marR="102870" marT="54538" marB="5453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8984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Kód materiálu:</a:t>
                      </a:r>
                      <a:r>
                        <a:rPr kumimoji="0" lang="es-ES_tradnl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OPVK_1.5_DUM_III/2_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OBN_03_UH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VYS</a:t>
                      </a:r>
                      <a:r>
                        <a:rPr kumimoji="0" lang="es-ES_tradnl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TUPY/VY_32_inovace_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OBN_03_UH</a:t>
                      </a: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684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s-ES_tradnl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výukový materiál se zabývá stručnou definicí pojmu právní stát, základními znaky právního a demokratického státu</a:t>
                      </a:r>
                      <a:endParaRPr kumimoji="0" lang="es-ES_tradnl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241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102870" marR="102870" marT="54538" marB="54538" horzOverflow="overflow">
                    <a:lnL cap="flat"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94537"/>
            <a:ext cx="5976664" cy="110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7236296" y="699054"/>
            <a:ext cx="1152128" cy="89483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white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5259" y="770362"/>
            <a:ext cx="914201" cy="752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2245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467544" y="1807361"/>
            <a:ext cx="8424935" cy="405143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vývoj práva spojen s nepsanými pravidly, tzv. zvykovým (obyčejovým) právem – uplatňováno v rodové společnosti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nešní moderní demokratický stát podmíněn existencí právního řádu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" name="Picture 2" descr="C:\Users\Jana\AppData\Local\Microsoft\Windows\Temporary Internet Files\Content.IE5\V13BOQ5F\MC900217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1948" y="3429000"/>
            <a:ext cx="2370212" cy="2339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7717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125113" cy="924475"/>
          </a:xfrm>
        </p:spPr>
        <p:txBody>
          <a:bodyPr/>
          <a:lstStyle/>
          <a:p>
            <a:pPr algn="ctr"/>
            <a:r>
              <a:rPr lang="cs-CZ" sz="4000" i="1" u="sng" dirty="0" smtClean="0"/>
              <a:t>PRÁVNÍ STÁT </a:t>
            </a:r>
            <a:endParaRPr lang="cs-CZ" sz="4000" i="1" u="sng" dirty="0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23528" y="1484784"/>
            <a:ext cx="8496944" cy="5040559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/>
              <a:t>j</a:t>
            </a:r>
            <a:r>
              <a:rPr lang="cs-CZ" sz="2800" dirty="0" smtClean="0"/>
              <a:t>eden ze znaků demokracie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ztah občana a státu vymezen právem: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	-	</a:t>
            </a:r>
            <a:r>
              <a:rPr lang="cs-CZ" sz="2800" i="1" dirty="0" smtClean="0"/>
              <a:t>občané mohou činit vše, co jim 	  	    			    zákony výslovně nezakazují</a:t>
            </a:r>
          </a:p>
          <a:p>
            <a:pPr marL="0" indent="0">
              <a:buNone/>
            </a:pPr>
            <a:r>
              <a:rPr lang="cs-CZ" sz="2800" i="1" dirty="0"/>
              <a:t>	</a:t>
            </a:r>
            <a:r>
              <a:rPr lang="cs-CZ" sz="2800" i="1" dirty="0" smtClean="0"/>
              <a:t>-	stát smí konat pouze to, co mu zákony 			    výslovně dovolují</a:t>
            </a:r>
          </a:p>
          <a:p>
            <a:pPr marL="0" indent="0">
              <a:buNone/>
            </a:pPr>
            <a:r>
              <a:rPr lang="cs-CZ" sz="2800" i="1" dirty="0"/>
              <a:t>	</a:t>
            </a:r>
            <a:r>
              <a:rPr lang="cs-CZ" sz="2800" i="1" dirty="0" smtClean="0"/>
              <a:t>-	povinnosti mohou být ukládány jen na 				základě zákona</a:t>
            </a:r>
          </a:p>
          <a:p>
            <a:pPr marL="0" indent="0">
              <a:buNone/>
            </a:pPr>
            <a:r>
              <a:rPr lang="cs-CZ" sz="2800" i="1" dirty="0"/>
              <a:t>	 </a:t>
            </a:r>
            <a:r>
              <a:rPr lang="cs-CZ" sz="2800" i="1" dirty="0" smtClean="0"/>
              <a:t> 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Zahnutá šípka doľava 3"/>
          <p:cNvSpPr/>
          <p:nvPr/>
        </p:nvSpPr>
        <p:spPr>
          <a:xfrm>
            <a:off x="6732240" y="2294086"/>
            <a:ext cx="936104" cy="1224136"/>
          </a:xfrm>
          <a:prstGeom prst="curved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694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i="1" u="sng" dirty="0" smtClean="0"/>
              <a:t>ZNAKY PRÁVNÍHO STÁTU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7" cy="4176464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stát je tu pro občany – jejich vztah vymezen pomocí práva (výlučným tvůrcem práva je stát)</a:t>
            </a:r>
          </a:p>
          <a:p>
            <a:r>
              <a:rPr lang="cs-CZ" sz="2800" dirty="0"/>
              <a:t>r</a:t>
            </a:r>
            <a:r>
              <a:rPr lang="cs-CZ" sz="2800" dirty="0" smtClean="0"/>
              <a:t>espektování lidských práv </a:t>
            </a:r>
          </a:p>
          <a:p>
            <a:pPr marL="0" indent="0">
              <a:buNone/>
            </a:pPr>
            <a:r>
              <a:rPr lang="cs-CZ" sz="2800" dirty="0" smtClean="0"/>
              <a:t>   a svobod</a:t>
            </a:r>
          </a:p>
          <a:p>
            <a:r>
              <a:rPr lang="cs-CZ" sz="2800" dirty="0"/>
              <a:t>r</a:t>
            </a:r>
            <a:r>
              <a:rPr lang="cs-CZ" sz="2800" dirty="0" smtClean="0"/>
              <a:t>ovnost lidí před zákonem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bčanovi dána možnost účastnit se politického života (volby)</a:t>
            </a:r>
          </a:p>
          <a:p>
            <a:pPr marL="0" indent="0">
              <a:buNone/>
            </a:pPr>
            <a:endParaRPr lang="cs-CZ" sz="4000" dirty="0" smtClean="0"/>
          </a:p>
          <a:p>
            <a:endParaRPr lang="cs-CZ" sz="2800" dirty="0"/>
          </a:p>
        </p:txBody>
      </p:sp>
      <p:pic>
        <p:nvPicPr>
          <p:cNvPr id="4" name="Picture 2" descr="C:\Users\Jana\AppData\Local\Microsoft\Windows\Temporary Internet Files\Content.IE5\G49FK3HS\MP900408864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564904"/>
            <a:ext cx="1800200" cy="1751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5054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23528" y="1807361"/>
            <a:ext cx="8424936" cy="4501959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/>
              <a:t>n</a:t>
            </a:r>
            <a:r>
              <a:rPr lang="cs-CZ" sz="2800" dirty="0" smtClean="0"/>
              <a:t>edotknutelnost základních principů demokracie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rávo je nezávislé na politických změnách </a:t>
            </a:r>
            <a:endParaRPr lang="cs-CZ" sz="2000" dirty="0" smtClean="0"/>
          </a:p>
          <a:p>
            <a:pPr marL="0" indent="0" algn="just">
              <a:buNone/>
            </a:pPr>
            <a:r>
              <a:rPr lang="cs-CZ" sz="2000" dirty="0" smtClean="0"/>
              <a:t>		(</a:t>
            </a:r>
            <a:r>
              <a:rPr lang="cs-CZ" sz="2000" i="1" dirty="0" smtClean="0"/>
              <a:t>zásada trvalosti práva a jeho nezávislosti na 				     		momentální politické moci je respektována všemi 		  			demokratickými politickými stranami )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ajištění svobody a soukromí lidí </a:t>
            </a:r>
          </a:p>
          <a:p>
            <a:pPr marL="0" indent="0" algn="just">
              <a:buNone/>
            </a:pPr>
            <a:r>
              <a:rPr lang="cs-CZ" sz="2800" dirty="0"/>
              <a:t>	 </a:t>
            </a:r>
            <a:r>
              <a:rPr lang="cs-CZ" sz="2800" dirty="0" smtClean="0"/>
              <a:t> 	</a:t>
            </a:r>
            <a:r>
              <a:rPr lang="cs-CZ" sz="2000" i="1" dirty="0" smtClean="0"/>
              <a:t>(např. § 12 </a:t>
            </a:r>
            <a:r>
              <a:rPr lang="cs-CZ" sz="2000" i="1" dirty="0" err="1" smtClean="0"/>
              <a:t>obč</a:t>
            </a:r>
            <a:r>
              <a:rPr lang="cs-CZ" sz="2000" i="1" dirty="0" smtClean="0"/>
              <a:t>. zákoníku ČR říká: „(1) Písemnosti osobní 		     povahy, podobizny, obrazové snímky a obrazové a zvukové 		     záznamy týkající se fyzické osoby nebo jejích projevů   	 		     osobní  povahy smějí být pořízeny nebo použity jen s jejím 		     svolením.“</a:t>
            </a:r>
          </a:p>
          <a:p>
            <a:pPr marL="0" indent="0" algn="just">
              <a:buNone/>
            </a:pPr>
            <a:endParaRPr lang="cs-CZ" sz="2000" i="1" dirty="0"/>
          </a:p>
          <a:p>
            <a:pPr marL="0" indent="0" algn="just">
              <a:buNone/>
            </a:pPr>
            <a:endParaRPr lang="cs-CZ" sz="2000" i="1" dirty="0" smtClean="0"/>
          </a:p>
          <a:p>
            <a:pPr marL="0" indent="0" algn="just">
              <a:buNone/>
            </a:pPr>
            <a:endParaRPr lang="cs-CZ" sz="2800" i="1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4" name="Picture 2" descr="C:\Users\Jana\AppData\Local\Microsoft\Windows\Temporary Internet Files\Content.IE5\V13BOQ5F\MC900089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86561"/>
            <a:ext cx="1805026" cy="162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ana\AppData\Local\Microsoft\Windows\Temporary Internet Files\Content.IE5\G49FK3HS\MC9004404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986561"/>
            <a:ext cx="1827886" cy="1461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1820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i="1" u="sng" dirty="0" smtClean="0"/>
              <a:t>DEMOKRACIE</a:t>
            </a:r>
            <a:endParaRPr lang="cs-CZ" sz="4000" i="1" u="sng" dirty="0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láda lidu</a:t>
            </a:r>
          </a:p>
          <a:p>
            <a:r>
              <a:rPr lang="cs-CZ" sz="2800" dirty="0"/>
              <a:t>f</a:t>
            </a:r>
            <a:r>
              <a:rPr lang="cs-CZ" sz="2800" dirty="0" smtClean="0"/>
              <a:t>orma vlády, která uznává rovnost a svobodu občanů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odřízení menšiny vůli většiny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ožnost podílu občana na moci</a:t>
            </a:r>
          </a:p>
        </p:txBody>
      </p:sp>
      <p:pic>
        <p:nvPicPr>
          <p:cNvPr id="4098" name="Picture 2" descr="C:\Users\Jana\AppData\Local\Microsoft\Windows\Temporary Internet Files\Content.IE5\DYI2Z3XD\MC9003013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836712"/>
            <a:ext cx="1817827" cy="1297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\AppData\Local\Microsoft\Windows\Temporary Internet Files\Content.IE5\QW4GZI31\MC9003013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25144"/>
            <a:ext cx="1816913" cy="1439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Jana\AppData\Local\Microsoft\Windows\Temporary Internet Files\Content.IE5\V13BOQ5F\MC900301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826971" cy="15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2965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i="1" u="sng" dirty="0" smtClean="0"/>
              <a:t>DEMOKRATICKÝ STÁT</a:t>
            </a:r>
            <a:endParaRPr lang="cs-CZ" sz="4000" i="1" u="sng" dirty="0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95536" y="1807361"/>
            <a:ext cx="8280919" cy="4051437"/>
          </a:xfrm>
        </p:spPr>
        <p:txBody>
          <a:bodyPr>
            <a:norm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aložen na ochraně jedince či různých skupin před násilím jiných jedinců, jiných skupin nebo i celého státu</a:t>
            </a:r>
          </a:p>
          <a:p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098" name="Picture 2" descr="C:\Users\Jana\AppData\Local\Microsoft\Windows\Temporary Internet Files\Content.IE5\3266TYXN\MC900293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149080"/>
            <a:ext cx="1828800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\AppData\Local\Microsoft\Windows\Temporary Internet Files\Content.IE5\JH571YQL\MC900023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614509"/>
            <a:ext cx="1521094" cy="1766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896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i="1" u="sng" dirty="0" smtClean="0"/>
              <a:t>SHRNUTÍ UČIVA:</a:t>
            </a:r>
            <a:br>
              <a:rPr lang="cs-CZ" sz="4000" i="1" u="sng" dirty="0" smtClean="0"/>
            </a:br>
            <a:r>
              <a:rPr lang="cs-CZ" sz="2000" i="1" dirty="0" smtClean="0"/>
              <a:t>(vyberte správnou odpověď)</a:t>
            </a:r>
            <a:endParaRPr lang="cs-CZ" sz="4000" i="1" dirty="0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251520" y="1807361"/>
            <a:ext cx="8568951" cy="44299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Aby demokracie dobře fungovala, musí být:</a:t>
            </a:r>
          </a:p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/>
              <a:t>s</a:t>
            </a:r>
            <a:r>
              <a:rPr lang="cs-CZ" sz="2800" dirty="0" smtClean="0"/>
              <a:t>tát nadřazen nad občany</a:t>
            </a:r>
          </a:p>
          <a:p>
            <a:pPr marL="514350" indent="-514350">
              <a:buAutoNum type="alphaLcParenR"/>
            </a:pPr>
            <a:r>
              <a:rPr lang="cs-CZ" sz="2800" dirty="0"/>
              <a:t>s</a:t>
            </a:r>
            <a:r>
              <a:rPr lang="cs-CZ" sz="2800" dirty="0" smtClean="0"/>
              <a:t>tát nadřazen politickým stranám a společenským organizacím a chránit před nimi občany</a:t>
            </a:r>
          </a:p>
          <a:p>
            <a:pPr marL="514350" indent="-514350">
              <a:buAutoNum type="alphaLcParenR"/>
            </a:pPr>
            <a:r>
              <a:rPr lang="cs-CZ" sz="2800" dirty="0"/>
              <a:t>s</a:t>
            </a:r>
            <a:r>
              <a:rPr lang="cs-CZ" sz="2800" dirty="0" smtClean="0"/>
              <a:t>hoda většiny na nejdůležitějších hodnotách, menšina se podřizuje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00352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251520" y="908721"/>
            <a:ext cx="8712968" cy="49500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Soubor norem, vydaných a uznaných státem, které jsou pro společnost závazné a jejichž dodržování je vynucováno státní autoritou, se nazývá:</a:t>
            </a:r>
          </a:p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/>
              <a:t>m</a:t>
            </a:r>
            <a:r>
              <a:rPr lang="cs-CZ" sz="2800" dirty="0" smtClean="0"/>
              <a:t>orálka</a:t>
            </a:r>
          </a:p>
          <a:p>
            <a:pPr marL="514350" indent="-514350">
              <a:buAutoNum type="alphaLcParenR"/>
            </a:pPr>
            <a:r>
              <a:rPr lang="cs-CZ" sz="2800" dirty="0"/>
              <a:t>p</a:t>
            </a:r>
            <a:r>
              <a:rPr lang="cs-CZ" sz="2800" dirty="0" smtClean="0"/>
              <a:t>rávo</a:t>
            </a:r>
          </a:p>
          <a:p>
            <a:pPr marL="514350" indent="-514350">
              <a:buAutoNum type="alphaLcParenR"/>
            </a:pPr>
            <a:r>
              <a:rPr lang="cs-CZ" sz="2800" dirty="0"/>
              <a:t>s</a:t>
            </a:r>
            <a:r>
              <a:rPr lang="cs-CZ" sz="2800" dirty="0" smtClean="0"/>
              <a:t>tátní regulace života občanů</a:t>
            </a:r>
          </a:p>
          <a:p>
            <a:pPr marL="514350" indent="-514350">
              <a:buAutoNum type="alphaLcParenR"/>
            </a:pPr>
            <a:r>
              <a:rPr lang="cs-CZ" sz="2800" dirty="0"/>
              <a:t>e</a:t>
            </a:r>
            <a:r>
              <a:rPr lang="cs-CZ" sz="2800" dirty="0" smtClean="0"/>
              <a:t>tiketa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44854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i="1" u="sng" dirty="0">
                <a:solidFill>
                  <a:prstClr val="white"/>
                </a:solidFill>
              </a:rPr>
              <a:t>SHRNUTÍ UČIVA</a:t>
            </a:r>
            <a:endParaRPr lang="cs-CZ" dirty="0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467544" y="1807361"/>
            <a:ext cx="8352928" cy="4051437"/>
          </a:xfrm>
        </p:spPr>
        <p:txBody>
          <a:bodyPr>
            <a:normAutofit lnSpcReduction="10000"/>
          </a:bodyPr>
          <a:lstStyle/>
          <a:p>
            <a:pPr marL="0" lvl="0" indent="0">
              <a:buClr>
                <a:srgbClr val="FF9000"/>
              </a:buClr>
              <a:buNone/>
            </a:pPr>
            <a:r>
              <a:rPr lang="cs-CZ" sz="2800" dirty="0">
                <a:solidFill>
                  <a:prstClr val="white"/>
                </a:solidFill>
              </a:rPr>
              <a:t>Aby demokracie dobře fungovala, musí být</a:t>
            </a:r>
            <a:r>
              <a:rPr lang="cs-CZ" sz="2800" dirty="0" smtClean="0">
                <a:solidFill>
                  <a:prstClr val="white"/>
                </a:solidFill>
              </a:rPr>
              <a:t>:</a:t>
            </a:r>
          </a:p>
          <a:p>
            <a:pPr marL="0" lvl="0" indent="0">
              <a:buClr>
                <a:srgbClr val="FF9000"/>
              </a:buClr>
              <a:buNone/>
            </a:pPr>
            <a:endParaRPr lang="cs-CZ" sz="2800" dirty="0">
              <a:solidFill>
                <a:prstClr val="white"/>
              </a:solidFill>
            </a:endParaRP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800" dirty="0">
                <a:solidFill>
                  <a:prstClr val="white"/>
                </a:solidFill>
              </a:rPr>
              <a:t>stát nadřazen nad občany</a:t>
            </a: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800" dirty="0">
                <a:solidFill>
                  <a:prstClr val="white"/>
                </a:solidFill>
              </a:rPr>
              <a:t>stát nadřazen politickým stranám a společenským organizacím a chránit před nimi občany</a:t>
            </a: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800" b="1" i="1" u="sng" dirty="0">
                <a:solidFill>
                  <a:prstClr val="white"/>
                </a:solidFill>
              </a:rPr>
              <a:t>shoda většiny na nejdůležitějších hodnotách, menšina se podřizuje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2174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95536" y="980729"/>
            <a:ext cx="8424936" cy="4878070"/>
          </a:xfrm>
        </p:spPr>
        <p:txBody>
          <a:bodyPr>
            <a:normAutofit/>
          </a:bodyPr>
          <a:lstStyle/>
          <a:p>
            <a:pPr marL="0" lvl="0" indent="0">
              <a:buClr>
                <a:srgbClr val="FF9000"/>
              </a:buClr>
              <a:buNone/>
            </a:pPr>
            <a:r>
              <a:rPr lang="cs-CZ" sz="2800" dirty="0">
                <a:solidFill>
                  <a:prstClr val="white"/>
                </a:solidFill>
              </a:rPr>
              <a:t>Soubor norem, vydaných a uznaných státem, které jsou pro společnost závazné a jejichž dodržování je vynucováno státní autoritou, se nazývá:</a:t>
            </a:r>
          </a:p>
          <a:p>
            <a:pPr marL="0" lvl="0" indent="0">
              <a:buClr>
                <a:srgbClr val="FF9000"/>
              </a:buClr>
              <a:buNone/>
            </a:pPr>
            <a:endParaRPr lang="cs-CZ" sz="2800" dirty="0">
              <a:solidFill>
                <a:prstClr val="white"/>
              </a:solidFill>
            </a:endParaRP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800" dirty="0">
                <a:solidFill>
                  <a:prstClr val="white"/>
                </a:solidFill>
              </a:rPr>
              <a:t>morálka</a:t>
            </a: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800" b="1" i="1" u="sng" dirty="0">
                <a:solidFill>
                  <a:prstClr val="white"/>
                </a:solidFill>
              </a:rPr>
              <a:t>právo</a:t>
            </a: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800" dirty="0">
                <a:solidFill>
                  <a:prstClr val="white"/>
                </a:solidFill>
              </a:rPr>
              <a:t>státní regulace života občanů</a:t>
            </a:r>
          </a:p>
          <a:p>
            <a:pPr marL="514350" lvl="0" indent="-514350">
              <a:buClr>
                <a:srgbClr val="FF9000"/>
              </a:buClr>
              <a:buFont typeface="Wingdings 2" charset="2"/>
              <a:buAutoNum type="alphaLcParenR"/>
            </a:pPr>
            <a:r>
              <a:rPr lang="cs-CZ" sz="2800" dirty="0">
                <a:solidFill>
                  <a:prstClr val="white"/>
                </a:solidFill>
              </a:rPr>
              <a:t>etiketa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8534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95536" y="1700808"/>
            <a:ext cx="8424936" cy="4680519"/>
          </a:xfrm>
        </p:spPr>
        <p:txBody>
          <a:bodyPr>
            <a:normAutofit fontScale="70000" lnSpcReduction="20000"/>
          </a:bodyPr>
          <a:lstStyle/>
          <a:p>
            <a:pPr lvl="0">
              <a:buClr>
                <a:srgbClr val="FF9000"/>
              </a:buClr>
            </a:pPr>
            <a:r>
              <a:rPr lang="cs-CZ" sz="2400" dirty="0" err="1" smtClean="0">
                <a:solidFill>
                  <a:prstClr val="white"/>
                </a:solidFill>
              </a:rPr>
              <a:t>Emmert</a:t>
            </a:r>
            <a:r>
              <a:rPr lang="cs-CZ" sz="2400" dirty="0" smtClean="0">
                <a:solidFill>
                  <a:prstClr val="white"/>
                </a:solidFill>
              </a:rPr>
              <a:t> </a:t>
            </a:r>
            <a:r>
              <a:rPr lang="cs-CZ" sz="2400" dirty="0">
                <a:solidFill>
                  <a:prstClr val="white"/>
                </a:solidFill>
              </a:rPr>
              <a:t>F., PhDr. </a:t>
            </a:r>
            <a:r>
              <a:rPr lang="cs-CZ" sz="2400" dirty="0" err="1">
                <a:solidFill>
                  <a:prstClr val="white"/>
                </a:solidFill>
              </a:rPr>
              <a:t>Kartňák</a:t>
            </a:r>
            <a:r>
              <a:rPr lang="cs-CZ" sz="2400" dirty="0">
                <a:solidFill>
                  <a:prstClr val="white"/>
                </a:solidFill>
              </a:rPr>
              <a:t> T., Mgr. Krausová M., Mužíková O. a </a:t>
            </a:r>
            <a:r>
              <a:rPr lang="cs-CZ" sz="2400" dirty="0" err="1">
                <a:solidFill>
                  <a:prstClr val="white"/>
                </a:solidFill>
              </a:rPr>
              <a:t>kol.,</a:t>
            </a:r>
            <a:r>
              <a:rPr lang="cs-CZ" sz="2400" i="1" dirty="0" err="1">
                <a:solidFill>
                  <a:prstClr val="white"/>
                </a:solidFill>
              </a:rPr>
              <a:t>Odmaturuj</a:t>
            </a:r>
            <a:r>
              <a:rPr lang="cs-CZ" sz="2400" i="1" dirty="0">
                <a:solidFill>
                  <a:prstClr val="white"/>
                </a:solidFill>
              </a:rPr>
              <a:t> ze společenských věd</a:t>
            </a:r>
            <a:r>
              <a:rPr lang="cs-CZ" sz="2400" dirty="0">
                <a:solidFill>
                  <a:prstClr val="white"/>
                </a:solidFill>
              </a:rPr>
              <a:t>, nakl. DIDAKTIS </a:t>
            </a:r>
            <a:r>
              <a:rPr lang="cs-CZ" sz="2400" dirty="0" err="1">
                <a:solidFill>
                  <a:prstClr val="white"/>
                </a:solidFill>
              </a:rPr>
              <a:t>spol.s.r</a:t>
            </a:r>
            <a:r>
              <a:rPr lang="cs-CZ" sz="2400" dirty="0">
                <a:solidFill>
                  <a:prstClr val="white"/>
                </a:solidFill>
              </a:rPr>
              <a:t>. 2004, ISBN 80-86285-68-5</a:t>
            </a:r>
          </a:p>
          <a:p>
            <a:pPr lvl="0">
              <a:buClr>
                <a:srgbClr val="FF9000"/>
              </a:buClr>
            </a:pPr>
            <a:r>
              <a:rPr lang="cs-CZ" sz="2400" dirty="0">
                <a:solidFill>
                  <a:prstClr val="white"/>
                </a:solidFill>
              </a:rPr>
              <a:t>Mgr. Bartoníčková K., Mgr. Buček L., Mgr. </a:t>
            </a:r>
            <a:r>
              <a:rPr lang="cs-CZ" sz="2400" dirty="0" err="1">
                <a:solidFill>
                  <a:prstClr val="white"/>
                </a:solidFill>
              </a:rPr>
              <a:t>Michalčáková</a:t>
            </a:r>
            <a:r>
              <a:rPr lang="cs-CZ" sz="2400" dirty="0">
                <a:solidFill>
                  <a:prstClr val="white"/>
                </a:solidFill>
              </a:rPr>
              <a:t> G. a kol., </a:t>
            </a:r>
            <a:r>
              <a:rPr lang="cs-CZ" sz="2400" i="1" dirty="0">
                <a:solidFill>
                  <a:prstClr val="white"/>
                </a:solidFill>
              </a:rPr>
              <a:t>Občanský a společenskovědní základ, přehled středoškolského učiva</a:t>
            </a:r>
            <a:r>
              <a:rPr lang="cs-CZ" sz="2400" dirty="0">
                <a:solidFill>
                  <a:prstClr val="white"/>
                </a:solidFill>
              </a:rPr>
              <a:t>, nakl. </a:t>
            </a:r>
            <a:r>
              <a:rPr lang="cs-CZ" sz="2400" dirty="0" err="1">
                <a:solidFill>
                  <a:prstClr val="white"/>
                </a:solidFill>
              </a:rPr>
              <a:t>Computer</a:t>
            </a:r>
            <a:r>
              <a:rPr lang="cs-CZ" sz="2400" dirty="0">
                <a:solidFill>
                  <a:prstClr val="white"/>
                </a:solidFill>
              </a:rPr>
              <a:t> </a:t>
            </a:r>
            <a:r>
              <a:rPr lang="cs-CZ" sz="2400" dirty="0" err="1">
                <a:solidFill>
                  <a:prstClr val="white"/>
                </a:solidFill>
              </a:rPr>
              <a:t>Press,a.s</a:t>
            </a:r>
            <a:r>
              <a:rPr lang="cs-CZ" sz="2400" dirty="0">
                <a:solidFill>
                  <a:prstClr val="white"/>
                </a:solidFill>
              </a:rPr>
              <a:t>., 2011, ISBN 978-80-251-2631-8</a:t>
            </a:r>
          </a:p>
          <a:p>
            <a:pPr lvl="0">
              <a:buClr>
                <a:srgbClr val="FF9000"/>
              </a:buClr>
            </a:pPr>
            <a:r>
              <a:rPr lang="cs-CZ" sz="2400" dirty="0" smtClean="0">
                <a:solidFill>
                  <a:prstClr val="white"/>
                </a:solidFill>
              </a:rPr>
              <a:t>Mgr</a:t>
            </a:r>
            <a:r>
              <a:rPr lang="cs-CZ" sz="2400" dirty="0">
                <a:solidFill>
                  <a:prstClr val="white"/>
                </a:solidFill>
              </a:rPr>
              <a:t>. Čadová B., Ing. Petrželová J., PhDr. Čermáková M., </a:t>
            </a:r>
            <a:r>
              <a:rPr lang="cs-CZ" sz="2400" i="1" dirty="0">
                <a:solidFill>
                  <a:prstClr val="white"/>
                </a:solidFill>
              </a:rPr>
              <a:t>Maturitní otázky-Občanský a společenskovědní základ, nakl. FRAGMENT, 2008, ISBN </a:t>
            </a:r>
            <a:r>
              <a:rPr lang="cs-CZ" sz="2400" i="1" dirty="0" smtClean="0">
                <a:solidFill>
                  <a:prstClr val="white"/>
                </a:solidFill>
              </a:rPr>
              <a:t>978-80-253-0600-0</a:t>
            </a:r>
          </a:p>
          <a:p>
            <a:pPr lvl="0">
              <a:buClr>
                <a:srgbClr val="FF9000"/>
              </a:buClr>
            </a:pPr>
            <a:r>
              <a:rPr lang="cs-CZ" sz="2400" dirty="0">
                <a:solidFill>
                  <a:prstClr val="white"/>
                </a:solidFill>
              </a:rPr>
              <a:t>Ing. Zlámal J.,</a:t>
            </a:r>
            <a:r>
              <a:rPr lang="cs-CZ" sz="2400" dirty="0" err="1">
                <a:solidFill>
                  <a:prstClr val="white"/>
                </a:solidFill>
              </a:rPr>
              <a:t>Ph.D</a:t>
            </a:r>
            <a:r>
              <a:rPr lang="cs-CZ" sz="2400" dirty="0">
                <a:solidFill>
                  <a:prstClr val="white"/>
                </a:solidFill>
              </a:rPr>
              <a:t>., Ing. Bellová </a:t>
            </a:r>
            <a:r>
              <a:rPr lang="cs-CZ" sz="2400" dirty="0" err="1">
                <a:solidFill>
                  <a:prstClr val="white"/>
                </a:solidFill>
              </a:rPr>
              <a:t>J.,PhD</a:t>
            </a:r>
            <a:r>
              <a:rPr lang="cs-CZ" sz="2400" dirty="0">
                <a:solidFill>
                  <a:prstClr val="white"/>
                </a:solidFill>
              </a:rPr>
              <a:t>., Mgr. Haluza J., </a:t>
            </a:r>
            <a:r>
              <a:rPr lang="cs-CZ" sz="2400" i="1" dirty="0">
                <a:solidFill>
                  <a:prstClr val="white"/>
                </a:solidFill>
              </a:rPr>
              <a:t>Občanský a společenskovědní základ – Právo,</a:t>
            </a:r>
            <a:r>
              <a:rPr lang="cs-CZ" sz="2400" dirty="0">
                <a:solidFill>
                  <a:prstClr val="white"/>
                </a:solidFill>
              </a:rPr>
              <a:t> nakl. </a:t>
            </a:r>
            <a:r>
              <a:rPr lang="cs-CZ" sz="2400" dirty="0" err="1">
                <a:solidFill>
                  <a:prstClr val="white"/>
                </a:solidFill>
              </a:rPr>
              <a:t>Computer</a:t>
            </a:r>
            <a:r>
              <a:rPr lang="cs-CZ" sz="2400" dirty="0">
                <a:solidFill>
                  <a:prstClr val="white"/>
                </a:solidFill>
              </a:rPr>
              <a:t> Media s.r.o., 2011, ISBN </a:t>
            </a:r>
            <a:r>
              <a:rPr lang="cs-CZ" sz="2400" dirty="0" smtClean="0">
                <a:solidFill>
                  <a:prstClr val="white"/>
                </a:solidFill>
              </a:rPr>
              <a:t>978-80-7402-090-2</a:t>
            </a:r>
          </a:p>
          <a:p>
            <a:pPr lvl="0">
              <a:buClr>
                <a:srgbClr val="FF9000"/>
              </a:buClr>
            </a:pPr>
            <a:r>
              <a:rPr lang="cs-CZ" sz="2400" dirty="0" smtClean="0">
                <a:solidFill>
                  <a:prstClr val="white"/>
                </a:solidFill>
              </a:rPr>
              <a:t>Bendl S., </a:t>
            </a:r>
            <a:r>
              <a:rPr lang="cs-CZ" sz="2400" i="1" dirty="0" smtClean="0">
                <a:solidFill>
                  <a:prstClr val="white"/>
                </a:solidFill>
              </a:rPr>
              <a:t>Nová maturita-občanský a společenskovědní základ (soubor testových úloh pro společnou část nové maturitní zkoušky), </a:t>
            </a:r>
            <a:r>
              <a:rPr lang="cs-CZ" sz="2400" dirty="0" smtClean="0">
                <a:solidFill>
                  <a:prstClr val="white"/>
                </a:solidFill>
              </a:rPr>
              <a:t>nakl. Aleš Skřivan ml., ISBN 80-86493-14-8</a:t>
            </a:r>
            <a:endParaRPr lang="cs-CZ" sz="3200" dirty="0" smtClean="0">
              <a:solidFill>
                <a:prstClr val="white"/>
              </a:solidFill>
            </a:endParaRPr>
          </a:p>
          <a:p>
            <a:pPr lvl="0">
              <a:buClr>
                <a:srgbClr val="FF9000"/>
              </a:buClr>
            </a:pPr>
            <a:r>
              <a:rPr lang="cs-CZ" sz="3200" dirty="0" smtClean="0">
                <a:solidFill>
                  <a:prstClr val="white"/>
                </a:solidFill>
              </a:rPr>
              <a:t>Microsoft office.com – obrázky </a:t>
            </a:r>
            <a:r>
              <a:rPr lang="cs-CZ" sz="3200" dirty="0" err="1" smtClean="0">
                <a:solidFill>
                  <a:prstClr val="white"/>
                </a:solidFill>
              </a:rPr>
              <a:t>Clipart</a:t>
            </a:r>
            <a:endParaRPr lang="cs-CZ" sz="3200" dirty="0">
              <a:solidFill>
                <a:prstClr val="whit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121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Jeseň</Template>
  <TotalTime>116</TotalTime>
  <Words>526</Words>
  <Application>Microsoft Office PowerPoint</Application>
  <PresentationFormat>Předvádění na obrazovce (4:3)</PresentationFormat>
  <Paragraphs>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Autumn</vt:lpstr>
      <vt:lpstr>PRÁVNÍ  STÁT</vt:lpstr>
      <vt:lpstr>Snímek 2</vt:lpstr>
      <vt:lpstr>Snímek 3</vt:lpstr>
      <vt:lpstr>PRÁVNÍ STÁT </vt:lpstr>
      <vt:lpstr>ZNAKY PRÁVNÍHO STÁTU:</vt:lpstr>
      <vt:lpstr>Snímek 6</vt:lpstr>
      <vt:lpstr>DEMOKRACIE</vt:lpstr>
      <vt:lpstr>DEMOKRATICKÝ STÁT</vt:lpstr>
      <vt:lpstr>SHRNUTÍ UČIVA: (vyberte správnou odpověď)</vt:lpstr>
      <vt:lpstr>Snímek 10</vt:lpstr>
      <vt:lpstr>SHRNUTÍ UČIVA</vt:lpstr>
      <vt:lpstr>Snímek 12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PRÁVNÍ  STÁT</dc:title>
  <dc:creator>Jana</dc:creator>
  <cp:lastModifiedBy>Dum</cp:lastModifiedBy>
  <cp:revision>16</cp:revision>
  <dcterms:created xsi:type="dcterms:W3CDTF">2013-01-14T15:17:02Z</dcterms:created>
  <dcterms:modified xsi:type="dcterms:W3CDTF">2014-10-08T11:06:05Z</dcterms:modified>
</cp:coreProperties>
</file>