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Senzory pro EZS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III/2-12-02_Odporové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snímače s potenciometry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Senzory pro EZS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10.03.2013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352" y="260648"/>
            <a:ext cx="1713425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325669" y="62590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74068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Aft>
                <a:spcPts val="0"/>
              </a:spcAft>
              <a:tabLst>
                <a:tab pos="457200" algn="l"/>
              </a:tabLst>
            </a:pP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S</a:t>
            </a:r>
            <a:r>
              <a:rPr lang="cs-CZ" sz="2400" b="1" dirty="0" smtClean="0">
                <a:solidFill>
                  <a:srgbClr val="0070C0"/>
                </a:solidFill>
                <a:effectLst/>
                <a:latin typeface="Times New Roman"/>
                <a:ea typeface="Times New Roman"/>
              </a:rPr>
              <a:t>nímače s  lineárními potenciometry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7956376" y="2397081"/>
            <a:ext cx="360040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5576" y="1556792"/>
            <a:ext cx="77048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Snímače lineárními potenciometry </a:t>
            </a:r>
            <a:r>
              <a:rPr lang="cs-CZ" sz="2400" dirty="0" smtClean="0">
                <a:latin typeface="Times New Roman"/>
                <a:ea typeface="Times New Roman"/>
              </a:rPr>
              <a:t>na obr. </a:t>
            </a:r>
            <a:r>
              <a:rPr lang="cs-CZ" sz="2400" dirty="0">
                <a:latin typeface="Times New Roman"/>
                <a:ea typeface="Times New Roman"/>
              </a:rPr>
              <a:t>jsou pasivními prvky a mohou </a:t>
            </a:r>
            <a:r>
              <a:rPr lang="cs-CZ" sz="2400" dirty="0" smtClean="0">
                <a:latin typeface="Times New Roman"/>
                <a:ea typeface="Times New Roman"/>
              </a:rPr>
              <a:t>snímat </a:t>
            </a:r>
            <a:r>
              <a:rPr lang="cs-CZ" sz="2400" dirty="0">
                <a:latin typeface="Times New Roman"/>
                <a:ea typeface="Times New Roman"/>
              </a:rPr>
              <a:t>délku dráhy do několika metrů, např. posun řezného </a:t>
            </a:r>
            <a:r>
              <a:rPr lang="cs-CZ" sz="2400" dirty="0" smtClean="0">
                <a:latin typeface="Times New Roman"/>
                <a:ea typeface="Times New Roman"/>
              </a:rPr>
              <a:t>nástroje</a:t>
            </a:r>
            <a:r>
              <a:rPr lang="cs-CZ" sz="2400" dirty="0">
                <a:latin typeface="Times New Roman"/>
                <a:ea typeface="Times New Roman"/>
              </a:rPr>
              <a:t>. 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33520"/>
            <a:ext cx="6095145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Šipka doprava 7">
            <a:hlinkClick r:id="rId3" action="ppaction://hlinksldjump"/>
          </p:cNvPr>
          <p:cNvSpPr/>
          <p:nvPr/>
        </p:nvSpPr>
        <p:spPr>
          <a:xfrm>
            <a:off x="8325669" y="62590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332656"/>
            <a:ext cx="777613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Takový snímač </a:t>
            </a:r>
            <a:r>
              <a:rPr lang="cs-CZ" sz="2400" dirty="0" smtClean="0">
                <a:latin typeface="Times New Roman"/>
                <a:ea typeface="Times New Roman"/>
              </a:rPr>
              <a:t>je </a:t>
            </a:r>
            <a:r>
              <a:rPr lang="cs-CZ" sz="2400" dirty="0">
                <a:latin typeface="Times New Roman"/>
                <a:ea typeface="Times New Roman"/>
              </a:rPr>
              <a:t>napájen zdrojem stejnosměrného </a:t>
            </a:r>
            <a:r>
              <a:rPr lang="cs-CZ" sz="2400" dirty="0" smtClean="0">
                <a:latin typeface="Times New Roman"/>
                <a:ea typeface="Times New Roman"/>
              </a:rPr>
              <a:t>napětí. Měřený </a:t>
            </a:r>
            <a:r>
              <a:rPr lang="cs-CZ" sz="2400" dirty="0">
                <a:latin typeface="Times New Roman"/>
                <a:ea typeface="Times New Roman"/>
              </a:rPr>
              <a:t>objekt posunuje jezdcem potenciometru odečtené napětí U1 je úměrné k dráze měřeného objektu, je- </a:t>
            </a:r>
            <a:r>
              <a:rPr lang="cs-CZ" sz="2400" dirty="0" err="1">
                <a:latin typeface="Times New Roman"/>
                <a:ea typeface="Times New Roman"/>
              </a:rPr>
              <a:t>li</a:t>
            </a:r>
            <a:r>
              <a:rPr lang="cs-CZ" sz="2400" dirty="0">
                <a:latin typeface="Times New Roman"/>
                <a:ea typeface="Times New Roman"/>
              </a:rPr>
              <a:t> vstupní odpor měřícího přístroje veliký a </a:t>
            </a:r>
            <a:r>
              <a:rPr lang="cs-CZ" sz="2400" dirty="0" smtClean="0">
                <a:latin typeface="Times New Roman"/>
                <a:ea typeface="Times New Roman"/>
              </a:rPr>
              <a:t>nezatěžuje </a:t>
            </a:r>
            <a:r>
              <a:rPr lang="cs-CZ" sz="2400" dirty="0">
                <a:latin typeface="Times New Roman"/>
                <a:ea typeface="Times New Roman"/>
              </a:rPr>
              <a:t>dělič. Toho lze dosáhnout použitím zesilovače s velkým vstupním odporem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4944"/>
            <a:ext cx="5394050" cy="2188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Šipka dolů 7"/>
          <p:cNvSpPr/>
          <p:nvPr/>
        </p:nvSpPr>
        <p:spPr>
          <a:xfrm>
            <a:off x="4136677" y="2271648"/>
            <a:ext cx="360040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5575" y="5157192"/>
            <a:ext cx="777613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>
                <a:latin typeface="Times New Roman"/>
                <a:ea typeface="Times New Roman"/>
              </a:rPr>
              <a:t>Ukazatel může posun přímo ukazovat v mm pokud má být měřený </a:t>
            </a:r>
            <a:r>
              <a:rPr lang="cs-CZ" sz="2400" dirty="0" smtClean="0">
                <a:latin typeface="Times New Roman"/>
                <a:ea typeface="Times New Roman"/>
              </a:rPr>
              <a:t>signál </a:t>
            </a:r>
            <a:r>
              <a:rPr lang="cs-CZ" sz="2400" dirty="0">
                <a:latin typeface="Times New Roman"/>
                <a:ea typeface="Times New Roman"/>
              </a:rPr>
              <a:t>centrálně zpracován, jsou snímač a přenosový člen řešeny jako převodník jednotek.</a:t>
            </a:r>
          </a:p>
        </p:txBody>
      </p:sp>
      <p:sp>
        <p:nvSpPr>
          <p:cNvPr id="6" name="Šipka doprava 5">
            <a:hlinkClick r:id="rId3" action="ppaction://hlinksldjump"/>
          </p:cNvPr>
          <p:cNvSpPr/>
          <p:nvPr/>
        </p:nvSpPr>
        <p:spPr>
          <a:xfrm>
            <a:off x="8325669" y="62590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88808" y="404664"/>
            <a:ext cx="762177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Pro tento typ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snímače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možno použít drátový odpor nebo vrstvový odpor s vrstvou vodivého plastu. Drátový odpor nemění s teplotou svoji hodnotu, není ale zcela spojitě přestavitelný. Vrstvový odpor (z vodivého plastu) dovoluje spojité přestavování je však teplotně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závislý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 musí být po vyrobení doladěn na přesnou jmenovitou hodnotu</a:t>
            </a:r>
            <a:r>
              <a:rPr lang="cs-CZ" sz="1200" dirty="0">
                <a:latin typeface="Times New Roman"/>
                <a:ea typeface="Times New Roman"/>
              </a:rPr>
              <a:t>.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88808" y="2852936"/>
            <a:ext cx="758849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Pro výrobu odporových senzorů jsou často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používány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hybridní odpory. Jsou to odpory potažené úzkým páskem z vodivého plastu.</a:t>
            </a:r>
          </a:p>
          <a:p>
            <a:pPr algn="just">
              <a:spcAft>
                <a:spcPts val="0"/>
              </a:spcAf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Hybridní rezistory mají jako drátové rezistory malou teplotní závislost. Z vodivého plastového napětí proužku lze odebírat plynule nastavované napětí. Snímače s hybridními rezistory pracují velmi spolehlivě, má-li jezdec několik kontaktů. Tyto potenciometry s několikanásobnými jezdci jsou pro svou spolehlivost používány v letadlech a v řídících systémech jadernách elektráren.</a:t>
            </a: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8325669" y="62590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40793" y="548680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Lineární potenciometr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může tvořit část měřícího můstku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snímače.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Muste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792" y="1628801"/>
            <a:ext cx="4667312" cy="2160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Šipka dolů 6"/>
          <p:cNvSpPr/>
          <p:nvPr/>
        </p:nvSpPr>
        <p:spPr>
          <a:xfrm>
            <a:off x="7092280" y="1124744"/>
            <a:ext cx="360040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55576" y="4221088"/>
            <a:ext cx="75608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Tento snímač může snímat lineární pohyby v obou směrech. Při výchozí poloze měřeného objektu je jezdec potenciometru uprostřed (nastavení 0). Výchozí napětí je pak nula tehdy, jsou-li můstkové odpory R3, R4 stejné hodnoty. </a:t>
            </a:r>
          </a:p>
        </p:txBody>
      </p:sp>
      <p:sp>
        <p:nvSpPr>
          <p:cNvPr id="6" name="Šipka doprava 5">
            <a:hlinkClick r:id="rId3" action="ppaction://hlinksldjump"/>
          </p:cNvPr>
          <p:cNvSpPr/>
          <p:nvPr/>
        </p:nvSpPr>
        <p:spPr>
          <a:xfrm>
            <a:off x="8325669" y="62590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99592" y="655073"/>
            <a:ext cx="748883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Pohybuje-li se snímaný objekt a s ním i jezdec o úsek +s nebo –s z nulové polohy, mění se proporcionálně dílčí odpor o ± ∆R, výstupní napětí U1 snímače bude kladné nebo záporné a je úměrné změně napětí ∆R, jsou-li součty odporů R1 + R2 a R3 + R4 stejně veliké, je-li vstupní napětí konstantní a je-li zatěžovací odpor snímače velký oproti jeho vnitřnímu odporu. Proto se většinou používá jako přenosový člen operační zesilovač.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702061"/>
            <a:ext cx="4790306" cy="2655959"/>
          </a:xfrm>
          <a:prstGeom prst="rect">
            <a:avLst/>
          </a:prstGeom>
        </p:spPr>
      </p:pic>
      <p:sp>
        <p:nvSpPr>
          <p:cNvPr id="9" name="Šipka dolů 8"/>
          <p:cNvSpPr/>
          <p:nvPr/>
        </p:nvSpPr>
        <p:spPr>
          <a:xfrm>
            <a:off x="6300192" y="3429000"/>
            <a:ext cx="360040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rId3" action="ppaction://hlinksldjump"/>
          </p:cNvPr>
          <p:cNvSpPr/>
          <p:nvPr/>
        </p:nvSpPr>
        <p:spPr>
          <a:xfrm>
            <a:off x="8325669" y="62590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24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451575"/>
            <a:ext cx="79208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měření pomocí snímače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mění oba odpory R1, R2 ve větvi můstku komplementárně. Mluvíme pak o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polomůstku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Tento je dvakrát citlivější než čtvrtinový můstek. Ve čtvrtinovém můstku se mění vždy jen jeden ze 4 odporů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můstku.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3140968"/>
            <a:ext cx="792088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Otázky k opakování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Vyjmenujte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důležité vlastnosti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0">
              <a:spcAft>
                <a:spcPts val="0"/>
              </a:spcAft>
              <a:tabLst>
                <a:tab pos="457200" algn="l"/>
              </a:tabLst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742950" lvl="1" indent="-285750">
              <a:spcAft>
                <a:spcPts val="0"/>
              </a:spcAft>
              <a:buFont typeface="+mj-lt"/>
              <a:buAutoNum type="alphaLcParenR"/>
              <a:tabLst>
                <a:tab pos="914400" algn="l"/>
              </a:tabLs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drátových rezistorů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742950" lvl="1" indent="-285750">
              <a:spcAft>
                <a:spcPts val="0"/>
              </a:spcAft>
              <a:buFont typeface="+mj-lt"/>
              <a:buAutoNum type="alphaLcParenR"/>
              <a:tabLst>
                <a:tab pos="914400" algn="l"/>
              </a:tabLst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742950" lvl="1" indent="-285750">
              <a:spcAft>
                <a:spcPts val="0"/>
              </a:spcAft>
              <a:buFont typeface="+mj-lt"/>
              <a:buAutoNum type="alphaLcParenR"/>
              <a:tabLst>
                <a:tab pos="914400" algn="l"/>
              </a:tabLs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rezistorů s vodivým plastovým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proužkem</a:t>
            </a:r>
          </a:p>
          <a:p>
            <a:pPr marL="742950" lvl="1" indent="-285750">
              <a:spcAft>
                <a:spcPts val="0"/>
              </a:spcAft>
              <a:buFont typeface="+mj-lt"/>
              <a:buAutoNum type="alphaLcParenR"/>
              <a:tabLst>
                <a:tab pos="914400" algn="l"/>
              </a:tabLst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742950" lvl="1" indent="-285750">
              <a:spcAft>
                <a:spcPts val="0"/>
              </a:spcAft>
              <a:buFont typeface="+mj-lt"/>
              <a:buAutoNum type="alphaLcParenR"/>
              <a:tabLst>
                <a:tab pos="914400" algn="l"/>
              </a:tabLs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hybridních odporů</a:t>
            </a: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6588224" y="4276285"/>
            <a:ext cx="158417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Nápověda</a:t>
            </a:r>
            <a:endParaRPr lang="cs-CZ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6588224" y="4985529"/>
            <a:ext cx="158417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Nápověda</a:t>
            </a:r>
            <a:endParaRPr lang="cs-CZ" dirty="0"/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6588224" y="5720185"/>
            <a:ext cx="158417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Nápověda</a:t>
            </a:r>
            <a:endParaRPr lang="cs-CZ" dirty="0"/>
          </a:p>
        </p:txBody>
      </p:sp>
      <p:sp>
        <p:nvSpPr>
          <p:cNvPr id="10" name="Šipka doprava 9">
            <a:hlinkClick r:id="rId3" action="ppaction://hlinksldjump"/>
          </p:cNvPr>
          <p:cNvSpPr/>
          <p:nvPr/>
        </p:nvSpPr>
        <p:spPr>
          <a:xfrm>
            <a:off x="8325669" y="62590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2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snímačů 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fyzikálních veličin.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obvodů pro systémy EZS.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20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259</TotalTime>
  <Words>274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35</cp:revision>
  <dcterms:created xsi:type="dcterms:W3CDTF">2013-03-27T08:46:28Z</dcterms:created>
  <dcterms:modified xsi:type="dcterms:W3CDTF">2014-10-02T10:41:44Z</dcterms:modified>
</cp:coreProperties>
</file>