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60" r:id="rId4"/>
    <p:sldId id="261" r:id="rId5"/>
    <p:sldId id="262" r:id="rId6"/>
    <p:sldId id="263" r:id="rId7"/>
    <p:sldId id="264" r:id="rId8"/>
    <p:sldId id="265"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17" d="100"/>
          <a:sy n="117" d="100"/>
        </p:scale>
        <p:origin x="-1470"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9021A2A9-993B-4557-A8EA-C1D96C161EAB}" type="datetimeFigureOut">
              <a:rPr lang="cs-CZ" smtClean="0"/>
              <a:t>2.10.2014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10BFFAB-ECE5-4CFD-8842-6C0F595E35F8}" type="slidenum">
              <a:rPr lang="cs-CZ" smtClean="0"/>
              <a:t>‹#›</a:t>
            </a:fld>
            <a:endParaRPr lang="cs-CZ"/>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cs-CZ" smtClean="0"/>
              <a:t>Kliknutím lze upravit styl.</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9021A2A9-993B-4557-A8EA-C1D96C161EAB}" type="datetimeFigureOut">
              <a:rPr lang="cs-CZ" smtClean="0"/>
              <a:t>2.10.2014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10BFFAB-ECE5-4CFD-8842-6C0F595E35F8}" type="slidenum">
              <a:rPr lang="cs-CZ" smtClean="0"/>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
        <p:nvSpPr>
          <p:cNvPr id="10" name="Content Placeholder 9"/>
          <p:cNvSpPr>
            <a:spLocks noGrp="1"/>
          </p:cNvSpPr>
          <p:nvPr>
            <p:ph sz="quarter" idx="13"/>
          </p:nvPr>
        </p:nvSpPr>
        <p:spPr>
          <a:xfrm>
            <a:off x="1143000" y="731520"/>
            <a:ext cx="6400800"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cs-CZ" smtClean="0"/>
              <a:t>Kliknutím lze upravit styl.</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9021A2A9-993B-4557-A8EA-C1D96C161EAB}" type="datetimeFigureOut">
              <a:rPr lang="cs-CZ" smtClean="0"/>
              <a:t>2.10.2014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10BFFAB-ECE5-4CFD-8842-6C0F595E35F8}"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021A2A9-993B-4557-A8EA-C1D96C161EAB}" type="datetimeFigureOut">
              <a:rPr lang="cs-CZ" smtClean="0"/>
              <a:t>2.10.2014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310BFFAB-ECE5-4CFD-8842-6C0F595E35F8}" type="slidenum">
              <a:rPr lang="cs-CZ" smtClean="0"/>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
        <p:nvSpPr>
          <p:cNvPr id="9" name="Content Placeholder 8"/>
          <p:cNvSpPr>
            <a:spLocks noGrp="1"/>
          </p:cNvSpPr>
          <p:nvPr>
            <p:ph sz="quarter" idx="13"/>
          </p:nvPr>
        </p:nvSpPr>
        <p:spPr>
          <a:xfrm>
            <a:off x="1142999" y="731519"/>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45152" y="731520"/>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156447" y="1400327"/>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7302"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itchFamily="18" charset="0"/>
              <a:buNone/>
            </a:pPr>
            <a:r>
              <a:rPr lang="cs-CZ" smtClean="0"/>
              <a:t>Kliknutím lze upravit styly předlohy textu.</a:t>
            </a:r>
          </a:p>
        </p:txBody>
      </p:sp>
      <p:sp>
        <p:nvSpPr>
          <p:cNvPr id="6" name="Content Placeholder 5"/>
          <p:cNvSpPr>
            <a:spLocks noGrp="1"/>
          </p:cNvSpPr>
          <p:nvPr>
            <p:ph sz="quarter" idx="4"/>
          </p:nvPr>
        </p:nvSpPr>
        <p:spPr>
          <a:xfrm>
            <a:off x="4645025" y="1399032"/>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9021A2A9-993B-4557-A8EA-C1D96C161EAB}" type="datetimeFigureOut">
              <a:rPr lang="cs-CZ" smtClean="0"/>
              <a:t>2.10.2014</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310BFFAB-ECE5-4CFD-8842-6C0F595E35F8}" type="slidenum">
              <a:rPr lang="cs-CZ" smtClean="0"/>
              <a:t>‹#›</a:t>
            </a:fld>
            <a:endParaRPr lang="cs-CZ"/>
          </a:p>
        </p:txBody>
      </p:sp>
      <p:sp>
        <p:nvSpPr>
          <p:cNvPr id="10" name="Title 9"/>
          <p:cNvSpPr>
            <a:spLocks noGrp="1"/>
          </p:cNvSpPr>
          <p:nvPr>
            <p:ph type="title"/>
          </p:nvPr>
        </p:nvSpPr>
        <p:spPr/>
        <p:txBody>
          <a:bodyPr/>
          <a:lstStyle/>
          <a:p>
            <a:r>
              <a:rPr lang="cs-CZ" smtClean="0"/>
              <a:t>Kliknutím lze upravit styl.</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9021A2A9-993B-4557-A8EA-C1D96C161EAB}" type="datetimeFigureOut">
              <a:rPr lang="cs-CZ" smtClean="0"/>
              <a:t>2.10.2014</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310BFFAB-ECE5-4CFD-8842-6C0F595E35F8}"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21A2A9-993B-4557-A8EA-C1D96C161EAB}" type="datetimeFigureOut">
              <a:rPr lang="cs-CZ" smtClean="0"/>
              <a:t>2.10.2014</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310BFFAB-ECE5-4CFD-8842-6C0F595E35F8}"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cs-CZ" smtClean="0"/>
              <a:t>Kliknutím lze upravit styl.</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9021A2A9-993B-4557-A8EA-C1D96C161EAB}" type="datetimeFigureOut">
              <a:rPr lang="cs-CZ" smtClean="0"/>
              <a:t>2.10.2014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310BFFAB-ECE5-4CFD-8842-6C0F595E35F8}"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9021A2A9-993B-4557-A8EA-C1D96C161EAB}" type="datetimeFigureOut">
              <a:rPr lang="cs-CZ" smtClean="0"/>
              <a:t>2.10.2014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310BFFAB-ECE5-4CFD-8842-6C0F595E35F8}" type="slidenum">
              <a:rPr lang="cs-CZ" smtClean="0"/>
              <a:t>‹#›</a:t>
            </a:fld>
            <a:endParaRPr lang="cs-CZ"/>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cs-CZ" smtClean="0"/>
              <a:t>Kliknutím lze upravit styl.</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9021A2A9-993B-4557-A8EA-C1D96C161EAB}" type="datetimeFigureOut">
              <a:rPr lang="cs-CZ" smtClean="0"/>
              <a:t>2.10.2014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10BFFAB-ECE5-4CFD-8842-6C0F595E35F8}"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cs-CZ" smtClean="0"/>
              <a:t>Kliknutím lze upravit styl.</a:t>
            </a:r>
            <a:endParaRPr lang="en-US"/>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9021A2A9-993B-4557-A8EA-C1D96C161EAB}" type="datetimeFigureOut">
              <a:rPr lang="cs-CZ" smtClean="0"/>
              <a:t>2.10.2014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10BFFAB-ECE5-4CFD-8842-6C0F595E35F8}"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cs-CZ" smtClean="0"/>
              <a:t>Kliknutím lze upravit styl.</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9021A2A9-993B-4557-A8EA-C1D96C161EAB}" type="datetimeFigureOut">
              <a:rPr lang="cs-CZ" smtClean="0"/>
              <a:t>2.10.2014</a:t>
            </a:fld>
            <a:endParaRPr lang="cs-CZ"/>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cs-CZ"/>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310BFFAB-ECE5-4CFD-8842-6C0F595E35F8}"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par>
    </p:tnLst>
  </p:timing>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slide" Target="slide3.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slide" Target="slide4.xml"/></Relationships>
</file>

<file path=ppt/slides/_rels/slide4.xml.rels><?xml version="1.0" encoding="UTF-8" standalone="yes"?>
<Relationships xmlns="http://schemas.openxmlformats.org/package/2006/relationships"><Relationship Id="rId3" Type="http://schemas.openxmlformats.org/officeDocument/2006/relationships/slide" Target="slide5.xml"/><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slide" Target="slide6.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slide" Target="slide7.xml"/><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800000" y="892479"/>
            <a:ext cx="5867400" cy="1345791"/>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2429916" y="3462916"/>
            <a:ext cx="4607568" cy="584775"/>
          </a:xfrm>
          <a:prstGeom prst="rect">
            <a:avLst/>
          </a:prstGeom>
          <a:noFill/>
        </p:spPr>
        <p:txBody>
          <a:bodyPr wrap="square" rtlCol="0">
            <a:spAutoFit/>
          </a:bodyPr>
          <a:lstStyle/>
          <a:p>
            <a:pPr algn="ctr"/>
            <a:r>
              <a:rPr lang="cs-CZ" sz="3200" b="1" dirty="0" smtClean="0">
                <a:solidFill>
                  <a:schemeClr val="accent1">
                    <a:lumMod val="75000"/>
                  </a:schemeClr>
                </a:solidFill>
                <a:latin typeface="Arial Black" pitchFamily="34" charset="0"/>
              </a:rPr>
              <a:t>Senzory pro EZS</a:t>
            </a:r>
          </a:p>
        </p:txBody>
      </p:sp>
    </p:spTree>
    <p:extLst>
      <p:ext uri="{BB962C8B-B14F-4D97-AF65-F5344CB8AC3E}">
        <p14:creationId xmlns:p14="http://schemas.microsoft.com/office/powerpoint/2010/main" val="392949547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655068" y="5269307"/>
            <a:ext cx="5867400" cy="1345791"/>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8" name="Obdélník 7"/>
          <p:cNvSpPr/>
          <p:nvPr/>
        </p:nvSpPr>
        <p:spPr>
          <a:xfrm>
            <a:off x="262817" y="260648"/>
            <a:ext cx="8640960" cy="4680520"/>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9" name="TextovéPole 8"/>
          <p:cNvSpPr txBox="1"/>
          <p:nvPr/>
        </p:nvSpPr>
        <p:spPr>
          <a:xfrm>
            <a:off x="412304" y="548094"/>
            <a:ext cx="8352928" cy="3600986"/>
          </a:xfrm>
          <a:prstGeom prst="rect">
            <a:avLst/>
          </a:prstGeom>
          <a:noFill/>
        </p:spPr>
        <p:txBody>
          <a:bodyPr wrap="square" rtlCol="0">
            <a:spAutoFit/>
          </a:bodyPr>
          <a:lstStyle/>
          <a:p>
            <a:pPr>
              <a:lnSpc>
                <a:spcPct val="150000"/>
              </a:lnSpc>
            </a:pPr>
            <a:r>
              <a:rPr lang="cs-CZ" dirty="0" smtClean="0">
                <a:latin typeface="Times New Roman" pitchFamily="18" charset="0"/>
                <a:cs typeface="Times New Roman" pitchFamily="18" charset="0"/>
              </a:rPr>
              <a:t>Název projektu:  Nové ICT rozvíjí matematické a odborné kompetence</a:t>
            </a:r>
          </a:p>
          <a:p>
            <a:pPr>
              <a:lnSpc>
                <a:spcPct val="150000"/>
              </a:lnSpc>
            </a:pPr>
            <a:r>
              <a:rPr lang="cs-CZ" dirty="0" smtClean="0">
                <a:latin typeface="Times New Roman" pitchFamily="18" charset="0"/>
                <a:cs typeface="Times New Roman" pitchFamily="18" charset="0"/>
              </a:rPr>
              <a:t>Číslo projektu:  CZ.1.07/1.5.00/34.0228</a:t>
            </a:r>
          </a:p>
          <a:p>
            <a:pPr>
              <a:lnSpc>
                <a:spcPct val="150000"/>
              </a:lnSpc>
            </a:pPr>
            <a:endParaRPr lang="cs-CZ" sz="500" dirty="0" smtClean="0">
              <a:latin typeface="Times New Roman" pitchFamily="18" charset="0"/>
              <a:cs typeface="Times New Roman" pitchFamily="18" charset="0"/>
            </a:endParaRPr>
          </a:p>
          <a:p>
            <a:pPr>
              <a:lnSpc>
                <a:spcPct val="150000"/>
              </a:lnSpc>
            </a:pPr>
            <a:r>
              <a:rPr lang="cs-CZ" dirty="0" smtClean="0">
                <a:latin typeface="Times New Roman" pitchFamily="18" charset="0"/>
                <a:cs typeface="Times New Roman" pitchFamily="18" charset="0"/>
              </a:rPr>
              <a:t>Název školy:  Střední odborná škola Litovel, Komenského 677</a:t>
            </a:r>
          </a:p>
          <a:p>
            <a:pPr>
              <a:lnSpc>
                <a:spcPct val="150000"/>
              </a:lnSpc>
            </a:pPr>
            <a:r>
              <a:rPr lang="cs-CZ" dirty="0" smtClean="0">
                <a:latin typeface="Times New Roman" pitchFamily="18" charset="0"/>
                <a:cs typeface="Times New Roman" pitchFamily="18" charset="0"/>
              </a:rPr>
              <a:t>Číslo materiálu</a:t>
            </a:r>
            <a:r>
              <a:rPr lang="cs-CZ" smtClean="0">
                <a:latin typeface="Times New Roman" pitchFamily="18" charset="0"/>
                <a:cs typeface="Times New Roman" pitchFamily="18" charset="0"/>
              </a:rPr>
              <a:t>:  III/2-12-03_Odporové </a:t>
            </a:r>
            <a:r>
              <a:rPr lang="cs-CZ" dirty="0" smtClean="0">
                <a:latin typeface="Times New Roman" pitchFamily="18" charset="0"/>
                <a:cs typeface="Times New Roman" pitchFamily="18" charset="0"/>
              </a:rPr>
              <a:t>snímače s </a:t>
            </a:r>
            <a:r>
              <a:rPr lang="cs-CZ" smtClean="0">
                <a:latin typeface="Times New Roman" pitchFamily="18" charset="0"/>
                <a:cs typeface="Times New Roman" pitchFamily="18" charset="0"/>
              </a:rPr>
              <a:t>potenciometry otočnými</a:t>
            </a:r>
            <a:endParaRPr lang="cs-CZ" dirty="0" smtClean="0">
              <a:latin typeface="Times New Roman" pitchFamily="18" charset="0"/>
              <a:cs typeface="Times New Roman" pitchFamily="18" charset="0"/>
            </a:endParaRPr>
          </a:p>
          <a:p>
            <a:pPr>
              <a:lnSpc>
                <a:spcPct val="150000"/>
              </a:lnSpc>
            </a:pPr>
            <a:r>
              <a:rPr lang="cs-CZ" dirty="0" smtClean="0">
                <a:latin typeface="Times New Roman" pitchFamily="18" charset="0"/>
                <a:cs typeface="Times New Roman" pitchFamily="18" charset="0"/>
              </a:rPr>
              <a:t>Autor:  Ing. </a:t>
            </a:r>
            <a:r>
              <a:rPr lang="cs-CZ" dirty="0" err="1" smtClean="0">
                <a:latin typeface="Times New Roman" pitchFamily="18" charset="0"/>
                <a:cs typeface="Times New Roman" pitchFamily="18" charset="0"/>
              </a:rPr>
              <a:t>Janyška</a:t>
            </a:r>
            <a:r>
              <a:rPr lang="cs-CZ" dirty="0" smtClean="0">
                <a:latin typeface="Times New Roman" pitchFamily="18" charset="0"/>
                <a:cs typeface="Times New Roman" pitchFamily="18" charset="0"/>
              </a:rPr>
              <a:t> </a:t>
            </a:r>
            <a:r>
              <a:rPr lang="cs-CZ" dirty="0">
                <a:latin typeface="Times New Roman" pitchFamily="18" charset="0"/>
                <a:cs typeface="Times New Roman" pitchFamily="18" charset="0"/>
              </a:rPr>
              <a:t>L</a:t>
            </a:r>
            <a:r>
              <a:rPr lang="cs-CZ" dirty="0" smtClean="0">
                <a:latin typeface="Times New Roman" pitchFamily="18" charset="0"/>
                <a:cs typeface="Times New Roman" pitchFamily="18" charset="0"/>
              </a:rPr>
              <a:t>ubomír</a:t>
            </a:r>
          </a:p>
          <a:p>
            <a:pPr>
              <a:lnSpc>
                <a:spcPct val="150000"/>
              </a:lnSpc>
            </a:pPr>
            <a:r>
              <a:rPr lang="cs-CZ" dirty="0" err="1" smtClean="0">
                <a:latin typeface="Times New Roman" pitchFamily="18" charset="0"/>
                <a:cs typeface="Times New Roman" pitchFamily="18" charset="0"/>
              </a:rPr>
              <a:t>Tématický</a:t>
            </a:r>
            <a:r>
              <a:rPr lang="cs-CZ" dirty="0" smtClean="0">
                <a:latin typeface="Times New Roman" pitchFamily="18" charset="0"/>
                <a:cs typeface="Times New Roman" pitchFamily="18" charset="0"/>
              </a:rPr>
              <a:t> okruh:  Senzory pro EZS</a:t>
            </a:r>
          </a:p>
          <a:p>
            <a:pPr>
              <a:lnSpc>
                <a:spcPct val="150000"/>
              </a:lnSpc>
            </a:pPr>
            <a:r>
              <a:rPr lang="cs-CZ" dirty="0" smtClean="0">
                <a:latin typeface="Times New Roman" pitchFamily="18" charset="0"/>
                <a:cs typeface="Times New Roman" pitchFamily="18" charset="0"/>
              </a:rPr>
              <a:t>Ročník:  II.</a:t>
            </a:r>
          </a:p>
          <a:p>
            <a:pPr>
              <a:lnSpc>
                <a:spcPct val="150000"/>
              </a:lnSpc>
            </a:pPr>
            <a:r>
              <a:rPr lang="cs-CZ" dirty="0" smtClean="0">
                <a:latin typeface="Times New Roman" pitchFamily="18" charset="0"/>
                <a:cs typeface="Times New Roman" pitchFamily="18" charset="0"/>
              </a:rPr>
              <a:t>Datum tvorby:  10.03.2013</a:t>
            </a:r>
            <a:endParaRPr lang="cs-CZ" dirty="0">
              <a:latin typeface="Times New Roman" pitchFamily="18" charset="0"/>
              <a:cs typeface="Times New Roman" pitchFamily="18" charset="0"/>
            </a:endParaRPr>
          </a:p>
        </p:txBody>
      </p:sp>
      <p:sp>
        <p:nvSpPr>
          <p:cNvPr id="10" name="TextovéPole 9"/>
          <p:cNvSpPr txBox="1"/>
          <p:nvPr/>
        </p:nvSpPr>
        <p:spPr>
          <a:xfrm>
            <a:off x="412303" y="4149080"/>
            <a:ext cx="8352929" cy="646331"/>
          </a:xfrm>
          <a:prstGeom prst="rect">
            <a:avLst/>
          </a:prstGeom>
          <a:noFill/>
        </p:spPr>
        <p:txBody>
          <a:bodyPr wrap="square" rtlCol="0">
            <a:spAutoFit/>
          </a:bodyPr>
          <a:lstStyle/>
          <a:p>
            <a:r>
              <a:rPr lang="cs-CZ" dirty="0">
                <a:latin typeface="Times New Roman" pitchFamily="18" charset="0"/>
                <a:cs typeface="Times New Roman" pitchFamily="18" charset="0"/>
              </a:rPr>
              <a:t>Autorem materiálu a všech jeho částí, není-li uvedeno jinak, je</a:t>
            </a:r>
          </a:p>
          <a:p>
            <a:r>
              <a:rPr lang="cs-CZ" dirty="0">
                <a:latin typeface="Times New Roman" pitchFamily="18" charset="0"/>
                <a:cs typeface="Times New Roman" pitchFamily="18" charset="0"/>
              </a:rPr>
              <a:t>						       Ing. </a:t>
            </a:r>
            <a:r>
              <a:rPr lang="cs-CZ" dirty="0" err="1">
                <a:latin typeface="Times New Roman" pitchFamily="18" charset="0"/>
                <a:cs typeface="Times New Roman" pitchFamily="18" charset="0"/>
              </a:rPr>
              <a:t>Janyška</a:t>
            </a:r>
            <a:r>
              <a:rPr lang="cs-CZ" dirty="0">
                <a:latin typeface="Times New Roman" pitchFamily="18" charset="0"/>
                <a:cs typeface="Times New Roman" pitchFamily="18" charset="0"/>
              </a:rPr>
              <a:t> Lubomír</a:t>
            </a:r>
          </a:p>
        </p:txBody>
      </p:sp>
      <p:pic>
        <p:nvPicPr>
          <p:cNvPr id="12" name="Picture 2" descr="G:\DUMY\LOGO SOS.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72112" y="260648"/>
            <a:ext cx="1731665" cy="1455490"/>
          </a:xfrm>
          <a:prstGeom prst="rect">
            <a:avLst/>
          </a:prstGeom>
          <a:noFill/>
          <a:extLst>
            <a:ext uri="{909E8E84-426E-40DD-AFC4-6F175D3DCCD1}">
              <a14:hiddenFill xmlns:a14="http://schemas.microsoft.com/office/drawing/2010/main">
                <a:solidFill>
                  <a:srgbClr val="FFFFFF"/>
                </a:solidFill>
              </a14:hiddenFill>
            </a:ext>
          </a:extLst>
        </p:spPr>
      </p:pic>
      <p:sp>
        <p:nvSpPr>
          <p:cNvPr id="7" name="Šipka doprava 6">
            <a:hlinkClick r:id="rId4" action="ppaction://hlinksldjump"/>
          </p:cNvPr>
          <p:cNvSpPr/>
          <p:nvPr/>
        </p:nvSpPr>
        <p:spPr>
          <a:xfrm>
            <a:off x="8327713" y="6165304"/>
            <a:ext cx="576064"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cs-CZ"/>
          </a:p>
        </p:txBody>
      </p:sp>
    </p:spTree>
    <p:extLst>
      <p:ext uri="{BB962C8B-B14F-4D97-AF65-F5344CB8AC3E}">
        <p14:creationId xmlns:p14="http://schemas.microsoft.com/office/powerpoint/2010/main" val="78478030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768741" y="908720"/>
            <a:ext cx="7848872" cy="461665"/>
          </a:xfrm>
          <a:prstGeom prst="rect">
            <a:avLst/>
          </a:prstGeom>
        </p:spPr>
        <p:txBody>
          <a:bodyPr wrap="square">
            <a:spAutoFit/>
          </a:bodyPr>
          <a:lstStyle/>
          <a:p>
            <a:pPr lvl="0" algn="ctr">
              <a:spcAft>
                <a:spcPts val="0"/>
              </a:spcAft>
              <a:tabLst>
                <a:tab pos="457200" algn="l"/>
              </a:tabLst>
            </a:pPr>
            <a:r>
              <a:rPr lang="cs-CZ" sz="2400" b="1" dirty="0">
                <a:solidFill>
                  <a:srgbClr val="0070C0"/>
                </a:solidFill>
                <a:latin typeface="Times New Roman"/>
                <a:ea typeface="Times New Roman"/>
              </a:rPr>
              <a:t>S</a:t>
            </a:r>
            <a:r>
              <a:rPr lang="cs-CZ" sz="2400" b="1" dirty="0" smtClean="0">
                <a:solidFill>
                  <a:srgbClr val="0070C0"/>
                </a:solidFill>
                <a:effectLst/>
                <a:latin typeface="Times New Roman"/>
                <a:ea typeface="Times New Roman"/>
              </a:rPr>
              <a:t>nímače s  otočnými potenciometry</a:t>
            </a:r>
            <a:endParaRPr lang="cs-CZ" sz="1200" dirty="0">
              <a:effectLst/>
              <a:latin typeface="Times New Roman"/>
              <a:ea typeface="Times New Roman"/>
            </a:endParaRPr>
          </a:p>
        </p:txBody>
      </p:sp>
      <p:sp>
        <p:nvSpPr>
          <p:cNvPr id="8" name="Obdélník 7"/>
          <p:cNvSpPr/>
          <p:nvPr/>
        </p:nvSpPr>
        <p:spPr>
          <a:xfrm>
            <a:off x="755576" y="1844824"/>
            <a:ext cx="7848872" cy="1200329"/>
          </a:xfrm>
          <a:prstGeom prst="rect">
            <a:avLst/>
          </a:prstGeom>
        </p:spPr>
        <p:txBody>
          <a:bodyPr wrap="square">
            <a:spAutoFit/>
          </a:bodyPr>
          <a:lstStyle/>
          <a:p>
            <a:pPr algn="just">
              <a:spcAft>
                <a:spcPts val="0"/>
              </a:spcAft>
            </a:pPr>
            <a:r>
              <a:rPr lang="cs-CZ" sz="2400" dirty="0">
                <a:latin typeface="Times New Roman"/>
                <a:ea typeface="Times New Roman"/>
              </a:rPr>
              <a:t>Také tyto snímače jsou pasivní. Slouží k měření úhlů nebo drah. U lineárního </a:t>
            </a:r>
            <a:r>
              <a:rPr lang="cs-CZ" sz="2400" dirty="0" err="1">
                <a:latin typeface="Times New Roman"/>
                <a:ea typeface="Times New Roman"/>
              </a:rPr>
              <a:t>trimru</a:t>
            </a:r>
            <a:r>
              <a:rPr lang="cs-CZ" sz="2400" dirty="0">
                <a:latin typeface="Times New Roman"/>
                <a:ea typeface="Times New Roman"/>
              </a:rPr>
              <a:t> je nastavené napětí úměrné nastavenému úhlu </a:t>
            </a:r>
            <a:r>
              <a:rPr lang="cs-CZ" sz="2400" dirty="0" smtClean="0">
                <a:latin typeface="Times New Roman"/>
                <a:ea typeface="Times New Roman"/>
              </a:rPr>
              <a:t>obr., </a:t>
            </a:r>
            <a:r>
              <a:rPr lang="cs-CZ" sz="2400" dirty="0">
                <a:latin typeface="Times New Roman"/>
                <a:ea typeface="Times New Roman"/>
              </a:rPr>
              <a:t>není-li dělič zatížen.</a:t>
            </a:r>
          </a:p>
        </p:txBody>
      </p:sp>
      <p:sp>
        <p:nvSpPr>
          <p:cNvPr id="9" name="Šipka dolů 8"/>
          <p:cNvSpPr/>
          <p:nvPr/>
        </p:nvSpPr>
        <p:spPr>
          <a:xfrm rot="16200000">
            <a:off x="5040052" y="3465004"/>
            <a:ext cx="504056" cy="43204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22466" y="3429000"/>
            <a:ext cx="2795147" cy="2759540"/>
          </a:xfrm>
          <a:prstGeom prst="rect">
            <a:avLst/>
          </a:prstGeom>
          <a:noFill/>
          <a:extLst>
            <a:ext uri="{909E8E84-426E-40DD-AFC4-6F175D3DCCD1}">
              <a14:hiddenFill xmlns:a14="http://schemas.microsoft.com/office/drawing/2010/main">
                <a:solidFill>
                  <a:srgbClr val="FFFFFF"/>
                </a:solidFill>
              </a14:hiddenFill>
            </a:ext>
          </a:extLst>
        </p:spPr>
      </p:pic>
      <p:pic>
        <p:nvPicPr>
          <p:cNvPr id="3" name="Obrázek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5576" y="3429000"/>
            <a:ext cx="2931219" cy="2759540"/>
          </a:xfrm>
          <a:prstGeom prst="rect">
            <a:avLst/>
          </a:prstGeom>
        </p:spPr>
      </p:pic>
      <p:sp>
        <p:nvSpPr>
          <p:cNvPr id="4" name="Šipka doprava 3"/>
          <p:cNvSpPr/>
          <p:nvPr/>
        </p:nvSpPr>
        <p:spPr>
          <a:xfrm rot="10800000">
            <a:off x="4067944" y="3429000"/>
            <a:ext cx="504056" cy="50405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Šipka doprava 9">
            <a:hlinkClick r:id="rId4" action="ppaction://hlinksldjump"/>
          </p:cNvPr>
          <p:cNvSpPr/>
          <p:nvPr/>
        </p:nvSpPr>
        <p:spPr>
          <a:xfrm>
            <a:off x="8327713" y="6165304"/>
            <a:ext cx="576064"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cs-CZ"/>
          </a:p>
        </p:txBody>
      </p:sp>
    </p:spTree>
    <p:extLst>
      <p:ext uri="{BB962C8B-B14F-4D97-AF65-F5344CB8AC3E}">
        <p14:creationId xmlns:p14="http://schemas.microsoft.com/office/powerpoint/2010/main" val="382491343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027"/>
                                        </p:tgtEl>
                                        <p:attrNameLst>
                                          <p:attrName>style.visibility</p:attrName>
                                        </p:attrNameLst>
                                      </p:cBhvr>
                                      <p:to>
                                        <p:strVal val="visible"/>
                                      </p:to>
                                    </p:set>
                                    <p:anim calcmode="lin" valueType="num">
                                      <p:cBhvr>
                                        <p:cTn id="7" dur="500" fill="hold"/>
                                        <p:tgtEl>
                                          <p:spTgt spid="1027"/>
                                        </p:tgtEl>
                                        <p:attrNameLst>
                                          <p:attrName>ppt_w</p:attrName>
                                        </p:attrNameLst>
                                      </p:cBhvr>
                                      <p:tavLst>
                                        <p:tav tm="0">
                                          <p:val>
                                            <p:fltVal val="0"/>
                                          </p:val>
                                        </p:tav>
                                        <p:tav tm="100000">
                                          <p:val>
                                            <p:strVal val="#ppt_w"/>
                                          </p:val>
                                        </p:tav>
                                      </p:tavLst>
                                    </p:anim>
                                    <p:anim calcmode="lin" valueType="num">
                                      <p:cBhvr>
                                        <p:cTn id="8" dur="500" fill="hold"/>
                                        <p:tgtEl>
                                          <p:spTgt spid="1027"/>
                                        </p:tgtEl>
                                        <p:attrNameLst>
                                          <p:attrName>ppt_h</p:attrName>
                                        </p:attrNameLst>
                                      </p:cBhvr>
                                      <p:tavLst>
                                        <p:tav tm="0">
                                          <p:val>
                                            <p:fltVal val="0"/>
                                          </p:val>
                                        </p:tav>
                                        <p:tav tm="100000">
                                          <p:val>
                                            <p:strVal val="#ppt_h"/>
                                          </p:val>
                                        </p:tav>
                                      </p:tavLst>
                                    </p:anim>
                                    <p:animEffect transition="in" filter="fade">
                                      <p:cBhvr>
                                        <p:cTn id="9" dur="500"/>
                                        <p:tgtEl>
                                          <p:spTgt spid="1027"/>
                                        </p:tgtEl>
                                      </p:cBhvr>
                                    </p:animEffect>
                                  </p:childTnLst>
                                </p:cTn>
                              </p:par>
                            </p:childTnLst>
                          </p:cTn>
                        </p:par>
                      </p:childTnLst>
                    </p:cTn>
                  </p:par>
                </p:childTnLst>
              </p:cTn>
              <p:nextCondLst>
                <p:cond evt="onClick" delay="0">
                  <p:tgtEl>
                    <p:spTgt spid="9"/>
                  </p:tgtEl>
                </p:cond>
              </p:nextCondLst>
            </p:seq>
            <p:seq concurrent="1" nextAc="seek">
              <p:cTn id="10" restart="whenNotActive" fill="hold" evtFilter="cancelBubble" nodeType="interactiveSeq">
                <p:stCondLst>
                  <p:cond evt="onClick" delay="0">
                    <p:tgtEl>
                      <p:spTgt spid="4"/>
                    </p:tgtEl>
                  </p:cond>
                </p:stCondLst>
                <p:endSync evt="end" delay="0">
                  <p:rtn val="all"/>
                </p:endSync>
                <p:childTnLst>
                  <p:par>
                    <p:cTn id="11" fill="hold">
                      <p:stCondLst>
                        <p:cond delay="0"/>
                      </p:stCondLst>
                      <p:childTnLst>
                        <p:par>
                          <p:cTn id="12" fill="hold">
                            <p:stCondLst>
                              <p:cond delay="0"/>
                            </p:stCondLst>
                            <p:childTnLst>
                              <p:par>
                                <p:cTn id="13" presetID="53" presetClass="entr" presetSubtype="16"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p:cTn id="15" dur="500" fill="hold"/>
                                        <p:tgtEl>
                                          <p:spTgt spid="3"/>
                                        </p:tgtEl>
                                        <p:attrNameLst>
                                          <p:attrName>ppt_w</p:attrName>
                                        </p:attrNameLst>
                                      </p:cBhvr>
                                      <p:tavLst>
                                        <p:tav tm="0">
                                          <p:val>
                                            <p:fltVal val="0"/>
                                          </p:val>
                                        </p:tav>
                                        <p:tav tm="100000">
                                          <p:val>
                                            <p:strVal val="#ppt_w"/>
                                          </p:val>
                                        </p:tav>
                                      </p:tavLst>
                                    </p:anim>
                                    <p:anim calcmode="lin" valueType="num">
                                      <p:cBhvr>
                                        <p:cTn id="16" dur="500" fill="hold"/>
                                        <p:tgtEl>
                                          <p:spTgt spid="3"/>
                                        </p:tgtEl>
                                        <p:attrNameLst>
                                          <p:attrName>ppt_h</p:attrName>
                                        </p:attrNameLst>
                                      </p:cBhvr>
                                      <p:tavLst>
                                        <p:tav tm="0">
                                          <p:val>
                                            <p:fltVal val="0"/>
                                          </p:val>
                                        </p:tav>
                                        <p:tav tm="100000">
                                          <p:val>
                                            <p:strVal val="#ppt_h"/>
                                          </p:val>
                                        </p:tav>
                                      </p:tavLst>
                                    </p:anim>
                                    <p:animEffect transition="in" filter="fade">
                                      <p:cBhvr>
                                        <p:cTn id="17" dur="500"/>
                                        <p:tgtEl>
                                          <p:spTgt spid="3"/>
                                        </p:tgtEl>
                                      </p:cBhvr>
                                    </p:animEffect>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bdélník 9"/>
          <p:cNvSpPr/>
          <p:nvPr/>
        </p:nvSpPr>
        <p:spPr>
          <a:xfrm>
            <a:off x="822769" y="548680"/>
            <a:ext cx="7704128" cy="2308324"/>
          </a:xfrm>
          <a:prstGeom prst="rect">
            <a:avLst/>
          </a:prstGeom>
        </p:spPr>
        <p:txBody>
          <a:bodyPr wrap="square">
            <a:spAutoFit/>
          </a:bodyPr>
          <a:lstStyle/>
          <a:p>
            <a:pPr algn="just">
              <a:spcAft>
                <a:spcPts val="0"/>
              </a:spcAft>
            </a:pPr>
            <a:r>
              <a:rPr lang="cs-CZ" sz="2400" dirty="0">
                <a:latin typeface="Times New Roman"/>
                <a:ea typeface="Times New Roman"/>
              </a:rPr>
              <a:t>Otočné potenciometry pracují přesně stejně jako lineární potenciometry s velkým rozlišením. Měřící rozsah potenciometru bývá 0°-350° . </a:t>
            </a:r>
            <a:r>
              <a:rPr lang="cs-CZ" sz="2400" dirty="0" err="1">
                <a:latin typeface="Times New Roman"/>
                <a:ea typeface="Times New Roman"/>
              </a:rPr>
              <a:t>Víceotáčkové</a:t>
            </a:r>
            <a:r>
              <a:rPr lang="cs-CZ" sz="2400" dirty="0">
                <a:latin typeface="Times New Roman"/>
                <a:ea typeface="Times New Roman"/>
              </a:rPr>
              <a:t> potenciometry mohou mít až 10 otáček na spirálové dráze. </a:t>
            </a:r>
            <a:r>
              <a:rPr lang="cs-CZ" sz="2400" dirty="0" smtClean="0">
                <a:latin typeface="Times New Roman"/>
                <a:ea typeface="Times New Roman"/>
              </a:rPr>
              <a:t>Měřící </a:t>
            </a:r>
            <a:r>
              <a:rPr lang="cs-CZ" sz="2400" dirty="0">
                <a:latin typeface="Times New Roman"/>
                <a:ea typeface="Times New Roman"/>
              </a:rPr>
              <a:t>rozsah může mít také ± 175° nebo případně ± 180°. Schéma zapojení měřícího řetězce ukazuje </a:t>
            </a:r>
            <a:r>
              <a:rPr lang="cs-CZ" sz="2400" dirty="0" smtClean="0">
                <a:latin typeface="Times New Roman"/>
                <a:ea typeface="Times New Roman"/>
              </a:rPr>
              <a:t>obr.</a:t>
            </a:r>
            <a:endParaRPr lang="cs-CZ" sz="2400" dirty="0">
              <a:latin typeface="Times New Roman"/>
              <a:ea typeface="Times New Roman"/>
            </a:endParaRPr>
          </a:p>
        </p:txBody>
      </p:sp>
      <p:sp>
        <p:nvSpPr>
          <p:cNvPr id="11" name="Šipka dolů 10"/>
          <p:cNvSpPr/>
          <p:nvPr/>
        </p:nvSpPr>
        <p:spPr>
          <a:xfrm>
            <a:off x="5940152" y="2492896"/>
            <a:ext cx="792088" cy="72008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051" name="Picture 3" descr="Snimač"/>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5350" y="3429000"/>
            <a:ext cx="6256068" cy="2527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Šipka doprava 4">
            <a:hlinkClick r:id="rId3" action="ppaction://hlinksldjump"/>
          </p:cNvPr>
          <p:cNvSpPr/>
          <p:nvPr/>
        </p:nvSpPr>
        <p:spPr>
          <a:xfrm>
            <a:off x="8327713" y="6165304"/>
            <a:ext cx="576064"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cs-CZ"/>
          </a:p>
        </p:txBody>
      </p:sp>
    </p:spTree>
    <p:extLst>
      <p:ext uri="{BB962C8B-B14F-4D97-AF65-F5344CB8AC3E}">
        <p14:creationId xmlns:p14="http://schemas.microsoft.com/office/powerpoint/2010/main" val="222755362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1"/>
                    </p:tgtEl>
                  </p:cond>
                </p:stCondLst>
                <p:endSync evt="end" delay="0">
                  <p:rtn val="all"/>
                </p:endSync>
                <p:childTnLst>
                  <p:par>
                    <p:cTn id="3" fill="hold">
                      <p:stCondLst>
                        <p:cond delay="0"/>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2051"/>
                                        </p:tgtEl>
                                        <p:attrNameLst>
                                          <p:attrName>style.visibility</p:attrName>
                                        </p:attrNameLst>
                                      </p:cBhvr>
                                      <p:to>
                                        <p:strVal val="visible"/>
                                      </p:to>
                                    </p:set>
                                    <p:anim calcmode="lin" valueType="num">
                                      <p:cBhvr>
                                        <p:cTn id="7" dur="500" fill="hold"/>
                                        <p:tgtEl>
                                          <p:spTgt spid="2051"/>
                                        </p:tgtEl>
                                        <p:attrNameLst>
                                          <p:attrName>ppt_w</p:attrName>
                                        </p:attrNameLst>
                                      </p:cBhvr>
                                      <p:tavLst>
                                        <p:tav tm="0">
                                          <p:val>
                                            <p:fltVal val="0"/>
                                          </p:val>
                                        </p:tav>
                                        <p:tav tm="100000">
                                          <p:val>
                                            <p:strVal val="#ppt_w"/>
                                          </p:val>
                                        </p:tav>
                                      </p:tavLst>
                                    </p:anim>
                                    <p:anim calcmode="lin" valueType="num">
                                      <p:cBhvr>
                                        <p:cTn id="8" dur="500" fill="hold"/>
                                        <p:tgtEl>
                                          <p:spTgt spid="2051"/>
                                        </p:tgtEl>
                                        <p:attrNameLst>
                                          <p:attrName>ppt_h</p:attrName>
                                        </p:attrNameLst>
                                      </p:cBhvr>
                                      <p:tavLst>
                                        <p:tav tm="0">
                                          <p:val>
                                            <p:fltVal val="0"/>
                                          </p:val>
                                        </p:tav>
                                        <p:tav tm="100000">
                                          <p:val>
                                            <p:strVal val="#ppt_h"/>
                                          </p:val>
                                        </p:tav>
                                      </p:tavLst>
                                    </p:anim>
                                    <p:animEffect transition="in" filter="fade">
                                      <p:cBhvr>
                                        <p:cTn id="9" dur="500"/>
                                        <p:tgtEl>
                                          <p:spTgt spid="2051"/>
                                        </p:tgtEl>
                                      </p:cBhvr>
                                    </p:animEffect>
                                  </p:childTnLst>
                                </p:cTn>
                              </p:par>
                            </p:childTnLst>
                          </p:cTn>
                        </p:par>
                      </p:childTnLst>
                    </p:cTn>
                  </p:par>
                </p:childTnLst>
              </p:cTn>
              <p:nextCondLst>
                <p:cond evt="onClick" delay="0">
                  <p:tgtEl>
                    <p:spTgt spid="11"/>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bdélník 6"/>
          <p:cNvSpPr/>
          <p:nvPr/>
        </p:nvSpPr>
        <p:spPr>
          <a:xfrm>
            <a:off x="776181" y="980728"/>
            <a:ext cx="7588493" cy="4154984"/>
          </a:xfrm>
          <a:prstGeom prst="rect">
            <a:avLst/>
          </a:prstGeom>
        </p:spPr>
        <p:txBody>
          <a:bodyPr wrap="square">
            <a:spAutoFit/>
          </a:bodyPr>
          <a:lstStyle/>
          <a:p>
            <a:pPr algn="just"/>
            <a:r>
              <a:rPr lang="cs-CZ" sz="2400" dirty="0">
                <a:latin typeface="Times New Roman"/>
                <a:ea typeface="Times New Roman"/>
              </a:rPr>
              <a:t>Pro velmi přesná nastavování hodnot se vyrábějí tzv. spirálové </a:t>
            </a:r>
            <a:r>
              <a:rPr lang="cs-CZ" sz="2400" dirty="0" err="1">
                <a:latin typeface="Times New Roman"/>
                <a:ea typeface="Times New Roman"/>
              </a:rPr>
              <a:t>víceotáčkové</a:t>
            </a:r>
            <a:r>
              <a:rPr lang="cs-CZ" sz="2400" dirty="0">
                <a:latin typeface="Times New Roman"/>
                <a:ea typeface="Times New Roman"/>
              </a:rPr>
              <a:t> potenciometry, často v ČR známé pod označením </a:t>
            </a:r>
            <a:r>
              <a:rPr lang="cs-CZ" sz="2400" dirty="0" err="1" smtClean="0">
                <a:latin typeface="Times New Roman"/>
                <a:ea typeface="Times New Roman"/>
              </a:rPr>
              <a:t>Aripot</a:t>
            </a:r>
            <a:r>
              <a:rPr lang="cs-CZ" sz="2400" dirty="0" smtClean="0">
                <a:latin typeface="Times New Roman"/>
                <a:ea typeface="Times New Roman"/>
              </a:rPr>
              <a:t>. </a:t>
            </a:r>
            <a:r>
              <a:rPr lang="cs-CZ" sz="2400" dirty="0">
                <a:latin typeface="Times New Roman"/>
                <a:ea typeface="Times New Roman"/>
              </a:rPr>
              <a:t>U těch je pro přemístění jezdce z jedné krajní polohy do druhé obvykle 10 otáček hřídele. Tyto potenciometry se často vybavují speciálními stupnicemi, na kterých je zřetelné, jaká hodnota je nastavena (stupnice kromě dělení dílků po obvodu obsahuje jednoduchý mechanismus počítání otáček). </a:t>
            </a:r>
            <a:r>
              <a:rPr lang="cs-CZ" sz="2400" dirty="0" err="1">
                <a:latin typeface="Times New Roman"/>
                <a:ea typeface="Times New Roman"/>
              </a:rPr>
              <a:t>Víceotáčkové</a:t>
            </a:r>
            <a:r>
              <a:rPr lang="cs-CZ" sz="2400" dirty="0">
                <a:latin typeface="Times New Roman"/>
                <a:ea typeface="Times New Roman"/>
              </a:rPr>
              <a:t> potenciometry mohou být i odlišného provedení než spirálové, např. obdoba tahového provedení, kde je jezdec posouván závitem na otáčejícím se hřídeli.</a:t>
            </a:r>
          </a:p>
        </p:txBody>
      </p:sp>
      <p:sp>
        <p:nvSpPr>
          <p:cNvPr id="3" name="Šipka doprava 2">
            <a:hlinkClick r:id="rId2" action="ppaction://hlinksldjump"/>
          </p:cNvPr>
          <p:cNvSpPr/>
          <p:nvPr/>
        </p:nvSpPr>
        <p:spPr>
          <a:xfrm>
            <a:off x="8327713" y="6165304"/>
            <a:ext cx="576064"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cs-CZ"/>
          </a:p>
        </p:txBody>
      </p:sp>
    </p:spTree>
    <p:extLst>
      <p:ext uri="{BB962C8B-B14F-4D97-AF65-F5344CB8AC3E}">
        <p14:creationId xmlns:p14="http://schemas.microsoft.com/office/powerpoint/2010/main" val="283915188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840793" y="980728"/>
            <a:ext cx="7560840" cy="2308324"/>
          </a:xfrm>
          <a:prstGeom prst="rect">
            <a:avLst/>
          </a:prstGeom>
        </p:spPr>
        <p:txBody>
          <a:bodyPr wrap="square">
            <a:spAutoFit/>
          </a:bodyPr>
          <a:lstStyle/>
          <a:p>
            <a:pPr algn="just"/>
            <a:r>
              <a:rPr lang="cs-CZ" sz="2400" dirty="0" err="1">
                <a:latin typeface="Times New Roman"/>
                <a:ea typeface="Times New Roman"/>
              </a:rPr>
              <a:t>Víceotáčkové</a:t>
            </a:r>
            <a:r>
              <a:rPr lang="cs-CZ" sz="2400" dirty="0">
                <a:latin typeface="Times New Roman"/>
                <a:ea typeface="Times New Roman"/>
              </a:rPr>
              <a:t> potenciometry mohou být i odlišného provedení než spirálové, např. obdoba tahového provedení, kde je jezdec posouván závitem na otáčejícím se hřídeli.</a:t>
            </a:r>
          </a:p>
          <a:p>
            <a:pPr algn="just">
              <a:spcAft>
                <a:spcPts val="0"/>
              </a:spcAft>
            </a:pPr>
            <a:r>
              <a:rPr lang="cs-CZ" sz="2400" dirty="0" smtClean="0">
                <a:latin typeface="Times New Roman"/>
                <a:ea typeface="Times New Roman"/>
              </a:rPr>
              <a:t>Pro </a:t>
            </a:r>
            <a:r>
              <a:rPr lang="cs-CZ" sz="2400" dirty="0">
                <a:latin typeface="Times New Roman"/>
                <a:ea typeface="Times New Roman"/>
              </a:rPr>
              <a:t>účely snímání polohy a úhlu (např. v automatizační technice) se vyrábějí potenciometry a potenciometrické snímače v provedeních, přizpůsobených daným účelům. </a:t>
            </a:r>
          </a:p>
        </p:txBody>
      </p:sp>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0793" y="3501008"/>
            <a:ext cx="3603302" cy="2619140"/>
          </a:xfrm>
          <a:prstGeom prst="rect">
            <a:avLst/>
          </a:prstGeom>
        </p:spPr>
      </p:pic>
      <p:sp>
        <p:nvSpPr>
          <p:cNvPr id="4" name="Šipka doprava 3"/>
          <p:cNvSpPr/>
          <p:nvPr/>
        </p:nvSpPr>
        <p:spPr>
          <a:xfrm rot="10800000">
            <a:off x="7596336" y="3356992"/>
            <a:ext cx="648072" cy="50405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Šipka doprava 4">
            <a:hlinkClick r:id="rId3" action="ppaction://hlinksldjump"/>
          </p:cNvPr>
          <p:cNvSpPr/>
          <p:nvPr/>
        </p:nvSpPr>
        <p:spPr>
          <a:xfrm>
            <a:off x="8327713" y="6165304"/>
            <a:ext cx="576064"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cs-CZ"/>
          </a:p>
        </p:txBody>
      </p:sp>
    </p:spTree>
    <p:extLst>
      <p:ext uri="{BB962C8B-B14F-4D97-AF65-F5344CB8AC3E}">
        <p14:creationId xmlns:p14="http://schemas.microsoft.com/office/powerpoint/2010/main" val="299312458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755576" y="404664"/>
            <a:ext cx="7704856" cy="2677656"/>
          </a:xfrm>
          <a:prstGeom prst="rect">
            <a:avLst/>
          </a:prstGeom>
        </p:spPr>
        <p:txBody>
          <a:bodyPr wrap="square">
            <a:spAutoFit/>
          </a:bodyPr>
          <a:lstStyle/>
          <a:p>
            <a:pPr algn="just">
              <a:spcAft>
                <a:spcPts val="0"/>
              </a:spcAft>
            </a:pPr>
            <a:r>
              <a:rPr lang="cs-CZ" sz="2400" dirty="0">
                <a:latin typeface="Times New Roman"/>
                <a:ea typeface="Times New Roman"/>
              </a:rPr>
              <a:t>Mívají jakostnější ložiska hřídelů, často podstatně vyšší životnost, odolnost proti opotřebení, nepříznivému prostředí (prach, vlhko, střídání teplot, chemické vlivy apod.) a konstrukční spolehlivost. Pro některé účely mohou být vybaveny několika odporovými drahami a jezdci, aby byla vyloučena chyba při poruše jedné části, nebo aby byla definována jednoznačně poloha </a:t>
            </a:r>
            <a:r>
              <a:rPr lang="cs-CZ" sz="2400" dirty="0" smtClean="0">
                <a:latin typeface="Times New Roman"/>
                <a:ea typeface="Times New Roman"/>
              </a:rPr>
              <a:t>hřídele.</a:t>
            </a:r>
            <a:endParaRPr lang="cs-CZ" sz="2400" dirty="0">
              <a:latin typeface="Times New Roman"/>
              <a:ea typeface="Times New Roman"/>
            </a:endParaRPr>
          </a:p>
        </p:txBody>
      </p:sp>
      <p:pic>
        <p:nvPicPr>
          <p:cNvPr id="3" name="Obrázek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5576" y="3356992"/>
            <a:ext cx="3848472" cy="2840539"/>
          </a:xfrm>
          <a:prstGeom prst="rect">
            <a:avLst/>
          </a:prstGeom>
        </p:spPr>
      </p:pic>
      <p:sp>
        <p:nvSpPr>
          <p:cNvPr id="4" name="Šipka doprava 3"/>
          <p:cNvSpPr/>
          <p:nvPr/>
        </p:nvSpPr>
        <p:spPr>
          <a:xfrm rot="10800000">
            <a:off x="6084168" y="3356992"/>
            <a:ext cx="792088" cy="50405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Šipka doprava 4">
            <a:hlinkClick r:id="rId3" action="ppaction://hlinksldjump"/>
          </p:cNvPr>
          <p:cNvSpPr/>
          <p:nvPr/>
        </p:nvSpPr>
        <p:spPr>
          <a:xfrm>
            <a:off x="8327713" y="6165304"/>
            <a:ext cx="576064"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cs-CZ"/>
          </a:p>
        </p:txBody>
      </p:sp>
    </p:spTree>
    <p:extLst>
      <p:ext uri="{BB962C8B-B14F-4D97-AF65-F5344CB8AC3E}">
        <p14:creationId xmlns:p14="http://schemas.microsoft.com/office/powerpoint/2010/main" val="42911604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délník 4"/>
          <p:cNvSpPr/>
          <p:nvPr/>
        </p:nvSpPr>
        <p:spPr>
          <a:xfrm>
            <a:off x="262817" y="260648"/>
            <a:ext cx="8640960" cy="5974923"/>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6" name="TextovéPole 5"/>
          <p:cNvSpPr txBox="1"/>
          <p:nvPr/>
        </p:nvSpPr>
        <p:spPr>
          <a:xfrm>
            <a:off x="371097" y="404664"/>
            <a:ext cx="8352928" cy="2031325"/>
          </a:xfrm>
          <a:prstGeom prst="rect">
            <a:avLst/>
          </a:prstGeom>
          <a:noFill/>
        </p:spPr>
        <p:txBody>
          <a:bodyPr wrap="square" rtlCol="0">
            <a:spAutoFit/>
          </a:bodyPr>
          <a:lstStyle/>
          <a:p>
            <a:r>
              <a:rPr lang="cs-CZ" b="1" u="sng" dirty="0" smtClean="0">
                <a:latin typeface="Times New Roman" pitchFamily="18" charset="0"/>
                <a:cs typeface="Times New Roman" pitchFamily="18" charset="0"/>
              </a:rPr>
              <a:t>Anotace:</a:t>
            </a:r>
          </a:p>
          <a:p>
            <a:r>
              <a:rPr lang="cs-CZ" sz="2400" dirty="0">
                <a:latin typeface="Times New Roman" pitchFamily="18" charset="0"/>
                <a:cs typeface="Times New Roman" pitchFamily="18" charset="0"/>
              </a:rPr>
              <a:t>Tato prezentace slouží k výkladu </a:t>
            </a:r>
            <a:r>
              <a:rPr lang="cs-CZ" sz="2400" dirty="0" smtClean="0">
                <a:latin typeface="Times New Roman" pitchFamily="18" charset="0"/>
                <a:cs typeface="Times New Roman" pitchFamily="18" charset="0"/>
              </a:rPr>
              <a:t>snímačů  </a:t>
            </a:r>
            <a:r>
              <a:rPr lang="cs-CZ" sz="2400" smtClean="0">
                <a:latin typeface="Times New Roman" pitchFamily="18" charset="0"/>
                <a:cs typeface="Times New Roman" pitchFamily="18" charset="0"/>
              </a:rPr>
              <a:t>fyzikálních veličin. </a:t>
            </a:r>
            <a:r>
              <a:rPr lang="cs-CZ" sz="2400" dirty="0">
                <a:latin typeface="Times New Roman" pitchFamily="18" charset="0"/>
                <a:cs typeface="Times New Roman" pitchFamily="18" charset="0"/>
              </a:rPr>
              <a:t>Žáci </a:t>
            </a:r>
            <a:r>
              <a:rPr lang="cs-CZ" sz="2400" dirty="0" smtClean="0">
                <a:latin typeface="Times New Roman" pitchFamily="18" charset="0"/>
                <a:cs typeface="Times New Roman" pitchFamily="18" charset="0"/>
              </a:rPr>
              <a:t>na základě studia stanoví vlastnosti a funkce jednoduchých obvodů pro systémy EZS.</a:t>
            </a:r>
            <a:endParaRPr lang="cs-CZ" sz="2400" dirty="0">
              <a:latin typeface="Times New Roman" pitchFamily="18" charset="0"/>
              <a:cs typeface="Times New Roman" pitchFamily="18" charset="0"/>
            </a:endParaRPr>
          </a:p>
          <a:p>
            <a:pPr algn="just"/>
            <a:r>
              <a:rPr lang="cs-CZ" dirty="0" smtClean="0">
                <a:latin typeface="Times New Roman" pitchFamily="18" charset="0"/>
                <a:cs typeface="Times New Roman" pitchFamily="18" charset="0"/>
              </a:rPr>
              <a:t> </a:t>
            </a:r>
            <a:r>
              <a:rPr lang="cs-CZ" dirty="0">
                <a:latin typeface="Times New Roman" pitchFamily="18" charset="0"/>
                <a:cs typeface="Times New Roman" pitchFamily="18" charset="0"/>
              </a:rPr>
              <a:t/>
            </a:r>
            <a:br>
              <a:rPr lang="cs-CZ" dirty="0">
                <a:latin typeface="Times New Roman" pitchFamily="18" charset="0"/>
                <a:cs typeface="Times New Roman" pitchFamily="18" charset="0"/>
              </a:rPr>
            </a:br>
            <a:r>
              <a:rPr lang="cs-CZ" b="1" u="sng" dirty="0" smtClean="0">
                <a:latin typeface="Times New Roman" pitchFamily="18" charset="0"/>
                <a:cs typeface="Times New Roman" pitchFamily="18" charset="0"/>
              </a:rPr>
              <a:t>Použité </a:t>
            </a:r>
            <a:r>
              <a:rPr lang="cs-CZ" b="1" u="sng" dirty="0">
                <a:latin typeface="Times New Roman" pitchFamily="18" charset="0"/>
                <a:cs typeface="Times New Roman" pitchFamily="18" charset="0"/>
              </a:rPr>
              <a:t>zdroje</a:t>
            </a:r>
            <a:r>
              <a:rPr lang="cs-CZ" b="1" u="sng" dirty="0" smtClean="0">
                <a:latin typeface="Times New Roman" pitchFamily="18" charset="0"/>
                <a:cs typeface="Times New Roman" pitchFamily="18" charset="0"/>
              </a:rPr>
              <a:t>:</a:t>
            </a:r>
            <a:endParaRPr lang="cs-CZ" b="1" u="sng" dirty="0">
              <a:latin typeface="Times New Roman" pitchFamily="18" charset="0"/>
              <a:cs typeface="Times New Roman" pitchFamily="18" charset="0"/>
            </a:endParaRPr>
          </a:p>
        </p:txBody>
      </p:sp>
      <p:sp>
        <p:nvSpPr>
          <p:cNvPr id="3" name="TextovéPole 2"/>
          <p:cNvSpPr txBox="1"/>
          <p:nvPr/>
        </p:nvSpPr>
        <p:spPr>
          <a:xfrm>
            <a:off x="276434" y="4995359"/>
            <a:ext cx="8352928" cy="830997"/>
          </a:xfrm>
          <a:prstGeom prst="rect">
            <a:avLst/>
          </a:prstGeom>
          <a:noFill/>
        </p:spPr>
        <p:txBody>
          <a:bodyPr wrap="square" rtlCol="0">
            <a:spAutoFit/>
          </a:bodyPr>
          <a:lstStyle/>
          <a:p>
            <a:pPr algn="just"/>
            <a:r>
              <a:rPr lang="cs-CZ" sz="2400" dirty="0">
                <a:latin typeface="Times New Roman" pitchFamily="18" charset="0"/>
                <a:cs typeface="Times New Roman" pitchFamily="18" charset="0"/>
              </a:rPr>
              <a:t>Autorem materiálu a všech jeho částí, není-li uvedeno jinak, </a:t>
            </a:r>
            <a:r>
              <a:rPr lang="cs-CZ" sz="2400" dirty="0" smtClean="0">
                <a:latin typeface="Times New Roman" pitchFamily="18" charset="0"/>
                <a:cs typeface="Times New Roman" pitchFamily="18" charset="0"/>
              </a:rPr>
              <a:t>je Ing. Janyška Lubomír</a:t>
            </a:r>
            <a:endParaRPr lang="cs-CZ" sz="2400" dirty="0">
              <a:latin typeface="Times New Roman" pitchFamily="18" charset="0"/>
              <a:cs typeface="Times New Roman" pitchFamily="18" charset="0"/>
            </a:endParaRPr>
          </a:p>
        </p:txBody>
      </p:sp>
    </p:spTree>
    <p:extLst>
      <p:ext uri="{BB962C8B-B14F-4D97-AF65-F5344CB8AC3E}">
        <p14:creationId xmlns:p14="http://schemas.microsoft.com/office/powerpoint/2010/main" val="368863470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Aerodynamika">
  <a:themeElements>
    <a:clrScheme name="Aerodynamika">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Aerodynamika">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erodynamika">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Slipstream</Template>
  <TotalTime>355</TotalTime>
  <Words>337</Words>
  <Application>Microsoft Office PowerPoint</Application>
  <PresentationFormat>Předvádění na obrazovce (4:3)</PresentationFormat>
  <Paragraphs>23</Paragraphs>
  <Slides>8</Slides>
  <Notes>0</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Aerodynamika</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Janes</dc:creator>
  <cp:lastModifiedBy>Janes</cp:lastModifiedBy>
  <cp:revision>38</cp:revision>
  <dcterms:created xsi:type="dcterms:W3CDTF">2013-03-27T08:46:28Z</dcterms:created>
  <dcterms:modified xsi:type="dcterms:W3CDTF">2014-10-02T10:42:01Z</dcterms:modified>
</cp:coreProperties>
</file>