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7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Senzory pro EZS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III/2-12-04_Odporové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snímače s tenzometrickým páskem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Senzory pro EZS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10.03.2013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581" y="260648"/>
            <a:ext cx="171342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327713" y="623731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8741" y="908720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  <a:tabLst>
                <a:tab pos="457200" algn="l"/>
              </a:tabLst>
            </a:pP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Snímače s tenzometrickým páskem (TP)</a:t>
            </a:r>
          </a:p>
        </p:txBody>
      </p:sp>
      <p:sp>
        <p:nvSpPr>
          <p:cNvPr id="8" name="Obdélník 7"/>
          <p:cNvSpPr/>
          <p:nvPr/>
        </p:nvSpPr>
        <p:spPr>
          <a:xfrm>
            <a:off x="755576" y="1844824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Snímač </a:t>
            </a:r>
            <a:r>
              <a:rPr lang="cs-CZ" sz="2400" dirty="0">
                <a:latin typeface="Times New Roman"/>
                <a:ea typeface="Times New Roman"/>
              </a:rPr>
              <a:t>s tenzometrickým páskem je pasivním prvkem, který mění svůj elektrický odpor v závislosti na mechanickém napětí. Mechanická síla způsobí prodloužení (např. odporového drátu) o ∆l a nárůst odporu o ∆R. Relativní nárůst odporu ∆R / R je úměrný relativnímu prodloužení ε = ∆l / l.</a:t>
            </a:r>
          </a:p>
        </p:txBody>
      </p:sp>
      <p:sp>
        <p:nvSpPr>
          <p:cNvPr id="5" name="Obdélník 4"/>
          <p:cNvSpPr/>
          <p:nvPr/>
        </p:nvSpPr>
        <p:spPr>
          <a:xfrm>
            <a:off x="781906" y="3933056"/>
            <a:ext cx="7835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Snímače s kovovým tenzometrickým páskem</a:t>
            </a:r>
          </a:p>
        </p:txBody>
      </p:sp>
      <p:sp>
        <p:nvSpPr>
          <p:cNvPr id="6" name="Obdélník 5"/>
          <p:cNvSpPr/>
          <p:nvPr/>
        </p:nvSpPr>
        <p:spPr>
          <a:xfrm>
            <a:off x="781905" y="4581128"/>
            <a:ext cx="78357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/>
                <a:ea typeface="Times New Roman"/>
              </a:rPr>
              <a:t>Při natahování kovového vodiče narůstá jeho odpor, neboť narůstá jeho délka a zmenšuje se jeho průřez. Při stlačování odpor zase klesá. Měrná vodivost materiálu se naopak při přetváření materiálu vůbec nemění. Proto platí ∆R / R ~ ∆l / l.</a:t>
            </a:r>
          </a:p>
        </p:txBody>
      </p:sp>
      <p:sp>
        <p:nvSpPr>
          <p:cNvPr id="9" name="Šipka doprava 8">
            <a:hlinkClick r:id="rId2" action="ppaction://hlinksldjump"/>
          </p:cNvPr>
          <p:cNvSpPr/>
          <p:nvPr/>
        </p:nvSpPr>
        <p:spPr>
          <a:xfrm>
            <a:off x="8327713" y="623731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822769" y="548680"/>
            <a:ext cx="7704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>
                <a:latin typeface="Times New Roman"/>
                <a:ea typeface="Times New Roman"/>
              </a:rPr>
              <a:t>Tenzometrický pásek může být v nejjednodušším případě drát R1 ve tvaru písmene U </a:t>
            </a:r>
            <a:r>
              <a:rPr lang="cs-CZ" sz="2400" dirty="0" smtClean="0">
                <a:latin typeface="Times New Roman"/>
                <a:ea typeface="Times New Roman"/>
              </a:rPr>
              <a:t>. 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11" name="Šipka dolů 10"/>
          <p:cNvSpPr/>
          <p:nvPr/>
        </p:nvSpPr>
        <p:spPr>
          <a:xfrm>
            <a:off x="5148064" y="1196752"/>
            <a:ext cx="792088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tenz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69" y="2415120"/>
            <a:ext cx="7704128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8327713" y="623731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776181" y="980728"/>
            <a:ext cx="75884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Delší </a:t>
            </a:r>
            <a:r>
              <a:rPr lang="cs-CZ" sz="2400" dirty="0">
                <a:latin typeface="Times New Roman"/>
                <a:ea typeface="Times New Roman"/>
              </a:rPr>
              <a:t>účinné délky a vyšší citlivosti lze dosáhnout delším odporovým drátem ve tvaru meandru, zalitým v materiálu, jehož dilataci je třeba měřit </a:t>
            </a:r>
            <a:r>
              <a:rPr lang="cs-CZ" sz="2400" dirty="0" smtClean="0">
                <a:latin typeface="Times New Roman"/>
                <a:ea typeface="Times New Roman"/>
              </a:rPr>
              <a:t>.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2" name="Šipka dolů 1"/>
          <p:cNvSpPr/>
          <p:nvPr/>
        </p:nvSpPr>
        <p:spPr>
          <a:xfrm>
            <a:off x="4664613" y="1818443"/>
            <a:ext cx="576064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Drá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22" y="2676320"/>
            <a:ext cx="5307987" cy="175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93158" y="4653136"/>
            <a:ext cx="75715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/>
                <a:ea typeface="Times New Roman"/>
              </a:rPr>
              <a:t>Změna odporu vlivem ohřátí by mohla simulovat natažení. Pro měření při teplotách do 300°C je proto odporový drát (pásek) vyroben z chromniklové slitiny s velmi malým teplotním koeficientem </a:t>
            </a:r>
            <a:r>
              <a:rPr lang="cs-CZ" sz="2400" dirty="0" smtClean="0">
                <a:latin typeface="Times New Roman"/>
                <a:ea typeface="Times New Roman"/>
              </a:rPr>
              <a:t>odporu.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8327713" y="623731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40793" y="980728"/>
            <a:ext cx="75608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Pro </a:t>
            </a:r>
            <a:r>
              <a:rPr lang="cs-CZ" sz="2400" dirty="0">
                <a:latin typeface="Times New Roman"/>
                <a:ea typeface="Times New Roman"/>
              </a:rPr>
              <a:t>teploty do 700°C se používají pro výrobu odporového drátu (pásku) slitiny platiny a wolframu. Měřící čidlo pak obsahuje kromě odporového drátu R1 ještě druhý drátový odpor R2 stejného typu, který se mění jedině vlivem teploty. Prvek reagující na prodloužení R1 a doplňkový prvek R2 jsou v polovičním můstku zapojené </a:t>
            </a:r>
            <a:r>
              <a:rPr lang="cs-CZ" sz="2400" dirty="0" smtClean="0">
                <a:latin typeface="Times New Roman"/>
                <a:ea typeface="Times New Roman"/>
              </a:rPr>
              <a:t>tak, </a:t>
            </a:r>
            <a:r>
              <a:rPr lang="cs-CZ" sz="2400" dirty="0">
                <a:latin typeface="Times New Roman"/>
                <a:ea typeface="Times New Roman"/>
              </a:rPr>
              <a:t>že jsou kompenzovány vlivy teploty</a:t>
            </a:r>
            <a:r>
              <a:rPr lang="cs-CZ" sz="2400" dirty="0" smtClean="0">
                <a:latin typeface="Times New Roman"/>
                <a:ea typeface="Times New Roman"/>
              </a:rPr>
              <a:t>. </a:t>
            </a:r>
            <a:endParaRPr lang="cs-CZ" sz="2400" dirty="0">
              <a:latin typeface="Times New Roman"/>
              <a:ea typeface="Times New Roman"/>
            </a:endParaRPr>
          </a:p>
        </p:txBody>
      </p:sp>
      <p:pic>
        <p:nvPicPr>
          <p:cNvPr id="3074" name="Picture 2" descr="múst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690031"/>
            <a:ext cx="3744416" cy="2691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Šipka dolů 4"/>
          <p:cNvSpPr/>
          <p:nvPr/>
        </p:nvSpPr>
        <p:spPr>
          <a:xfrm rot="5400000">
            <a:off x="6372200" y="4005064"/>
            <a:ext cx="576064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8327713" y="623731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12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60648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 smtClean="0">
                <a:latin typeface="Times New Roman"/>
                <a:ea typeface="Times New Roman"/>
              </a:rPr>
              <a:t>Tenzometrická </a:t>
            </a:r>
            <a:r>
              <a:rPr lang="cs-CZ" sz="2400" dirty="0">
                <a:latin typeface="Times New Roman"/>
                <a:ea typeface="Times New Roman"/>
              </a:rPr>
              <a:t>čidla jsou používána k měření dilatace a tím </a:t>
            </a:r>
            <a:r>
              <a:rPr lang="cs-CZ" sz="2400" dirty="0" smtClean="0">
                <a:latin typeface="Times New Roman"/>
                <a:ea typeface="Times New Roman"/>
              </a:rPr>
              <a:t>přepočtem </a:t>
            </a:r>
            <a:r>
              <a:rPr lang="cs-CZ" sz="2400" dirty="0">
                <a:latin typeface="Times New Roman"/>
                <a:ea typeface="Times New Roman"/>
              </a:rPr>
              <a:t>i mechanického napětí (tenze) vysoce namáhavých mechanických dílů automobilů, plášťů turbín a parovodů. Vzhledem k velkým silám bývá pásek tenzometrického čidla bodově přivařen ke kontrolovanému mechanickému dílu. 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433311"/>
            <a:ext cx="5544616" cy="2864107"/>
          </a:xfrm>
          <a:prstGeom prst="rect">
            <a:avLst/>
          </a:prstGeom>
        </p:spPr>
      </p:pic>
      <p:sp>
        <p:nvSpPr>
          <p:cNvPr id="8" name="Šipka dolů 7"/>
          <p:cNvSpPr/>
          <p:nvPr/>
        </p:nvSpPr>
        <p:spPr>
          <a:xfrm>
            <a:off x="6660232" y="2348880"/>
            <a:ext cx="64807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8327713" y="623731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116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7048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/>
                <a:ea typeface="Times New Roman"/>
              </a:rPr>
              <a:t>Při kontrole deformací a tím i napětí staveb bývají tenzometrické pásky tvaru meandru zality do betonu nosníků, pilířů a stropů.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Tenzometrický pásek musí mít stejnou tepelnou roztažnost jako materiál, do kterého je zalit, jinak by mohlo ohřátí materiálu simulovat jeho dilataci vlivem mechanického napětí.</a:t>
            </a:r>
          </a:p>
          <a:p>
            <a:r>
              <a:rPr lang="cs-CZ" sz="2400" dirty="0">
                <a:latin typeface="Times New Roman"/>
                <a:ea typeface="Times New Roman"/>
              </a:rPr>
              <a:t> </a:t>
            </a:r>
          </a:p>
        </p:txBody>
      </p:sp>
      <p:sp>
        <p:nvSpPr>
          <p:cNvPr id="3" name="Obdélník 2"/>
          <p:cNvSpPr/>
          <p:nvPr/>
        </p:nvSpPr>
        <p:spPr>
          <a:xfrm>
            <a:off x="747765" y="2996952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/>
                <a:ea typeface="Times New Roman"/>
              </a:rPr>
              <a:t>Kovové tenzometrické senzory bývají vyráběny v různých formách také jako fólie. Někdy je fólie v síle 5 µm vytvořena galvanickým pokovením kontrolovaných dílů.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Touto technologií lze vyrobit vícevrstvé tenzometrické senzory.</a:t>
            </a:r>
          </a:p>
        </p:txBody>
      </p:sp>
      <p:sp>
        <p:nvSpPr>
          <p:cNvPr id="4" name="Obdélník 3"/>
          <p:cNvSpPr/>
          <p:nvPr/>
        </p:nvSpPr>
        <p:spPr>
          <a:xfrm>
            <a:off x="747765" y="5013176"/>
            <a:ext cx="76970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cs-CZ" sz="2400" dirty="0">
                <a:latin typeface="Times New Roman"/>
                <a:ea typeface="Times New Roman"/>
              </a:rPr>
              <a:t>Pro</a:t>
            </a:r>
            <a:r>
              <a:rPr lang="cs-CZ" sz="1200" dirty="0">
                <a:latin typeface="Times New Roman"/>
                <a:ea typeface="Times New Roman"/>
              </a:rPr>
              <a:t> </a:t>
            </a:r>
            <a:r>
              <a:rPr lang="cs-CZ" sz="2400" dirty="0">
                <a:latin typeface="Times New Roman"/>
                <a:ea typeface="Times New Roman"/>
              </a:rPr>
              <a:t>měření tlaku se používá membránová komora, na jejíž membráně je růžice čtyř tenzometrických snímačů. Při tlaku na membránu je polovina natahována a polovina stlačována. 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327713" y="623731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98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47765" y="1628800"/>
            <a:ext cx="76970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/>
                <a:ea typeface="Times New Roman"/>
              </a:rPr>
              <a:t>Tyto snímače jsou vytvořeny difuzí nečistot do čistého křemíku. Deformací takto vytvořených odporů se v nich mění pohyblivost nosičů nábojů a tím i vodivost dosti výrazně.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Nazývá se to </a:t>
            </a:r>
            <a:r>
              <a:rPr lang="cs-CZ" sz="2400" dirty="0" err="1">
                <a:solidFill>
                  <a:srgbClr val="FF0000"/>
                </a:solidFill>
                <a:latin typeface="Times New Roman"/>
                <a:ea typeface="Times New Roman"/>
              </a:rPr>
              <a:t>piezo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-odporový efekt</a:t>
            </a:r>
            <a:r>
              <a:rPr lang="cs-CZ" sz="2400" dirty="0">
                <a:latin typeface="Times New Roman"/>
                <a:ea typeface="Times New Roman"/>
              </a:rPr>
              <a:t>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747765" y="512118"/>
            <a:ext cx="7697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Snímače s polovodičovými 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tenzometrickými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pásky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65" y="3405165"/>
            <a:ext cx="5369878" cy="2985888"/>
          </a:xfrm>
          <a:prstGeom prst="rect">
            <a:avLst/>
          </a:prstGeom>
        </p:spPr>
      </p:pic>
      <p:sp>
        <p:nvSpPr>
          <p:cNvPr id="3" name="Šipka dolů 2"/>
          <p:cNvSpPr/>
          <p:nvPr/>
        </p:nvSpPr>
        <p:spPr>
          <a:xfrm>
            <a:off x="6876256" y="3140968"/>
            <a:ext cx="43204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8327713" y="623731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63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snímačů 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fyzikálních veličin.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obvodů pro systémy EZS.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63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406</TotalTime>
  <Words>366</Words>
  <Application>Microsoft Office PowerPoint</Application>
  <PresentationFormat>Předvádění na obrazovce (4:3)</PresentationFormat>
  <Paragraphs>31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43</cp:revision>
  <dcterms:created xsi:type="dcterms:W3CDTF">2013-03-27T08:46:28Z</dcterms:created>
  <dcterms:modified xsi:type="dcterms:W3CDTF">2014-10-02T10:42:19Z</dcterms:modified>
</cp:coreProperties>
</file>