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9" r:id="rId3"/>
    <p:sldId id="267" r:id="rId4"/>
    <p:sldId id="271" r:id="rId5"/>
    <p:sldId id="268" r:id="rId6"/>
    <p:sldId id="269" r:id="rId7"/>
    <p:sldId id="273" r:id="rId8"/>
    <p:sldId id="274" r:id="rId9"/>
    <p:sldId id="275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7" d="100"/>
          <a:sy n="117" d="100"/>
        </p:scale>
        <p:origin x="-1470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slide" Target="slide9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00000" y="892479"/>
            <a:ext cx="5867400" cy="134579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429916" y="3462916"/>
            <a:ext cx="46075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Senzory pro EZS</a:t>
            </a:r>
          </a:p>
        </p:txBody>
      </p:sp>
    </p:spTree>
    <p:extLst>
      <p:ext uri="{BB962C8B-B14F-4D97-AF65-F5344CB8AC3E}">
        <p14:creationId xmlns:p14="http://schemas.microsoft.com/office/powerpoint/2010/main" val="3929495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55068" y="5269307"/>
            <a:ext cx="5867400" cy="134579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bdélník 7"/>
          <p:cNvSpPr/>
          <p:nvPr/>
        </p:nvSpPr>
        <p:spPr>
          <a:xfrm>
            <a:off x="262817" y="260648"/>
            <a:ext cx="8640960" cy="46805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12304" y="548094"/>
            <a:ext cx="8352928" cy="3531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projektu:  Nové ICT rozvíjí matematické a odborné kompetence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projektu:  CZ.1.07/1.5.00/34.0228</a:t>
            </a:r>
          </a:p>
          <a:p>
            <a:pPr>
              <a:lnSpc>
                <a:spcPct val="150000"/>
              </a:lnSpc>
            </a:pPr>
            <a:endParaRPr lang="cs-CZ" sz="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školy: Střední odborná škola Litovel, Komenského 677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materiálu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:  III/2-12-09_Induktivní</a:t>
            </a:r>
            <a:r>
              <a:rPr lang="cs-CZ" b="1" smtClean="0"/>
              <a:t> 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snímače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Autor:  Ing.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Janyška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ubomír</a:t>
            </a:r>
          </a:p>
          <a:p>
            <a:pPr>
              <a:lnSpc>
                <a:spcPct val="150000"/>
              </a:lnSpc>
            </a:pP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Tématický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okruh:  Senzory pro EZS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Ročník:  II.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Datum tvorby:  10.03.2013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12303" y="4149080"/>
            <a:ext cx="83529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Autorem materiálu a všech jeho částí, není-li uvedeno jinak, je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						       Ing. </a:t>
            </a:r>
            <a:r>
              <a:rPr lang="cs-CZ" dirty="0" err="1">
                <a:latin typeface="Times New Roman" pitchFamily="18" charset="0"/>
                <a:cs typeface="Times New Roman" pitchFamily="18" charset="0"/>
              </a:rPr>
              <a:t>Janyška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Lubomír</a:t>
            </a:r>
          </a:p>
        </p:txBody>
      </p:sp>
      <p:pic>
        <p:nvPicPr>
          <p:cNvPr id="12" name="Picture 2" descr="G:\DUMY\LOGO SO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8581" y="260648"/>
            <a:ext cx="1713426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Šipka doprava 6">
            <a:hlinkClick r:id="rId4" action="ppaction://hlinksldjump"/>
          </p:cNvPr>
          <p:cNvSpPr/>
          <p:nvPr/>
        </p:nvSpPr>
        <p:spPr>
          <a:xfrm>
            <a:off x="8391183" y="6165304"/>
            <a:ext cx="520824" cy="36154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4780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747765" y="1340768"/>
            <a:ext cx="7697045" cy="1569660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cs-CZ" sz="2400" dirty="0" smtClean="0">
                <a:solidFill>
                  <a:schemeClr val="bg1"/>
                </a:solidFill>
                <a:latin typeface="Times New Roman"/>
                <a:ea typeface="Times New Roman"/>
              </a:rPr>
              <a:t>Snímač </a:t>
            </a:r>
            <a:r>
              <a:rPr lang="cs-CZ" sz="2400" dirty="0">
                <a:solidFill>
                  <a:schemeClr val="bg1"/>
                </a:solidFill>
                <a:latin typeface="Times New Roman"/>
                <a:ea typeface="Times New Roman"/>
              </a:rPr>
              <a:t>založený na tlumivce se zasunovacím jádrem </a:t>
            </a:r>
            <a:r>
              <a:rPr lang="cs-CZ" sz="2400" dirty="0" smtClean="0">
                <a:solidFill>
                  <a:schemeClr val="bg1"/>
                </a:solidFill>
                <a:latin typeface="Times New Roman"/>
                <a:ea typeface="Times New Roman"/>
              </a:rPr>
              <a:t>může </a:t>
            </a:r>
            <a:r>
              <a:rPr lang="cs-CZ" sz="2400" dirty="0">
                <a:solidFill>
                  <a:schemeClr val="bg1"/>
                </a:solidFill>
                <a:latin typeface="Times New Roman"/>
                <a:ea typeface="Times New Roman"/>
              </a:rPr>
              <a:t>snímat lineární pohyby (v praxi až rozsahu 1,5m) např. výrobku při opracování nebo hladinového plováku při měření výšky hladiny. </a:t>
            </a:r>
          </a:p>
        </p:txBody>
      </p:sp>
      <p:sp>
        <p:nvSpPr>
          <p:cNvPr id="5" name="Obdélník 4"/>
          <p:cNvSpPr/>
          <p:nvPr/>
        </p:nvSpPr>
        <p:spPr>
          <a:xfrm>
            <a:off x="747765" y="512118"/>
            <a:ext cx="769704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2400" b="1" dirty="0" smtClean="0">
                <a:solidFill>
                  <a:srgbClr val="0070C0"/>
                </a:solidFill>
                <a:latin typeface="Times New Roman"/>
                <a:ea typeface="Times New Roman"/>
              </a:rPr>
              <a:t>Induktivní </a:t>
            </a:r>
            <a:r>
              <a:rPr lang="cs-CZ" sz="2400" b="1" dirty="0">
                <a:solidFill>
                  <a:srgbClr val="0070C0"/>
                </a:solidFill>
                <a:latin typeface="Times New Roman"/>
                <a:ea typeface="Times New Roman"/>
              </a:rPr>
              <a:t>snímače </a:t>
            </a:r>
          </a:p>
        </p:txBody>
      </p:sp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8391183" y="6165304"/>
            <a:ext cx="520824" cy="36154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724605" y="5266323"/>
            <a:ext cx="744779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>
                <a:solidFill>
                  <a:prstClr val="black"/>
                </a:solidFill>
                <a:latin typeface="Times New Roman"/>
                <a:ea typeface="Times New Roman"/>
              </a:rPr>
              <a:t>Tlumivka je tvořena válcovou cívkou s malým průřezem vinutí, ve které se pohybuje feromagnetické jádro uváděné do pohybu měřeným objektem. </a:t>
            </a:r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765" y="3054525"/>
            <a:ext cx="7697045" cy="2028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4637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404664"/>
            <a:ext cx="784887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 smtClean="0">
                <a:solidFill>
                  <a:prstClr val="black"/>
                </a:solidFill>
                <a:latin typeface="Times New Roman"/>
                <a:ea typeface="Times New Roman"/>
              </a:rPr>
              <a:t>Tato </a:t>
            </a:r>
            <a:r>
              <a:rPr lang="cs-CZ" sz="2400" dirty="0">
                <a:solidFill>
                  <a:prstClr val="black"/>
                </a:solidFill>
                <a:latin typeface="Times New Roman"/>
                <a:ea typeface="Times New Roman"/>
              </a:rPr>
              <a:t>snímací cívka L1 a srovnávací cívka L2 s pevným feromagnetickým jádrem tvoří dva členy jedné (indukční) ze dvou větví měřícího můstku pro měřená indukčnosti. Můstek je napájen střídavým </a:t>
            </a:r>
            <a:r>
              <a:rPr lang="cs-CZ" sz="2400" dirty="0" smtClean="0">
                <a:solidFill>
                  <a:prstClr val="black"/>
                </a:solidFill>
                <a:latin typeface="Times New Roman"/>
                <a:ea typeface="Times New Roman"/>
              </a:rPr>
              <a:t>napětím </a:t>
            </a:r>
            <a:r>
              <a:rPr lang="cs-CZ" sz="2400" dirty="0">
                <a:solidFill>
                  <a:prstClr val="black"/>
                </a:solidFill>
                <a:latin typeface="Times New Roman"/>
                <a:ea typeface="Times New Roman"/>
              </a:rPr>
              <a:t>s konstantní amplitudou i frekvencí.</a:t>
            </a:r>
          </a:p>
        </p:txBody>
      </p:sp>
      <p:sp>
        <p:nvSpPr>
          <p:cNvPr id="5" name="Šipka doprava 4">
            <a:hlinkClick r:id="rId2" action="ppaction://hlinksldjump"/>
          </p:cNvPr>
          <p:cNvSpPr/>
          <p:nvPr/>
        </p:nvSpPr>
        <p:spPr>
          <a:xfrm>
            <a:off x="8391183" y="6165304"/>
            <a:ext cx="520824" cy="36154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6444208" y="2204864"/>
            <a:ext cx="201622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solidFill>
                  <a:prstClr val="black"/>
                </a:solidFill>
                <a:latin typeface="Times New Roman"/>
                <a:ea typeface="Times New Roman"/>
              </a:rPr>
              <a:t>Při </a:t>
            </a:r>
            <a:r>
              <a:rPr lang="cs-CZ" sz="2400" dirty="0">
                <a:solidFill>
                  <a:prstClr val="black"/>
                </a:solidFill>
                <a:latin typeface="Times New Roman"/>
                <a:ea typeface="Times New Roman"/>
              </a:rPr>
              <a:t>určité poloze pohyblivého jádra, považované za výchozí (nulovou) polohu je měřící můstek vyvážen. </a:t>
            </a:r>
          </a:p>
        </p:txBody>
      </p:sp>
      <p:sp>
        <p:nvSpPr>
          <p:cNvPr id="4" name="Šipka dolů 3"/>
          <p:cNvSpPr/>
          <p:nvPr/>
        </p:nvSpPr>
        <p:spPr>
          <a:xfrm>
            <a:off x="2411760" y="2132856"/>
            <a:ext cx="504056" cy="58820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171" y="2748620"/>
            <a:ext cx="5040114" cy="3675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233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41318" y="476672"/>
            <a:ext cx="769704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 smtClean="0">
                <a:latin typeface="Times New Roman"/>
                <a:ea typeface="Times New Roman"/>
              </a:rPr>
              <a:t>Vyvážení </a:t>
            </a:r>
            <a:r>
              <a:rPr lang="cs-CZ" sz="2400" dirty="0">
                <a:latin typeface="Times New Roman"/>
                <a:ea typeface="Times New Roman"/>
              </a:rPr>
              <a:t>se dosáhne odpory R1 R2 ohmické větvě můstku, kterými se nastaví v bodě B stejný potenciál, jaký je v bodě A </a:t>
            </a:r>
            <a:r>
              <a:rPr lang="cs-CZ" sz="2400" dirty="0" err="1">
                <a:latin typeface="Times New Roman"/>
                <a:ea typeface="Times New Roman"/>
              </a:rPr>
              <a:t>a</a:t>
            </a:r>
            <a:r>
              <a:rPr lang="cs-CZ" sz="2400" dirty="0">
                <a:latin typeface="Times New Roman"/>
                <a:ea typeface="Times New Roman"/>
              </a:rPr>
              <a:t> potenciometrem R3 v kapacitní větvi můstku (tvořené kondenzátorem C a odporem R3 ) se nastaví stejná fáze střídavého napětí.</a:t>
            </a:r>
          </a:p>
        </p:txBody>
      </p:sp>
      <p:sp>
        <p:nvSpPr>
          <p:cNvPr id="5" name="Šipka doprava 4">
            <a:hlinkClick r:id="rId2" action="ppaction://hlinksldjump"/>
          </p:cNvPr>
          <p:cNvSpPr/>
          <p:nvPr/>
        </p:nvSpPr>
        <p:spPr>
          <a:xfrm>
            <a:off x="8391183" y="6165304"/>
            <a:ext cx="520824" cy="36154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012160" y="2204864"/>
            <a:ext cx="2426203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 smtClean="0">
                <a:latin typeface="Times New Roman"/>
                <a:ea typeface="Times New Roman"/>
              </a:rPr>
              <a:t>Posune-li </a:t>
            </a:r>
            <a:r>
              <a:rPr lang="cs-CZ" sz="2400" dirty="0">
                <a:latin typeface="Times New Roman"/>
                <a:ea typeface="Times New Roman"/>
              </a:rPr>
              <a:t>měřený objekt pohyblivé jádro cívky L1, změní se její impedance Z1. Na výstupu, pak bude střídavé napětí U1, jehož amplituda je úměrná posunutí. </a:t>
            </a:r>
          </a:p>
        </p:txBody>
      </p:sp>
      <p:pic>
        <p:nvPicPr>
          <p:cNvPr id="1027" name="Picture 3" descr="induk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663" y="3225369"/>
            <a:ext cx="4909457" cy="3120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Šipka dolů 2"/>
          <p:cNvSpPr/>
          <p:nvPr/>
        </p:nvSpPr>
        <p:spPr>
          <a:xfrm>
            <a:off x="3305403" y="2091628"/>
            <a:ext cx="576064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2334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39953" y="316632"/>
            <a:ext cx="770485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 smtClean="0">
                <a:latin typeface="Times New Roman"/>
                <a:ea typeface="Times New Roman"/>
              </a:rPr>
              <a:t>Výraznější </a:t>
            </a:r>
            <a:r>
              <a:rPr lang="cs-CZ" sz="2400" dirty="0">
                <a:latin typeface="Times New Roman"/>
                <a:ea typeface="Times New Roman"/>
              </a:rPr>
              <a:t>změny výstupního napětí U1 snímače lze dosáhnout použitím </a:t>
            </a:r>
            <a:r>
              <a:rPr lang="cs-CZ" sz="2400" dirty="0" err="1">
                <a:latin typeface="Times New Roman"/>
                <a:ea typeface="Times New Roman"/>
              </a:rPr>
              <a:t>diferencialní</a:t>
            </a:r>
            <a:r>
              <a:rPr lang="cs-CZ" sz="2400" dirty="0">
                <a:latin typeface="Times New Roman"/>
                <a:ea typeface="Times New Roman"/>
              </a:rPr>
              <a:t> tlumivky, </a:t>
            </a:r>
            <a:r>
              <a:rPr lang="cs-CZ" sz="2400" dirty="0" smtClean="0">
                <a:latin typeface="Times New Roman"/>
                <a:ea typeface="Times New Roman"/>
              </a:rPr>
              <a:t>která </a:t>
            </a:r>
            <a:r>
              <a:rPr lang="cs-CZ" sz="2400" dirty="0">
                <a:latin typeface="Times New Roman"/>
                <a:ea typeface="Times New Roman"/>
              </a:rPr>
              <a:t>je tvořena dvěma stejnými válcovými cívkami se společným posuvným jádrem. Cívky tvoří indukční větev měřícího můstku stejně jako na </a:t>
            </a:r>
            <a:r>
              <a:rPr lang="cs-CZ" sz="2400" dirty="0" smtClean="0">
                <a:latin typeface="Times New Roman"/>
                <a:ea typeface="Times New Roman"/>
              </a:rPr>
              <a:t>obrázku. </a:t>
            </a:r>
            <a:r>
              <a:rPr lang="cs-CZ" sz="2400" dirty="0">
                <a:latin typeface="Times New Roman"/>
                <a:ea typeface="Times New Roman"/>
              </a:rPr>
              <a:t>Můstek je vyvážen pro středovou polohu jádra, kdy jsou impedance cívek L1, L2 stejné.</a:t>
            </a:r>
          </a:p>
        </p:txBody>
      </p:sp>
      <p:sp>
        <p:nvSpPr>
          <p:cNvPr id="5" name="Šipka doprava 4">
            <a:hlinkClick r:id="rId2" action="ppaction://hlinksldjump"/>
          </p:cNvPr>
          <p:cNvSpPr/>
          <p:nvPr/>
        </p:nvSpPr>
        <p:spPr>
          <a:xfrm>
            <a:off x="8391183" y="6165304"/>
            <a:ext cx="520824" cy="36154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6" name="Šipka dolů 5"/>
          <p:cNvSpPr/>
          <p:nvPr/>
        </p:nvSpPr>
        <p:spPr>
          <a:xfrm>
            <a:off x="6804248" y="2372928"/>
            <a:ext cx="576064" cy="50405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0" name="Picture 2" descr="induk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952" y="2996952"/>
            <a:ext cx="7872875" cy="3168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74666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39953" y="316632"/>
            <a:ext cx="7704856" cy="1200329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cs-CZ" sz="2400" dirty="0" smtClean="0">
                <a:solidFill>
                  <a:schemeClr val="bg1"/>
                </a:solidFill>
                <a:latin typeface="Times New Roman"/>
                <a:ea typeface="Times New Roman"/>
              </a:rPr>
              <a:t>Při </a:t>
            </a:r>
            <a:r>
              <a:rPr lang="cs-CZ" sz="2400" dirty="0">
                <a:solidFill>
                  <a:schemeClr val="bg1"/>
                </a:solidFill>
                <a:latin typeface="Times New Roman"/>
                <a:ea typeface="Times New Roman"/>
              </a:rPr>
              <a:t>posunech jádra +x nebo –x má výstupní napětí U1 amplitudu úměrnou velikosti posunu a fázový posun odpovídající směru posunu jádra.</a:t>
            </a:r>
          </a:p>
        </p:txBody>
      </p:sp>
      <p:sp>
        <p:nvSpPr>
          <p:cNvPr id="7" name="Šipka doprava 6">
            <a:hlinkClick r:id="rId2" action="ppaction://hlinksldjump"/>
          </p:cNvPr>
          <p:cNvSpPr/>
          <p:nvPr/>
        </p:nvSpPr>
        <p:spPr>
          <a:xfrm>
            <a:off x="8391183" y="6165304"/>
            <a:ext cx="520824" cy="36154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6" name="Šipka dolů 5"/>
          <p:cNvSpPr/>
          <p:nvPr/>
        </p:nvSpPr>
        <p:spPr>
          <a:xfrm>
            <a:off x="6804248" y="1988840"/>
            <a:ext cx="504056" cy="57606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790241" y="658631"/>
            <a:ext cx="2857724" cy="6958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92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39953" y="316632"/>
            <a:ext cx="770485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 smtClean="0">
                <a:latin typeface="Times New Roman"/>
                <a:ea typeface="Times New Roman"/>
              </a:rPr>
              <a:t>Diferenciální </a:t>
            </a:r>
            <a:r>
              <a:rPr lang="cs-CZ" sz="2400" dirty="0">
                <a:latin typeface="Times New Roman"/>
                <a:ea typeface="Times New Roman"/>
              </a:rPr>
              <a:t>transformátor může snímat lineární pohyby v obou směrech stejně jako </a:t>
            </a:r>
            <a:r>
              <a:rPr lang="cs-CZ" sz="2400" dirty="0" err="1">
                <a:latin typeface="Times New Roman"/>
                <a:ea typeface="Times New Roman"/>
              </a:rPr>
              <a:t>diferencialní</a:t>
            </a:r>
            <a:r>
              <a:rPr lang="cs-CZ" sz="2400" dirty="0">
                <a:latin typeface="Times New Roman"/>
                <a:ea typeface="Times New Roman"/>
              </a:rPr>
              <a:t> tlumivka, potřebuje však napájení střídavým napětím (vstupní napětí U1). Napětí opačně zapojených výstupních cívek jsou protisměrná. Je-li pohyblivé feromagnetické jádro ve středu, jsou indukovaná napětí U21, U22 na výstupních (sekundárních) cívkách transformátoru stejné velikosti a opačné polarity, takže výstupní napětí U2=0. Posuvy jádra +x –x pak určují proporcionální velikost i fázový posun výstupního napětí U2.</a:t>
            </a:r>
            <a:br>
              <a:rPr lang="cs-CZ" sz="2400" dirty="0">
                <a:latin typeface="Times New Roman"/>
                <a:ea typeface="Times New Roman"/>
              </a:rPr>
            </a:br>
            <a:endParaRPr lang="cs-CZ" sz="2400" dirty="0">
              <a:latin typeface="Times New Roman"/>
              <a:ea typeface="Times New Roman"/>
            </a:endParaRPr>
          </a:p>
        </p:txBody>
      </p:sp>
      <p:sp>
        <p:nvSpPr>
          <p:cNvPr id="3" name="Šipka doprava 2">
            <a:hlinkClick r:id="rId2" action="ppaction://hlinksldjump"/>
          </p:cNvPr>
          <p:cNvSpPr/>
          <p:nvPr/>
        </p:nvSpPr>
        <p:spPr>
          <a:xfrm>
            <a:off x="8391183" y="6165304"/>
            <a:ext cx="520824" cy="36154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690" y="3933056"/>
            <a:ext cx="7717119" cy="1914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6691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39953" y="2162667"/>
            <a:ext cx="770485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 smtClean="0">
                <a:latin typeface="Times New Roman"/>
                <a:ea typeface="Times New Roman"/>
              </a:rPr>
              <a:t>Snímače </a:t>
            </a:r>
            <a:r>
              <a:rPr lang="cs-CZ" sz="2400" dirty="0">
                <a:latin typeface="Times New Roman"/>
                <a:ea typeface="Times New Roman"/>
              </a:rPr>
              <a:t>pro podmínky s velkými otřesy mají dost volného prostoru mezi jádrem a vnitřním povrchem cívek. Přesné nastavení plochy snímačů pak není tak náročné. Pro extrémní provozní teploty se pak vyrábějí snímače se zaručenou funkcí v rozpětí -200`C až +600`C. </a:t>
            </a:r>
            <a:r>
              <a:rPr lang="cs-CZ" sz="2400" dirty="0">
                <a:solidFill>
                  <a:srgbClr val="FF0000"/>
                </a:solidFill>
                <a:latin typeface="Times New Roman"/>
                <a:ea typeface="Times New Roman"/>
              </a:rPr>
              <a:t>Oproti polovodičovým snímačům není činnost induktivních snímačů ovlivněná radioaktivním zářením. </a:t>
            </a:r>
            <a:r>
              <a:rPr lang="cs-CZ" sz="2400" dirty="0">
                <a:latin typeface="Times New Roman"/>
                <a:ea typeface="Times New Roman"/>
              </a:rPr>
              <a:t>Induktivní snímače jsou proto vhodné k použití v jaderných reaktorech (např. kontrola polohy palivových článků</a:t>
            </a:r>
            <a:r>
              <a:rPr lang="cs-CZ" sz="2400" dirty="0" smtClean="0">
                <a:latin typeface="Times New Roman"/>
                <a:ea typeface="Times New Roman"/>
              </a:rPr>
              <a:t>).</a:t>
            </a:r>
            <a:endParaRPr lang="cs-CZ" sz="2400" dirty="0">
              <a:latin typeface="Times New Roman"/>
              <a:ea typeface="Times New Roman"/>
            </a:endParaRPr>
          </a:p>
        </p:txBody>
      </p:sp>
      <p:sp>
        <p:nvSpPr>
          <p:cNvPr id="3" name="Šipka doprava 2">
            <a:hlinkClick r:id="rId2" action="ppaction://hlinksldjump"/>
          </p:cNvPr>
          <p:cNvSpPr/>
          <p:nvPr/>
        </p:nvSpPr>
        <p:spPr>
          <a:xfrm>
            <a:off x="8391183" y="6165304"/>
            <a:ext cx="520824" cy="36154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739952" y="548680"/>
            <a:ext cx="7704857" cy="1200329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cs-CZ" sz="2400" dirty="0">
                <a:solidFill>
                  <a:schemeClr val="bg1"/>
                </a:solidFill>
                <a:latin typeface="Times New Roman"/>
                <a:ea typeface="Times New Roman"/>
              </a:rPr>
              <a:t>Induktivní snímače pracují téměř bez třecího odporu a je možno je prachotěsně zapouzdřit. Jejich životnost je proto velká. </a:t>
            </a:r>
          </a:p>
        </p:txBody>
      </p:sp>
    </p:spTree>
    <p:extLst>
      <p:ext uri="{BB962C8B-B14F-4D97-AF65-F5344CB8AC3E}">
        <p14:creationId xmlns:p14="http://schemas.microsoft.com/office/powerpoint/2010/main" val="3116935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62817" y="260648"/>
            <a:ext cx="8640960" cy="597492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71097" y="404664"/>
            <a:ext cx="835292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Tato prezentace slouží k výkladu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snímačů  fyzikálních veličin.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Žáci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na základě studia stanoví vlastnosti a funkce jednoduchých obvodů pro systémy EZS.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>
                <a:latin typeface="Times New Roman" pitchFamily="18" charset="0"/>
                <a:cs typeface="Times New Roman" pitchFamily="18" charset="0"/>
              </a:rPr>
            </a:b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Použité </a:t>
            </a:r>
            <a:r>
              <a:rPr lang="cs-CZ" b="1" u="sng" dirty="0">
                <a:latin typeface="Times New Roman" pitchFamily="18" charset="0"/>
                <a:cs typeface="Times New Roman" pitchFamily="18" charset="0"/>
              </a:rPr>
              <a:t>zdroje</a:t>
            </a: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cs-CZ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76434" y="4995359"/>
            <a:ext cx="83529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Autorem materiálu a všech jeho částí, není-li uvedeno jinak,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je Ing. Janyška Lubomír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8634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656</TotalTime>
  <Words>322</Words>
  <Application>Microsoft Office PowerPoint</Application>
  <PresentationFormat>Předvádění na obrazovce (4:3)</PresentationFormat>
  <Paragraphs>28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Aerodynamika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Janes</dc:creator>
  <cp:lastModifiedBy>Janes</cp:lastModifiedBy>
  <cp:revision>66</cp:revision>
  <dcterms:created xsi:type="dcterms:W3CDTF">2013-03-27T08:46:28Z</dcterms:created>
  <dcterms:modified xsi:type="dcterms:W3CDTF">2014-10-02T10:43:44Z</dcterms:modified>
</cp:coreProperties>
</file>