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EE7C07-D969-4659-AE76-7B262866B76B}" type="datetimeFigureOut">
              <a:rPr lang="cs-CZ" smtClean="0"/>
              <a:t>17.3.2011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2F37C2-E24D-4E8C-9190-F45AC6A83E6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93474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2F37C2-E24D-4E8C-9190-F45AC6A83E6B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15378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B4188-6EB7-41B1-9A49-D379C0F537FA}" type="datetime1">
              <a:rPr lang="cs-CZ" smtClean="0"/>
              <a:t>17.3.2011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škole 16/21/7.1.4/2010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97CDE-5F9C-4A27-8EA0-BDAE0F836D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51869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07D8A-F8B4-405D-B3CB-4EA60CFA9B2B}" type="datetime1">
              <a:rPr lang="cs-CZ" smtClean="0"/>
              <a:t>17.3.2011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škole 16/21/7.1.4/2010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97CDE-5F9C-4A27-8EA0-BDAE0F836D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214302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96A36-AC8D-4A7E-866A-49602D00CA65}" type="datetime1">
              <a:rPr lang="cs-CZ" smtClean="0"/>
              <a:t>17.3.2011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škole 16/21/7.1.4/2010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97CDE-5F9C-4A27-8EA0-BDAE0F836D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57726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0F87F-0737-4960-A7BD-41FDBE45EEC8}" type="datetime1">
              <a:rPr lang="cs-CZ" smtClean="0"/>
              <a:t>17.3.2011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škole 16/21/7.1.4/2010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97CDE-5F9C-4A27-8EA0-BDAE0F836D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53701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069F8-764A-4453-A3C6-274DCBDBAD01}" type="datetime1">
              <a:rPr lang="cs-CZ" smtClean="0"/>
              <a:t>17.3.2011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škole 16/21/7.1.4/2010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97CDE-5F9C-4A27-8EA0-BDAE0F836D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86804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D12C3C-7DB8-4B60-9EA6-35794316497F}" type="datetime1">
              <a:rPr lang="cs-CZ" smtClean="0"/>
              <a:t>17.3.2011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škole 16/21/7.1.4/2010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97CDE-5F9C-4A27-8EA0-BDAE0F836D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822866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1F3AF-CF8B-4396-867E-0576BD9520E8}" type="datetime1">
              <a:rPr lang="cs-CZ" smtClean="0"/>
              <a:t>17.3.2011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škole 16/21/7.1.4/2010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97CDE-5F9C-4A27-8EA0-BDAE0F836D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41490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F937F-5A3E-4FC9-9077-89D5BB13EC16}" type="datetime1">
              <a:rPr lang="cs-CZ" smtClean="0"/>
              <a:t>17.3.2011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škole 16/21/7.1.4/2010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97CDE-5F9C-4A27-8EA0-BDAE0F836D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75274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3F9F7-60D2-4A09-B4D2-768364E73AC5}" type="datetime1">
              <a:rPr lang="cs-CZ" smtClean="0"/>
              <a:t>17.3.2011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škole 16/21/7.1.4/2010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97CDE-5F9C-4A27-8EA0-BDAE0F836D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42986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B212E-87D7-475E-9A72-A47380F16812}" type="datetime1">
              <a:rPr lang="cs-CZ" smtClean="0"/>
              <a:t>17.3.2011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škole 16/21/7.1.4/2010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97CDE-5F9C-4A27-8EA0-BDAE0F836D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99615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DCD2E-CE61-4FE6-894C-8D1F5ACB3F1C}" type="datetime1">
              <a:rPr lang="cs-CZ" smtClean="0"/>
              <a:t>17.3.2011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škole 16/21/7.1.4/2010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97CDE-5F9C-4A27-8EA0-BDAE0F836D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196924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C7B31A-9A0D-4936-B2DD-B8B231C4325B}" type="datetime1">
              <a:rPr lang="cs-CZ" smtClean="0"/>
              <a:t>17.3.2011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IT ve škole 16/21/7.1.4/2010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997CDE-5F9C-4A27-8EA0-BDAE0F836D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19892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#t"/><Relationship Id="rId13" Type="http://schemas.openxmlformats.org/officeDocument/2006/relationships/hyperlink" Target="#s"/><Relationship Id="rId3" Type="http://schemas.openxmlformats.org/officeDocument/2006/relationships/hyperlink" Target="#c"/><Relationship Id="rId7" Type="http://schemas.openxmlformats.org/officeDocument/2006/relationships/hyperlink" Target="#l"/><Relationship Id="rId12" Type="http://schemas.openxmlformats.org/officeDocument/2006/relationships/hyperlink" Target="#a"/><Relationship Id="rId2" Type="http://schemas.openxmlformats.org/officeDocument/2006/relationships/hyperlink" Target="#mapa"/><Relationship Id="rId16" Type="http://schemas.openxmlformats.org/officeDocument/2006/relationships/hyperlink" Target="#z"/><Relationship Id="rId1" Type="http://schemas.openxmlformats.org/officeDocument/2006/relationships/slideLayout" Target="../slideLayouts/slideLayout6.xml"/><Relationship Id="rId6" Type="http://schemas.openxmlformats.org/officeDocument/2006/relationships/hyperlink" Target="#h"/><Relationship Id="rId11" Type="http://schemas.openxmlformats.org/officeDocument/2006/relationships/hyperlink" Target="#p"/><Relationship Id="rId5" Type="http://schemas.openxmlformats.org/officeDocument/2006/relationships/hyperlink" Target="#k"/><Relationship Id="rId15" Type="http://schemas.openxmlformats.org/officeDocument/2006/relationships/hyperlink" Target="#j"/><Relationship Id="rId10" Type="http://schemas.openxmlformats.org/officeDocument/2006/relationships/hyperlink" Target="#e"/><Relationship Id="rId4" Type="http://schemas.openxmlformats.org/officeDocument/2006/relationships/hyperlink" Target="#b"/><Relationship Id="rId9" Type="http://schemas.openxmlformats.org/officeDocument/2006/relationships/hyperlink" Target="#m"/><Relationship Id="rId14" Type="http://schemas.openxmlformats.org/officeDocument/2006/relationships/hyperlink" Target="#u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#t"/><Relationship Id="rId13" Type="http://schemas.openxmlformats.org/officeDocument/2006/relationships/hyperlink" Target="#s"/><Relationship Id="rId3" Type="http://schemas.openxmlformats.org/officeDocument/2006/relationships/hyperlink" Target="#c"/><Relationship Id="rId7" Type="http://schemas.openxmlformats.org/officeDocument/2006/relationships/hyperlink" Target="#l"/><Relationship Id="rId12" Type="http://schemas.openxmlformats.org/officeDocument/2006/relationships/hyperlink" Target="#a"/><Relationship Id="rId2" Type="http://schemas.openxmlformats.org/officeDocument/2006/relationships/hyperlink" Target="#mapa"/><Relationship Id="rId16" Type="http://schemas.openxmlformats.org/officeDocument/2006/relationships/hyperlink" Target="#z"/><Relationship Id="rId1" Type="http://schemas.openxmlformats.org/officeDocument/2006/relationships/slideLayout" Target="../slideLayouts/slideLayout6.xml"/><Relationship Id="rId6" Type="http://schemas.openxmlformats.org/officeDocument/2006/relationships/hyperlink" Target="#h"/><Relationship Id="rId11" Type="http://schemas.openxmlformats.org/officeDocument/2006/relationships/hyperlink" Target="#p"/><Relationship Id="rId5" Type="http://schemas.openxmlformats.org/officeDocument/2006/relationships/hyperlink" Target="#k"/><Relationship Id="rId15" Type="http://schemas.openxmlformats.org/officeDocument/2006/relationships/hyperlink" Target="#j"/><Relationship Id="rId10" Type="http://schemas.openxmlformats.org/officeDocument/2006/relationships/hyperlink" Target="#e"/><Relationship Id="rId4" Type="http://schemas.openxmlformats.org/officeDocument/2006/relationships/hyperlink" Target="#b"/><Relationship Id="rId9" Type="http://schemas.openxmlformats.org/officeDocument/2006/relationships/hyperlink" Target="#m"/><Relationship Id="rId14" Type="http://schemas.openxmlformats.org/officeDocument/2006/relationships/hyperlink" Target="#u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Vyjmenuj 3 kraje </a:t>
            </a:r>
            <a:r>
              <a:rPr lang="cs-CZ" dirty="0" smtClean="0"/>
              <a:t>s největším počtem obyvatel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VY_32_INOVACE_05</a:t>
            </a:r>
            <a:endParaRPr lang="cs-CZ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Sada 1</a:t>
            </a:r>
          </a:p>
          <a:p>
            <a:r>
              <a:rPr lang="cs-CZ" dirty="0" smtClean="0"/>
              <a:t>Místo, kde žijeme</a:t>
            </a:r>
          </a:p>
          <a:p>
            <a:r>
              <a:rPr lang="cs-CZ" dirty="0" smtClean="0"/>
              <a:t>ZŠ a MŠ Dešná</a:t>
            </a:r>
            <a:endParaRPr lang="cs-CZ" dirty="0"/>
          </a:p>
        </p:txBody>
      </p:sp>
      <p:pic>
        <p:nvPicPr>
          <p:cNvPr id="6" name="Picture 2" descr="C:\Users\nb4\AppData\Local\Microsoft\Windows\Temporary Internet Files\Content.IE5\DE4CGPLA\opvk_hor_zakladni_logolink_bar_cz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6889" y="692696"/>
            <a:ext cx="5407152" cy="1045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škole 16/21/7.1.4/2010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3063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Podle mapy vyjmenuj a ukaž všechny kraje a odhadni, který je největší.</a:t>
            </a:r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škole 16/21/7.1.4/2010</a:t>
            </a:r>
            <a:endParaRPr lang="cs-CZ"/>
          </a:p>
        </p:txBody>
      </p:sp>
      <p:pic>
        <p:nvPicPr>
          <p:cNvPr id="1026" name="Picture 2" descr="http://obce.sweb.cz/grafika/map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916832"/>
            <a:ext cx="7991475" cy="4714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7381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Označ tři největší kraje podle rozlohy</a:t>
            </a:r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škole 16/21/7.1.4/2010</a:t>
            </a:r>
            <a:endParaRPr lang="cs-CZ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1546718"/>
              </p:ext>
            </p:extLst>
          </p:nvPr>
        </p:nvGraphicFramePr>
        <p:xfrm>
          <a:off x="467542" y="1628800"/>
          <a:ext cx="8277666" cy="4529671"/>
        </p:xfrm>
        <a:graphic>
          <a:graphicData uri="http://schemas.openxmlformats.org/drawingml/2006/table">
            <a:tbl>
              <a:tblPr/>
              <a:tblGrid>
                <a:gridCol w="413885"/>
                <a:gridCol w="1324425"/>
                <a:gridCol w="413885"/>
                <a:gridCol w="1655534"/>
                <a:gridCol w="993319"/>
                <a:gridCol w="827767"/>
                <a:gridCol w="993319"/>
                <a:gridCol w="993319"/>
                <a:gridCol w="662213"/>
              </a:tblGrid>
              <a:tr h="563853">
                <a:tc>
                  <a:txBody>
                    <a:bodyPr/>
                    <a:lstStyle/>
                    <a:p>
                      <a:pPr algn="ctr"/>
                      <a:r>
                        <a:rPr lang="cs-CZ" sz="900" b="1" dirty="0" err="1">
                          <a:latin typeface="Times New Roman"/>
                        </a:rPr>
                        <a:t>Pč</a:t>
                      </a:r>
                      <a:r>
                        <a:rPr lang="cs-CZ" sz="900" b="1" dirty="0">
                          <a:latin typeface="Times New Roman"/>
                        </a:rPr>
                        <a:t>.</a:t>
                      </a:r>
                      <a:endParaRPr lang="cs-CZ" sz="900" dirty="0"/>
                    </a:p>
                  </a:txBody>
                  <a:tcPr marL="9461" marR="9461" marT="9461" marB="946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EDED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>
                          <a:latin typeface="Times New Roman"/>
                          <a:hlinkClick r:id="rId2" tooltip="zpět na mapu"/>
                        </a:rPr>
                        <a:t>kraj</a:t>
                      </a:r>
                      <a:endParaRPr lang="cs-CZ" sz="900"/>
                    </a:p>
                  </a:txBody>
                  <a:tcPr marL="9461" marR="9461" marT="9461" marB="946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EDED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>
                          <a:latin typeface="Times New Roman"/>
                        </a:rPr>
                        <a:t>SPZ nová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EDED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>
                          <a:latin typeface="Times New Roman"/>
                          <a:hlinkClick r:id="rId2" tooltip="zpět na mapu"/>
                        </a:rPr>
                        <a:t>krajské město</a:t>
                      </a:r>
                      <a:endParaRPr lang="cs-CZ" sz="900"/>
                    </a:p>
                  </a:txBody>
                  <a:tcPr marL="9461" marR="9461" marT="9461" marB="946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EDED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>
                          <a:latin typeface="Times New Roman"/>
                        </a:rPr>
                        <a:t>SPZ</a:t>
                      </a:r>
                      <a:br>
                        <a:rPr lang="cs-CZ" sz="900" b="1">
                          <a:latin typeface="Times New Roman"/>
                        </a:rPr>
                      </a:br>
                      <a:r>
                        <a:rPr lang="cs-CZ" sz="900" b="1">
                          <a:latin typeface="Times New Roman"/>
                        </a:rPr>
                        <a:t>původní</a:t>
                      </a:r>
                      <a:endParaRPr lang="cs-CZ" sz="900"/>
                    </a:p>
                  </a:txBody>
                  <a:tcPr marL="9461" marR="9461" marT="9461" marB="946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EDED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>
                          <a:latin typeface="Times New Roman"/>
                        </a:rPr>
                        <a:t>kraj</a:t>
                      </a:r>
                      <a:br>
                        <a:rPr lang="cs-CZ" sz="900" b="1">
                          <a:latin typeface="Times New Roman"/>
                        </a:rPr>
                      </a:br>
                      <a:r>
                        <a:rPr lang="cs-CZ" sz="900" b="1">
                          <a:latin typeface="Times New Roman"/>
                        </a:rPr>
                        <a:t>v km</a:t>
                      </a:r>
                      <a:r>
                        <a:rPr lang="cs-CZ" sz="900" b="1" baseline="30000">
                          <a:latin typeface="Times New Roman"/>
                        </a:rPr>
                        <a:t>2</a:t>
                      </a:r>
                      <a:endParaRPr lang="cs-CZ" sz="900"/>
                    </a:p>
                  </a:txBody>
                  <a:tcPr marL="9461" marR="9461" marT="9461" marB="946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EDED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>
                          <a:latin typeface="Times New Roman"/>
                        </a:rPr>
                        <a:t>obyvatel</a:t>
                      </a:r>
                      <a:br>
                        <a:rPr lang="cs-CZ" sz="900" b="1">
                          <a:latin typeface="Times New Roman"/>
                        </a:rPr>
                      </a:br>
                      <a:r>
                        <a:rPr lang="cs-CZ" sz="900" b="1">
                          <a:latin typeface="Times New Roman"/>
                        </a:rPr>
                        <a:t>v kraji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EDED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>
                          <a:latin typeface="Times New Roman"/>
                        </a:rPr>
                        <a:t>obyvatel v</a:t>
                      </a:r>
                      <a:br>
                        <a:rPr lang="cs-CZ" sz="900" b="1">
                          <a:latin typeface="Times New Roman"/>
                        </a:rPr>
                      </a:br>
                      <a:r>
                        <a:rPr lang="cs-CZ" sz="900" b="1">
                          <a:latin typeface="Times New Roman"/>
                        </a:rPr>
                        <a:t>okr. městech</a:t>
                      </a:r>
                      <a:endParaRPr lang="cs-CZ" sz="900"/>
                    </a:p>
                  </a:txBody>
                  <a:tcPr marL="9461" marR="9461" marT="9461" marB="946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EDED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>
                          <a:latin typeface="Times New Roman"/>
                        </a:rPr>
                        <a:t>počet obcí</a:t>
                      </a:r>
                      <a:endParaRPr lang="cs-CZ" sz="900"/>
                    </a:p>
                  </a:txBody>
                  <a:tcPr marL="9461" marR="9461" marT="9461" marB="946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EDEDE"/>
                    </a:solidFill>
                  </a:tcPr>
                </a:tc>
              </a:tr>
              <a:tr h="291387"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1.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2C276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900" b="1">
                          <a:latin typeface="Times New Roman"/>
                          <a:hlinkClick r:id="rId3" tooltip="zpět na tabulku kraje"/>
                        </a:rPr>
                        <a:t>Jihočeský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2C27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>
                          <a:latin typeface="Times New Roman"/>
                        </a:rPr>
                        <a:t>C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2C276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900" b="1">
                          <a:latin typeface="Times New Roman"/>
                        </a:rPr>
                        <a:t>České Budějovice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2C276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900" b="1">
                          <a:latin typeface="Times New Roman"/>
                        </a:rPr>
                        <a:t>CE, CB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2C276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10 056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2C276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624 568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2C276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235 655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2C276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623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2C276"/>
                    </a:solidFill>
                  </a:tcPr>
                </a:tc>
              </a:tr>
              <a:tr h="291387"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2.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B68B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900" b="1">
                          <a:latin typeface="Times New Roman"/>
                          <a:hlinkClick r:id="rId4" tooltip="zpět na tabulku kraje"/>
                        </a:rPr>
                        <a:t>Jihomoravský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B68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>
                          <a:latin typeface="Times New Roman"/>
                        </a:rPr>
                        <a:t>B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B68B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900" b="1">
                          <a:latin typeface="Times New Roman"/>
                        </a:rPr>
                        <a:t>Brno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B68B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900" b="1">
                          <a:latin typeface="Times New Roman"/>
                        </a:rPr>
                        <a:t>BM, BS, BZ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B68B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7 066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B68B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1 124 493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B68B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505 307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B68B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675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B68B"/>
                    </a:solidFill>
                  </a:tcPr>
                </a:tc>
              </a:tr>
              <a:tr h="291387"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3.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1DEF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900" b="1">
                          <a:latin typeface="Times New Roman"/>
                          <a:hlinkClick r:id="rId5" tooltip="zpět na tabulku kraje"/>
                        </a:rPr>
                        <a:t>Karlovarský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1DE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>
                          <a:latin typeface="Times New Roman"/>
                        </a:rPr>
                        <a:t>K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1DEF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900" b="1">
                          <a:latin typeface="Times New Roman"/>
                        </a:rPr>
                        <a:t>Karlovy Vary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1DEF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900" b="1">
                          <a:latin typeface="Times New Roman"/>
                        </a:rPr>
                        <a:t>KR, KV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1DEF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3 314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1DEF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303 714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1DEF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110 865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1DEF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132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1DEF0"/>
                    </a:solidFill>
                  </a:tcPr>
                </a:tc>
              </a:tr>
              <a:tr h="291387"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4.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BBAB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900" b="1">
                          <a:latin typeface="Times New Roman"/>
                          <a:hlinkClick r:id="rId6" tooltip="zpět na tabulku kraje"/>
                        </a:rPr>
                        <a:t>Královéhradecký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BBA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>
                          <a:latin typeface="Times New Roman"/>
                        </a:rPr>
                        <a:t>H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BBAB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900" b="1">
                          <a:latin typeface="Times New Roman"/>
                        </a:rPr>
                        <a:t>Hradec Králové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BBAB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900" b="1">
                          <a:latin typeface="Times New Roman"/>
                        </a:rPr>
                        <a:t>HK, HR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BBAB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4 758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BBAB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549 329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BBAB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177 768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BBAB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448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BBAB"/>
                    </a:solidFill>
                  </a:tcPr>
                </a:tc>
              </a:tr>
              <a:tr h="155154"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5.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FC0B8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900" b="1">
                          <a:latin typeface="Times New Roman"/>
                          <a:hlinkClick r:id="rId7" tooltip="zpět na tabulku kraje"/>
                        </a:rPr>
                        <a:t>Liberecký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FC0B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>
                          <a:latin typeface="Times New Roman"/>
                        </a:rPr>
                        <a:t>L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FC0B8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900" b="1" dirty="0">
                          <a:latin typeface="Times New Roman"/>
                        </a:rPr>
                        <a:t>Liberec</a:t>
                      </a:r>
                      <a:endParaRPr lang="cs-CZ" sz="900" dirty="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FC0B8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900" b="1">
                          <a:latin typeface="Times New Roman"/>
                        </a:rPr>
                        <a:t>LI, LB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FC0B8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3 163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FC0B8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427 396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FC0B8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191 836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FC0B8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216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FC0B8"/>
                    </a:solidFill>
                  </a:tcPr>
                </a:tc>
              </a:tr>
              <a:tr h="291387"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6.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BD7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900" b="1">
                          <a:latin typeface="Times New Roman"/>
                          <a:hlinkClick r:id="rId8" tooltip="zpět na tabulku kraje"/>
                        </a:rPr>
                        <a:t>Moravskoslezský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BD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>
                          <a:latin typeface="Times New Roman"/>
                        </a:rPr>
                        <a:t>T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BD7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900" b="1" dirty="0">
                          <a:latin typeface="Times New Roman"/>
                        </a:rPr>
                        <a:t>Ostrava</a:t>
                      </a:r>
                      <a:endParaRPr lang="cs-CZ" sz="900" dirty="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BD7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900" b="1">
                          <a:latin typeface="Times New Roman"/>
                        </a:rPr>
                        <a:t>OS, OT, OV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BD7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5 554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BD7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1 265 912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BD7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546 681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BD7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324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BD7"/>
                    </a:solidFill>
                  </a:tcPr>
                </a:tc>
              </a:tr>
              <a:tr h="427620"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7.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BC6A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900" b="1">
                          <a:latin typeface="Times New Roman"/>
                          <a:hlinkClick r:id="rId9" tooltip="zpět na tabulku kraje"/>
                        </a:rPr>
                        <a:t>Olomoucký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BC6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>
                          <a:latin typeface="Times New Roman"/>
                        </a:rPr>
                        <a:t>M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BC6A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900" b="1">
                          <a:latin typeface="Times New Roman"/>
                        </a:rPr>
                        <a:t>Olomouc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BC6A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900" b="1">
                          <a:latin typeface="Times New Roman"/>
                        </a:rPr>
                        <a:t>OC, OL, OM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BC6A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5 140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BC6A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638 374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BC6A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240 196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BC6A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394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BC6A0"/>
                    </a:solidFill>
                  </a:tcPr>
                </a:tc>
              </a:tr>
              <a:tr h="291387"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8.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D8785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900" b="1">
                          <a:latin typeface="Times New Roman"/>
                          <a:hlinkClick r:id="rId10" tooltip="zpět na tabulku kraje"/>
                        </a:rPr>
                        <a:t>Pardubický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D878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>
                          <a:latin typeface="Times New Roman"/>
                        </a:rPr>
                        <a:t>E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D8785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900" b="1">
                          <a:latin typeface="Times New Roman"/>
                        </a:rPr>
                        <a:t>Pardubice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D8785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900" b="1">
                          <a:latin typeface="Times New Roman"/>
                        </a:rPr>
                        <a:t>PA, PU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D8785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4 519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D8785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507 176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D8785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146 689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D8785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453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D8785"/>
                    </a:solidFill>
                  </a:tcPr>
                </a:tc>
              </a:tr>
              <a:tr h="155154"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9.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C6AD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900" b="1">
                          <a:latin typeface="Times New Roman"/>
                          <a:hlinkClick r:id="rId11" tooltip="zpět na tabulku kraje"/>
                        </a:rPr>
                        <a:t>Plzeňský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C6A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>
                          <a:latin typeface="Times New Roman"/>
                        </a:rPr>
                        <a:t>P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C6AD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900" b="1">
                          <a:latin typeface="Times New Roman"/>
                        </a:rPr>
                        <a:t>Plzeň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C6AD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900" b="1">
                          <a:latin typeface="Times New Roman"/>
                        </a:rPr>
                        <a:t>PM, PN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C6A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7 561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C6A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549 600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C6A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225 315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C6A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510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C6AD"/>
                    </a:solidFill>
                  </a:tcPr>
                </a:tc>
              </a:tr>
              <a:tr h="291387"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10.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9EB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900" b="1">
                          <a:latin typeface="Times New Roman"/>
                          <a:hlinkClick r:id="rId12" tooltip="zpět na tabulku kraje"/>
                        </a:rPr>
                        <a:t>Praha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9EB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>
                          <a:latin typeface="Times New Roman"/>
                        </a:rPr>
                        <a:t>A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9EB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900" b="1">
                          <a:latin typeface="Times New Roman"/>
                        </a:rPr>
                        <a:t>Praha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9EB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900" b="1">
                          <a:latin typeface="Times New Roman"/>
                        </a:rPr>
                        <a:t>AA - AZ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9EB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496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9EB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1 160 118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9EB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1 160 118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9EB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22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9EBC"/>
                    </a:solidFill>
                  </a:tcPr>
                </a:tc>
              </a:tr>
              <a:tr h="291387"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11.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7E4A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900" b="1">
                          <a:latin typeface="Times New Roman"/>
                          <a:hlinkClick r:id="rId13" tooltip="zpět na tabulku kraje"/>
                        </a:rPr>
                        <a:t>Středočeský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7E4A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>
                          <a:latin typeface="Times New Roman"/>
                        </a:rPr>
                        <a:t>S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7E4A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900" b="1">
                          <a:latin typeface="Times New Roman"/>
                        </a:rPr>
                        <a:t>Praha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7E4A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900" b="1">
                          <a:latin typeface="Times New Roman"/>
                        </a:rPr>
                        <a:t>AA - AZ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7E4A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11 015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7E4A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1 123 931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7E4A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285 604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7E4A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1 147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7E4AC"/>
                    </a:solidFill>
                  </a:tcPr>
                </a:tc>
              </a:tr>
              <a:tr h="291387"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12.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7BF79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900" b="1">
                          <a:latin typeface="Times New Roman"/>
                          <a:hlinkClick r:id="rId14" tooltip="zpět na tabulku kraje"/>
                        </a:rPr>
                        <a:t>Ústecký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7BF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>
                          <a:latin typeface="Times New Roman"/>
                        </a:rPr>
                        <a:t>U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7BF79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900" b="1">
                          <a:latin typeface="Times New Roman"/>
                        </a:rPr>
                        <a:t>Ústí nad Labem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7BF79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900" b="1">
                          <a:latin typeface="Times New Roman"/>
                        </a:rPr>
                        <a:t>UL, US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7BF79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5 335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7BF79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819 450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7BF79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361 437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7BF79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354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7BF79"/>
                    </a:solidFill>
                  </a:tcPr>
                </a:tc>
              </a:tr>
              <a:tr h="155154"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13.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83BCD7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900" b="1">
                          <a:latin typeface="Times New Roman"/>
                          <a:hlinkClick r:id="rId15" tooltip="zpět na tabulku kraje"/>
                        </a:rPr>
                        <a:t>Vysočina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83BCD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>
                          <a:latin typeface="Times New Roman"/>
                        </a:rPr>
                        <a:t>J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83BCD7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900" b="1">
                          <a:latin typeface="Times New Roman"/>
                        </a:rPr>
                        <a:t>Jihlava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83BCD7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900" b="1">
                          <a:latin typeface="Times New Roman"/>
                        </a:rPr>
                        <a:t>JI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83BCD7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6 925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83BCD7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518 315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83BCD7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154 454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83BCD7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729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83BCD7"/>
                    </a:solidFill>
                  </a:tcPr>
                </a:tc>
              </a:tr>
              <a:tr h="155154"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14.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BEB4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900" b="1">
                          <a:latin typeface="Times New Roman"/>
                          <a:hlinkClick r:id="rId16" tooltip="zpět na tabulku kraje"/>
                        </a:rPr>
                        <a:t>Zlínský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BEB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>
                          <a:latin typeface="Times New Roman"/>
                        </a:rPr>
                        <a:t>Z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BEB4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900" b="1">
                          <a:latin typeface="Times New Roman"/>
                        </a:rPr>
                        <a:t>Zlín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BEB4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900" b="1">
                          <a:latin typeface="Times New Roman"/>
                        </a:rPr>
                        <a:t>ZL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BEB4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3 964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BEB4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594 060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BEB4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165 514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BEB4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304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BEB4"/>
                    </a:solidFill>
                  </a:tcPr>
                </a:tc>
              </a:tr>
              <a:tr h="291387">
                <a:tc>
                  <a:txBody>
                    <a:bodyPr/>
                    <a:lstStyle/>
                    <a:p>
                      <a:pPr algn="ctr"/>
                      <a:r>
                        <a:rPr lang="cs-CZ" sz="900" b="1">
                          <a:latin typeface="Times New Roman"/>
                        </a:rPr>
                        <a:t> </a:t>
                      </a:r>
                      <a:endParaRPr lang="cs-CZ" sz="900"/>
                    </a:p>
                  </a:txBody>
                  <a:tcPr marL="9461" marR="9461" marT="9461" marB="946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900" b="1">
                          <a:latin typeface="Times New Roman"/>
                        </a:rPr>
                        <a:t> </a:t>
                      </a:r>
                      <a:endParaRPr lang="cs-CZ" sz="900"/>
                    </a:p>
                  </a:txBody>
                  <a:tcPr marL="9461" marR="9461" marT="9461" marB="946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>
                          <a:latin typeface="Times New Roman"/>
                        </a:rPr>
                        <a:t> </a:t>
                      </a:r>
                      <a:endParaRPr lang="cs-CZ" sz="900"/>
                    </a:p>
                  </a:txBody>
                  <a:tcPr marL="9461" marR="9461" marT="9461" marB="946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>
                          <a:latin typeface="Times New Roman"/>
                        </a:rPr>
                        <a:t>celkem má ČR</a:t>
                      </a:r>
                      <a:endParaRPr lang="cs-CZ" sz="900"/>
                    </a:p>
                  </a:txBody>
                  <a:tcPr marL="9461" marR="9461" marT="9461" marB="946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900" b="1">
                          <a:latin typeface="Times New Roman"/>
                        </a:rPr>
                        <a:t>77 okresů</a:t>
                      </a:r>
                      <a:endParaRPr lang="cs-CZ" sz="900"/>
                    </a:p>
                  </a:txBody>
                  <a:tcPr marL="9461" marR="9461" marT="9461" marB="946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78 866</a:t>
                      </a:r>
                      <a:endParaRPr lang="cs-CZ" sz="900"/>
                    </a:p>
                  </a:txBody>
                  <a:tcPr marL="9461" marR="9461" marT="9461" marB="946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10 206 436</a:t>
                      </a:r>
                      <a:endParaRPr lang="cs-CZ" sz="900"/>
                    </a:p>
                  </a:txBody>
                  <a:tcPr marL="9461" marR="9461" marT="9461" marB="946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4 507 439</a:t>
                      </a:r>
                      <a:endParaRPr lang="cs-CZ" sz="900"/>
                    </a:p>
                  </a:txBody>
                  <a:tcPr marL="9461" marR="9461" marT="9461" marB="946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 dirty="0">
                          <a:latin typeface="Times New Roman"/>
                        </a:rPr>
                        <a:t>6 331</a:t>
                      </a:r>
                      <a:endParaRPr lang="cs-CZ" sz="900" dirty="0"/>
                    </a:p>
                  </a:txBody>
                  <a:tcPr marL="9461" marR="9461" marT="9461" marB="946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41488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Označ tři největší kraje podle počtu obyvatel</a:t>
            </a:r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škole 16/21/7.1.4/2010</a:t>
            </a:r>
            <a:endParaRPr lang="cs-CZ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2686286"/>
              </p:ext>
            </p:extLst>
          </p:nvPr>
        </p:nvGraphicFramePr>
        <p:xfrm>
          <a:off x="467544" y="1628800"/>
          <a:ext cx="8208913" cy="4519188"/>
        </p:xfrm>
        <a:graphic>
          <a:graphicData uri="http://schemas.openxmlformats.org/drawingml/2006/table">
            <a:tbl>
              <a:tblPr/>
              <a:tblGrid>
                <a:gridCol w="410447"/>
                <a:gridCol w="1313425"/>
                <a:gridCol w="410447"/>
                <a:gridCol w="1641783"/>
                <a:gridCol w="985069"/>
                <a:gridCol w="820892"/>
                <a:gridCol w="985069"/>
                <a:gridCol w="985069"/>
                <a:gridCol w="656712"/>
              </a:tblGrid>
              <a:tr h="563853">
                <a:tc>
                  <a:txBody>
                    <a:bodyPr/>
                    <a:lstStyle/>
                    <a:p>
                      <a:pPr algn="ctr"/>
                      <a:r>
                        <a:rPr lang="cs-CZ" sz="900" b="1">
                          <a:latin typeface="Times New Roman"/>
                        </a:rPr>
                        <a:t>Pč.</a:t>
                      </a:r>
                      <a:endParaRPr lang="cs-CZ" sz="900"/>
                    </a:p>
                  </a:txBody>
                  <a:tcPr marL="9461" marR="9461" marT="9461" marB="946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EDED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>
                          <a:latin typeface="Times New Roman"/>
                          <a:hlinkClick r:id="rId2" tooltip="zpět na mapu"/>
                        </a:rPr>
                        <a:t>kraj</a:t>
                      </a:r>
                      <a:endParaRPr lang="cs-CZ" sz="900"/>
                    </a:p>
                  </a:txBody>
                  <a:tcPr marL="9461" marR="9461" marT="9461" marB="946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EDED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>
                          <a:latin typeface="Times New Roman"/>
                        </a:rPr>
                        <a:t>SPZ nová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EDED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>
                          <a:latin typeface="Times New Roman"/>
                          <a:hlinkClick r:id="rId2" tooltip="zpět na mapu"/>
                        </a:rPr>
                        <a:t>krajské město</a:t>
                      </a:r>
                      <a:endParaRPr lang="cs-CZ" sz="900"/>
                    </a:p>
                  </a:txBody>
                  <a:tcPr marL="9461" marR="9461" marT="9461" marB="946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EDED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>
                          <a:latin typeface="Times New Roman"/>
                        </a:rPr>
                        <a:t>SPZ</a:t>
                      </a:r>
                      <a:br>
                        <a:rPr lang="cs-CZ" sz="900" b="1">
                          <a:latin typeface="Times New Roman"/>
                        </a:rPr>
                      </a:br>
                      <a:r>
                        <a:rPr lang="cs-CZ" sz="900" b="1">
                          <a:latin typeface="Times New Roman"/>
                        </a:rPr>
                        <a:t>původní</a:t>
                      </a:r>
                      <a:endParaRPr lang="cs-CZ" sz="900"/>
                    </a:p>
                  </a:txBody>
                  <a:tcPr marL="9461" marR="9461" marT="9461" marB="946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EDED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>
                          <a:latin typeface="Times New Roman"/>
                        </a:rPr>
                        <a:t>kraj</a:t>
                      </a:r>
                      <a:br>
                        <a:rPr lang="cs-CZ" sz="900" b="1">
                          <a:latin typeface="Times New Roman"/>
                        </a:rPr>
                      </a:br>
                      <a:r>
                        <a:rPr lang="cs-CZ" sz="900" b="1">
                          <a:latin typeface="Times New Roman"/>
                        </a:rPr>
                        <a:t>v km</a:t>
                      </a:r>
                      <a:r>
                        <a:rPr lang="cs-CZ" sz="900" b="1" baseline="30000">
                          <a:latin typeface="Times New Roman"/>
                        </a:rPr>
                        <a:t>2</a:t>
                      </a:r>
                      <a:endParaRPr lang="cs-CZ" sz="900"/>
                    </a:p>
                  </a:txBody>
                  <a:tcPr marL="9461" marR="9461" marT="9461" marB="946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EDED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>
                          <a:latin typeface="Times New Roman"/>
                        </a:rPr>
                        <a:t>obyvatel</a:t>
                      </a:r>
                      <a:br>
                        <a:rPr lang="cs-CZ" sz="900" b="1">
                          <a:latin typeface="Times New Roman"/>
                        </a:rPr>
                      </a:br>
                      <a:r>
                        <a:rPr lang="cs-CZ" sz="900" b="1">
                          <a:latin typeface="Times New Roman"/>
                        </a:rPr>
                        <a:t>v kraji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EDED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>
                          <a:latin typeface="Times New Roman"/>
                        </a:rPr>
                        <a:t>obyvatel v</a:t>
                      </a:r>
                      <a:br>
                        <a:rPr lang="cs-CZ" sz="900" b="1">
                          <a:latin typeface="Times New Roman"/>
                        </a:rPr>
                      </a:br>
                      <a:r>
                        <a:rPr lang="cs-CZ" sz="900" b="1">
                          <a:latin typeface="Times New Roman"/>
                        </a:rPr>
                        <a:t>okr. městech</a:t>
                      </a:r>
                      <a:endParaRPr lang="cs-CZ" sz="900"/>
                    </a:p>
                  </a:txBody>
                  <a:tcPr marL="9461" marR="9461" marT="9461" marB="946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EDED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>
                          <a:latin typeface="Times New Roman"/>
                        </a:rPr>
                        <a:t>počet obcí</a:t>
                      </a:r>
                      <a:endParaRPr lang="cs-CZ" sz="900"/>
                    </a:p>
                  </a:txBody>
                  <a:tcPr marL="9461" marR="9461" marT="9461" marB="946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EDEDE"/>
                    </a:solidFill>
                  </a:tcPr>
                </a:tc>
              </a:tr>
              <a:tr h="291387"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1.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2C276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900" b="1">
                          <a:latin typeface="Times New Roman"/>
                          <a:hlinkClick r:id="rId3" tooltip="zpět na tabulku kraje"/>
                        </a:rPr>
                        <a:t>Jihočeský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2C27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>
                          <a:latin typeface="Times New Roman"/>
                        </a:rPr>
                        <a:t>C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2C276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900" b="1">
                          <a:latin typeface="Times New Roman"/>
                        </a:rPr>
                        <a:t>České Budějovice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2C276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900" b="1">
                          <a:latin typeface="Times New Roman"/>
                        </a:rPr>
                        <a:t>CE, CB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2C276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10 056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2C276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624 568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2C276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235 655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2C276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623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2C276"/>
                    </a:solidFill>
                  </a:tcPr>
                </a:tc>
              </a:tr>
              <a:tr h="291387"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2.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B68B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900" b="1">
                          <a:latin typeface="Times New Roman"/>
                          <a:hlinkClick r:id="rId4" tooltip="zpět na tabulku kraje"/>
                        </a:rPr>
                        <a:t>Jihomoravský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B68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>
                          <a:latin typeface="Times New Roman"/>
                        </a:rPr>
                        <a:t>B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B68B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900" b="1">
                          <a:latin typeface="Times New Roman"/>
                        </a:rPr>
                        <a:t>Brno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B68B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900" b="1">
                          <a:latin typeface="Times New Roman"/>
                        </a:rPr>
                        <a:t>BM, BS, BZ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B68B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7 066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B68B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1 124 493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B68B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505 307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B68B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675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5B68B"/>
                    </a:solidFill>
                  </a:tcPr>
                </a:tc>
              </a:tr>
              <a:tr h="291387"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3.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1DEF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900" b="1">
                          <a:latin typeface="Times New Roman"/>
                          <a:hlinkClick r:id="rId5" tooltip="zpět na tabulku kraje"/>
                        </a:rPr>
                        <a:t>Karlovarský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1DE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>
                          <a:latin typeface="Times New Roman"/>
                        </a:rPr>
                        <a:t>K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1DEF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900" b="1">
                          <a:latin typeface="Times New Roman"/>
                        </a:rPr>
                        <a:t>Karlovy Vary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1DEF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900" b="1">
                          <a:latin typeface="Times New Roman"/>
                        </a:rPr>
                        <a:t>KR, KV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1DEF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3 314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1DEF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303 714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1DEF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110 865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1DEF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132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1DEF0"/>
                    </a:solidFill>
                  </a:tcPr>
                </a:tc>
              </a:tr>
              <a:tr h="280904"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4.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BBAB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900" b="1">
                          <a:latin typeface="Times New Roman"/>
                          <a:hlinkClick r:id="rId6" tooltip="zpět na tabulku kraje"/>
                        </a:rPr>
                        <a:t>Královéhradecký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BBA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>
                          <a:latin typeface="Times New Roman"/>
                        </a:rPr>
                        <a:t>H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BBAB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900" b="1">
                          <a:latin typeface="Times New Roman"/>
                        </a:rPr>
                        <a:t>Hradec Králové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BBAB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900" b="1">
                          <a:latin typeface="Times New Roman"/>
                        </a:rPr>
                        <a:t>HK, HR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BBAB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4 758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BBAB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549 329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BBAB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177 768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BBAB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448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2BBAB"/>
                    </a:solidFill>
                  </a:tcPr>
                </a:tc>
              </a:tr>
              <a:tr h="155154"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5.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FC0B8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900" b="1">
                          <a:latin typeface="Times New Roman"/>
                          <a:hlinkClick r:id="rId7" tooltip="zpět na tabulku kraje"/>
                        </a:rPr>
                        <a:t>Liberecký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FC0B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>
                          <a:latin typeface="Times New Roman"/>
                        </a:rPr>
                        <a:t>L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FC0B8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900" b="1">
                          <a:latin typeface="Times New Roman"/>
                        </a:rPr>
                        <a:t>Liberec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FC0B8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900" b="1">
                          <a:latin typeface="Times New Roman"/>
                        </a:rPr>
                        <a:t>LI, LB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FC0B8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3 163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FC0B8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427 396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FC0B8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191 836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FC0B8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216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FC0B8"/>
                    </a:solidFill>
                  </a:tcPr>
                </a:tc>
              </a:tr>
              <a:tr h="291387"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6.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BD7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900" b="1">
                          <a:latin typeface="Times New Roman"/>
                          <a:hlinkClick r:id="rId8" tooltip="zpět na tabulku kraje"/>
                        </a:rPr>
                        <a:t>Moravskoslezský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BD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>
                          <a:latin typeface="Times New Roman"/>
                        </a:rPr>
                        <a:t>T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BD7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900" b="1">
                          <a:latin typeface="Times New Roman"/>
                        </a:rPr>
                        <a:t>Ostrava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BD7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900" b="1">
                          <a:latin typeface="Times New Roman"/>
                        </a:rPr>
                        <a:t>OS, OT, OV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BD7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5 554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BD7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1 265 912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BD7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546 681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BD7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324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DEBD7"/>
                    </a:solidFill>
                  </a:tcPr>
                </a:tc>
              </a:tr>
              <a:tr h="427620"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7.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BC6A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900" b="1">
                          <a:latin typeface="Times New Roman"/>
                          <a:hlinkClick r:id="rId9" tooltip="zpět na tabulku kraje"/>
                        </a:rPr>
                        <a:t>Olomoucký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BC6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>
                          <a:latin typeface="Times New Roman"/>
                        </a:rPr>
                        <a:t>M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BC6A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900" b="1">
                          <a:latin typeface="Times New Roman"/>
                        </a:rPr>
                        <a:t>Olomouc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BC6A0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900" b="1">
                          <a:latin typeface="Times New Roman"/>
                        </a:rPr>
                        <a:t>OC, OL, OM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BC6A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5 140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BC6A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638 374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BC6A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240 196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BC6A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 dirty="0">
                          <a:latin typeface="Times New Roman"/>
                        </a:rPr>
                        <a:t>394</a:t>
                      </a:r>
                      <a:endParaRPr lang="cs-CZ" sz="900" dirty="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BC6A0"/>
                    </a:solidFill>
                  </a:tcPr>
                </a:tc>
              </a:tr>
              <a:tr h="291387"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8.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D8785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900" b="1">
                          <a:latin typeface="Times New Roman"/>
                          <a:hlinkClick r:id="rId10" tooltip="zpět na tabulku kraje"/>
                        </a:rPr>
                        <a:t>Pardubický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D878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>
                          <a:latin typeface="Times New Roman"/>
                        </a:rPr>
                        <a:t>E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D8785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900" b="1">
                          <a:latin typeface="Times New Roman"/>
                        </a:rPr>
                        <a:t>Pardubice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D8785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900" b="1">
                          <a:latin typeface="Times New Roman"/>
                        </a:rPr>
                        <a:t>PA, PU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D8785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4 519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D8785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507 176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D8785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146 689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D8785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453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D8785"/>
                    </a:solidFill>
                  </a:tcPr>
                </a:tc>
              </a:tr>
              <a:tr h="155154"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9.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C6AD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900" b="1">
                          <a:latin typeface="Times New Roman"/>
                          <a:hlinkClick r:id="rId11" tooltip="zpět na tabulku kraje"/>
                        </a:rPr>
                        <a:t>Plzeňský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C6A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>
                          <a:latin typeface="Times New Roman"/>
                        </a:rPr>
                        <a:t>P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C6AD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900" b="1">
                          <a:latin typeface="Times New Roman"/>
                        </a:rPr>
                        <a:t>Plzeň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C6AD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900" b="1">
                          <a:latin typeface="Times New Roman"/>
                        </a:rPr>
                        <a:t>PM, PN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C6A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7 561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C6A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549 600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C6A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225 315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C6A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510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C6AD"/>
                    </a:solidFill>
                  </a:tcPr>
                </a:tc>
              </a:tr>
              <a:tr h="291387"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10.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9EB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900" b="1">
                          <a:latin typeface="Times New Roman"/>
                          <a:hlinkClick r:id="rId12" tooltip="zpět na tabulku kraje"/>
                        </a:rPr>
                        <a:t>Praha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9EB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>
                          <a:latin typeface="Times New Roman"/>
                        </a:rPr>
                        <a:t>A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9EB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900" b="1">
                          <a:latin typeface="Times New Roman"/>
                        </a:rPr>
                        <a:t>Praha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9EB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900" b="1">
                          <a:latin typeface="Times New Roman"/>
                        </a:rPr>
                        <a:t>AA - AZ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9EB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496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9EB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1 160 118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9EB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1 160 118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9EB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22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9EBC"/>
                    </a:solidFill>
                  </a:tcPr>
                </a:tc>
              </a:tr>
              <a:tr h="291387"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11.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7E4A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900" b="1">
                          <a:latin typeface="Times New Roman"/>
                          <a:hlinkClick r:id="rId13" tooltip="zpět na tabulku kraje"/>
                        </a:rPr>
                        <a:t>Středočeský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7E4A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>
                          <a:latin typeface="Times New Roman"/>
                        </a:rPr>
                        <a:t>S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7E4A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900" b="1">
                          <a:latin typeface="Times New Roman"/>
                        </a:rPr>
                        <a:t>Praha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7E4A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900" b="1">
                          <a:latin typeface="Times New Roman"/>
                        </a:rPr>
                        <a:t>AA - AZ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7E4A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11 015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7E4A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1 123 931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7E4A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285 604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7E4AC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1 147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7E4AC"/>
                    </a:solidFill>
                  </a:tcPr>
                </a:tc>
              </a:tr>
              <a:tr h="291387"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12.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7BF79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900" b="1">
                          <a:latin typeface="Times New Roman"/>
                          <a:hlinkClick r:id="rId14" tooltip="zpět na tabulku kraje"/>
                        </a:rPr>
                        <a:t>Ústecký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7BF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>
                          <a:latin typeface="Times New Roman"/>
                        </a:rPr>
                        <a:t>U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7BF79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900" b="1">
                          <a:latin typeface="Times New Roman"/>
                        </a:rPr>
                        <a:t>Ústí nad Labem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7BF79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900" b="1">
                          <a:latin typeface="Times New Roman"/>
                        </a:rPr>
                        <a:t>UL, US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7BF79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5 335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7BF79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819 450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7BF79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361 437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7BF79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354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7BF79"/>
                    </a:solidFill>
                  </a:tcPr>
                </a:tc>
              </a:tr>
              <a:tr h="155154"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13.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83BCD7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900" b="1">
                          <a:latin typeface="Times New Roman"/>
                          <a:hlinkClick r:id="rId15" tooltip="zpět na tabulku kraje"/>
                        </a:rPr>
                        <a:t>Vysočina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83BCD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>
                          <a:latin typeface="Times New Roman"/>
                        </a:rPr>
                        <a:t>J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83BCD7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900" b="1">
                          <a:latin typeface="Times New Roman"/>
                        </a:rPr>
                        <a:t>Jihlava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83BCD7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900" b="1">
                          <a:latin typeface="Times New Roman"/>
                        </a:rPr>
                        <a:t>JI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83BCD7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6 925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83BCD7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518 315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83BCD7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154 454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83BCD7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729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83BCD7"/>
                    </a:solidFill>
                  </a:tcPr>
                </a:tc>
              </a:tr>
              <a:tr h="155154"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14.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BEB4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900" b="1">
                          <a:latin typeface="Times New Roman"/>
                          <a:hlinkClick r:id="rId16" tooltip="zpět na tabulku kraje"/>
                        </a:rPr>
                        <a:t>Zlínský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BEB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>
                          <a:latin typeface="Times New Roman"/>
                        </a:rPr>
                        <a:t>Z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BEB4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900" b="1">
                          <a:latin typeface="Times New Roman"/>
                        </a:rPr>
                        <a:t>Zlín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BEB4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900" b="1">
                          <a:latin typeface="Times New Roman"/>
                        </a:rPr>
                        <a:t>ZL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BEB4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3 964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BEB4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594 060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BEB4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165 514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BEB4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304</a:t>
                      </a:r>
                      <a:endParaRPr lang="cs-CZ" sz="900"/>
                    </a:p>
                  </a:txBody>
                  <a:tcPr marL="9461" marR="9461" marT="9461" marB="9461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BEB4"/>
                    </a:solidFill>
                  </a:tcPr>
                </a:tc>
              </a:tr>
              <a:tr h="291387">
                <a:tc>
                  <a:txBody>
                    <a:bodyPr/>
                    <a:lstStyle/>
                    <a:p>
                      <a:pPr algn="ctr"/>
                      <a:r>
                        <a:rPr lang="cs-CZ" sz="900" b="1">
                          <a:latin typeface="Times New Roman"/>
                        </a:rPr>
                        <a:t> </a:t>
                      </a:r>
                      <a:endParaRPr lang="cs-CZ" sz="900"/>
                    </a:p>
                  </a:txBody>
                  <a:tcPr marL="9461" marR="9461" marT="9461" marB="946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900" b="1">
                          <a:latin typeface="Times New Roman"/>
                        </a:rPr>
                        <a:t> </a:t>
                      </a:r>
                      <a:endParaRPr lang="cs-CZ" sz="900"/>
                    </a:p>
                  </a:txBody>
                  <a:tcPr marL="9461" marR="9461" marT="9461" marB="946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>
                          <a:latin typeface="Times New Roman"/>
                        </a:rPr>
                        <a:t> </a:t>
                      </a:r>
                      <a:endParaRPr lang="cs-CZ" sz="900"/>
                    </a:p>
                  </a:txBody>
                  <a:tcPr marL="9461" marR="9461" marT="9461" marB="946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900" b="1">
                          <a:latin typeface="Times New Roman"/>
                        </a:rPr>
                        <a:t>celkem má ČR</a:t>
                      </a:r>
                      <a:endParaRPr lang="cs-CZ" sz="900"/>
                    </a:p>
                  </a:txBody>
                  <a:tcPr marL="9461" marR="9461" marT="9461" marB="946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900" b="1">
                          <a:latin typeface="Times New Roman"/>
                        </a:rPr>
                        <a:t>77 okresů</a:t>
                      </a:r>
                      <a:endParaRPr lang="cs-CZ" sz="900"/>
                    </a:p>
                  </a:txBody>
                  <a:tcPr marL="9461" marR="9461" marT="9461" marB="946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78 866</a:t>
                      </a:r>
                      <a:endParaRPr lang="cs-CZ" sz="900"/>
                    </a:p>
                  </a:txBody>
                  <a:tcPr marL="9461" marR="9461" marT="9461" marB="946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10 206 436</a:t>
                      </a:r>
                      <a:endParaRPr lang="cs-CZ" sz="900"/>
                    </a:p>
                  </a:txBody>
                  <a:tcPr marL="9461" marR="9461" marT="9461" marB="946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>
                          <a:latin typeface="Times New Roman"/>
                        </a:rPr>
                        <a:t>4 507 439</a:t>
                      </a:r>
                      <a:endParaRPr lang="cs-CZ" sz="900"/>
                    </a:p>
                  </a:txBody>
                  <a:tcPr marL="9461" marR="9461" marT="9461" marB="946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900" b="1" dirty="0">
                          <a:latin typeface="Times New Roman"/>
                        </a:rPr>
                        <a:t>6 331</a:t>
                      </a:r>
                      <a:endParaRPr lang="cs-CZ" sz="900" dirty="0"/>
                    </a:p>
                  </a:txBody>
                  <a:tcPr marL="9461" marR="9461" marT="9461" marB="946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85339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IT ve škole 16/21/7.1.4/2010</a:t>
            </a:r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323528" y="2967335"/>
            <a:ext cx="8208912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i="1" dirty="0" smtClean="0">
                <a:effectLst/>
              </a:rPr>
              <a:t>Http://obce.sweb.cz/</a:t>
            </a:r>
            <a:r>
              <a:rPr lang="cs-CZ" dirty="0" smtClean="0">
                <a:effectLst/>
              </a:rPr>
              <a:t> [online]. 2002 [cit. 2011-02-25]. Obce, okresy a kraje České republiky. Dostupné z WWW: &lt;http://obce.sweb.cz/&gt;.</a:t>
            </a:r>
          </a:p>
          <a:p>
            <a:endParaRPr lang="cs-CZ" dirty="0"/>
          </a:p>
          <a:p>
            <a:r>
              <a:rPr lang="cs-CZ" i="1" dirty="0"/>
              <a:t>Http://obce.sweb.cz/</a:t>
            </a:r>
            <a:r>
              <a:rPr lang="cs-CZ" dirty="0"/>
              <a:t> [online]. 2002 [cit. 2011-02-25]. Obce, okresy a kraje České republiky. Dostupné z WWW: &lt;http://obce.sweb.cz/&gt;.</a:t>
            </a:r>
          </a:p>
          <a:p>
            <a:endParaRPr lang="cs-CZ" dirty="0"/>
          </a:p>
          <a:p>
            <a:r>
              <a:rPr lang="cs-CZ" i="1" dirty="0"/>
              <a:t>Http://obce.sweb.cz/</a:t>
            </a:r>
            <a:r>
              <a:rPr lang="cs-CZ" dirty="0"/>
              <a:t> [online]. 2002 [cit. 2011-02-25]. Obce, okresy a kraje České republiky. Dostupné z WWW: &lt;http://obce.sweb.cz/&gt;.</a:t>
            </a:r>
          </a:p>
          <a:p>
            <a:endParaRPr lang="cs-CZ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081820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658</Words>
  <Application>Microsoft Office PowerPoint</Application>
  <PresentationFormat>Předvádění na obrazovce (4:3)</PresentationFormat>
  <Paragraphs>307</Paragraphs>
  <Slides>5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Vyjmenuj 3 kraje s největším počtem obyvatel VY_32_INOVACE_05</vt:lpstr>
      <vt:lpstr>Podle mapy vyjmenuj a ukaž všechny kraje a odhadni, který je největší.</vt:lpstr>
      <vt:lpstr>Označ tři největší kraje podle rozlohy</vt:lpstr>
      <vt:lpstr>Označ tři největší kraje podle počtu obyvatel</vt:lpstr>
      <vt:lpstr>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nb4</dc:creator>
  <cp:lastModifiedBy>Mirka</cp:lastModifiedBy>
  <cp:revision>7</cp:revision>
  <dcterms:created xsi:type="dcterms:W3CDTF">2011-02-25T12:42:22Z</dcterms:created>
  <dcterms:modified xsi:type="dcterms:W3CDTF">2011-03-17T11:48:52Z</dcterms:modified>
</cp:coreProperties>
</file>