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9" r:id="rId3"/>
    <p:sldId id="267" r:id="rId4"/>
    <p:sldId id="271" r:id="rId5"/>
    <p:sldId id="268" r:id="rId6"/>
    <p:sldId id="269" r:id="rId7"/>
    <p:sldId id="273" r:id="rId8"/>
    <p:sldId id="274" r:id="rId9"/>
    <p:sldId id="275" r:id="rId10"/>
    <p:sldId id="265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117" d="100"/>
          <a:sy n="117" d="100"/>
        </p:scale>
        <p:origin x="-1470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Rectangle 10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2" name="Rectangle 11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3" name="Rectangle 12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4" name="Oval 13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473795" y="5052545"/>
            <a:ext cx="5637010" cy="882119"/>
          </a:xfr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chemeClr val="tx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17581" y="3132290"/>
            <a:ext cx="7175351" cy="1793167"/>
          </a:xfrm>
          <a:effectLst/>
        </p:spPr>
        <p:txBody>
          <a:bodyPr>
            <a:noAutofit/>
          </a:bodyPr>
          <a:lstStyle>
            <a:lvl1pPr marL="640080" indent="-457200" algn="l">
              <a:defRPr sz="540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10" name="Content Placeholder 9"/>
          <p:cNvSpPr>
            <a:spLocks noGrp="1"/>
          </p:cNvSpPr>
          <p:nvPr>
            <p:ph sz="quarter" idx="13"/>
          </p:nvPr>
        </p:nvSpPr>
        <p:spPr>
          <a:xfrm>
            <a:off x="1143000" y="731520"/>
            <a:ext cx="6400800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33195" y="2172648"/>
            <a:ext cx="5966666" cy="2423346"/>
          </a:xfrm>
          <a:effectLst/>
        </p:spPr>
        <p:txBody>
          <a:bodyPr anchor="b"/>
          <a:lstStyle>
            <a:lvl1pPr algn="r">
              <a:defRPr sz="4600" b="1" cap="none" baseline="0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22438" y="4607511"/>
            <a:ext cx="5970494" cy="835460"/>
          </a:xfrm>
        </p:spPr>
        <p:txBody>
          <a:bodyPr anchor="t"/>
          <a:lstStyle>
            <a:lvl1pPr marL="0" indent="0" algn="r">
              <a:buNone/>
              <a:defRPr sz="2000">
                <a:solidFill>
                  <a:schemeClr val="tx2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142999" y="731519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731520"/>
            <a:ext cx="3346704" cy="3474720"/>
          </a:xfrm>
        </p:spPr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156447" y="1400327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7302" y="731520"/>
            <a:ext cx="3346704" cy="639762"/>
          </a:xfrm>
        </p:spPr>
        <p:txBody>
          <a:bodyPr anchor="b">
            <a:noAutofit/>
          </a:bodyPr>
          <a:lstStyle>
            <a:lvl1pPr marL="0" indent="0" algn="ctr">
              <a:buNone/>
              <a:defRPr lang="en-US" sz="2400" b="1" i="0" kern="1200" dirty="0" smtClean="0">
                <a:gradFill>
                  <a:gsLst>
                    <a:gs pos="0">
                      <a:schemeClr val="tx1"/>
                    </a:gs>
                    <a:gs pos="40000">
                      <a:schemeClr val="tx1">
                        <a:lumMod val="75000"/>
                        <a:lumOff val="25000"/>
                      </a:schemeClr>
                    </a:gs>
                    <a:gs pos="100000">
                      <a:schemeClr val="tx2">
                        <a:alpha val="65000"/>
                      </a:schemeClr>
                    </a:gs>
                  </a:gsLst>
                  <a:lin ang="5400000" scaled="0"/>
                </a:gradFill>
                <a:effectLst/>
                <a:latin typeface="+mj-lt"/>
                <a:ea typeface="+mj-ea"/>
                <a:cs typeface="+mj-cs"/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marL="0" lvl="0" indent="0" algn="ctr" defTabSz="914400" rtl="0" eaLnBrk="1" latinLnBrk="0" hangingPunct="1">
              <a:spcBef>
                <a:spcPct val="20000"/>
              </a:spcBef>
              <a:spcAft>
                <a:spcPts val="300"/>
              </a:spcAft>
              <a:buClr>
                <a:schemeClr val="accent6">
                  <a:lumMod val="75000"/>
                </a:schemeClr>
              </a:buClr>
              <a:buSzPct val="130000"/>
              <a:buFont typeface="Georgia" pitchFamily="18" charset="0"/>
              <a:buNone/>
            </a:pPr>
            <a:r>
              <a:rPr lang="cs-CZ" smtClean="0"/>
              <a:t>Kliknutím lze upravit styly předlohy textu.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1399032"/>
            <a:ext cx="3346704" cy="2743200"/>
          </a:xfrm>
        </p:spPr>
        <p:txBody>
          <a:bodyPr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6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095" y="2209800"/>
            <a:ext cx="3636085" cy="1258493"/>
          </a:xfrm>
          <a:effectLst/>
        </p:spPr>
        <p:txBody>
          <a:bodyPr anchor="b">
            <a:noAutofit/>
          </a:bodyPr>
          <a:lstStyle>
            <a:lvl1pPr marL="228600" indent="-228600" algn="l">
              <a:defRPr sz="2800" b="1">
                <a:effectLst/>
              </a:defRPr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593515" y="731520"/>
            <a:ext cx="4017085" cy="4894730"/>
          </a:xfrm>
        </p:spPr>
        <p:txBody>
          <a:bodyPr anchor="ctr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075765" y="3497802"/>
            <a:ext cx="3388660" cy="2139518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Rectangle 7"/>
          <p:cNvSpPr/>
          <p:nvPr/>
        </p:nvSpPr>
        <p:spPr>
          <a:xfrm>
            <a:off x="0" y="3866920"/>
            <a:ext cx="9144000" cy="2991080"/>
          </a:xfrm>
          <a:prstGeom prst="rect">
            <a:avLst/>
          </a:prstGeom>
          <a:gradFill>
            <a:gsLst>
              <a:gs pos="0">
                <a:schemeClr val="bg1">
                  <a:alpha val="92000"/>
                </a:schemeClr>
              </a:gs>
              <a:gs pos="37000">
                <a:schemeClr val="bg1">
                  <a:alpha val="77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9" name="Rectangle 8"/>
          <p:cNvSpPr/>
          <p:nvPr/>
        </p:nvSpPr>
        <p:spPr>
          <a:xfrm>
            <a:off x="0" y="0"/>
            <a:ext cx="9144000" cy="386692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90000"/>
                </a:schemeClr>
              </a:gs>
              <a:gs pos="48000">
                <a:schemeClr val="bg1">
                  <a:alpha val="63000"/>
                </a:schemeClr>
              </a:gs>
              <a:gs pos="100000">
                <a:schemeClr val="bg2">
                  <a:alpha val="80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10" name="Rectangle 9"/>
          <p:cNvSpPr/>
          <p:nvPr/>
        </p:nvSpPr>
        <p:spPr>
          <a:xfrm>
            <a:off x="0" y="2652311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1" name="Oval 10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4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4475175" y="1143000"/>
            <a:ext cx="4114800" cy="3127806"/>
          </a:xfrm>
          <a:prstGeom prst="roundRect">
            <a:avLst>
              <a:gd name="adj" fmla="val 4230"/>
            </a:avLst>
          </a:prstGeom>
          <a:solidFill>
            <a:schemeClr val="bg2">
              <a:lumMod val="90000"/>
            </a:schemeClr>
          </a:solidFill>
          <a:effectLst>
            <a:reflection blurRad="4350" stA="23000" endA="300" endPos="28000" dir="5400000" sy="-100000" algn="bl" rotWithShape="0"/>
          </a:effectLst>
          <a:scene3d>
            <a:camera prst="perspectiveContrastingLeftFacing" fov="1800000">
              <a:rot lat="300000" lon="2100000" rev="0"/>
            </a:camera>
            <a:lightRig rig="balanced" dir="t"/>
          </a:scene3d>
          <a:sp3d>
            <a:bevelT w="50800" h="50800"/>
          </a:sp3d>
        </p:spPr>
        <p:txBody>
          <a:bodyPr>
            <a:normAutofit/>
            <a:flatTx/>
          </a:bodyPr>
          <a:lstStyle>
            <a:lvl1pPr marL="0" indent="0" algn="ctr">
              <a:buNone/>
              <a:defRPr sz="20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cs-CZ" smtClean="0"/>
              <a:t>Kliknutím na ikonu přidáte obrázek.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77887" y="1010486"/>
            <a:ext cx="3694114" cy="2163020"/>
          </a:xfrm>
        </p:spPr>
        <p:txBody>
          <a:bodyPr anchor="b"/>
          <a:lstStyle>
            <a:lvl1pPr marL="182880" indent="-182880">
              <a:buFont typeface="Georgia" pitchFamily="18" charset="0"/>
              <a:buChar char="*"/>
              <a:defRPr sz="16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7268" y="4464421"/>
            <a:ext cx="6383538" cy="1143000"/>
          </a:xfrm>
        </p:spPr>
        <p:txBody>
          <a:bodyPr anchor="b">
            <a:noAutofit/>
          </a:bodyPr>
          <a:lstStyle>
            <a:lvl1pPr algn="l">
              <a:defRPr sz="4600" b="1"/>
            </a:lvl1pPr>
          </a:lstStyle>
          <a:p>
            <a:r>
              <a:rPr lang="cs-CZ" smtClean="0"/>
              <a:t>Kliknutím lze upravit styl.</a:t>
            </a:r>
            <a:endParaRPr lang="en-US" dirty="0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905000" y="731519"/>
            <a:ext cx="6400800" cy="3474720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1153758" y="376517"/>
            <a:ext cx="2057400" cy="5238339"/>
          </a:xfrm>
          <a:effectLst/>
        </p:spPr>
        <p:txBody>
          <a:bodyPr vert="eaVert"/>
          <a:lstStyle>
            <a:lvl1pPr algn="l">
              <a:defRPr/>
            </a:lvl1pPr>
          </a:lstStyle>
          <a:p>
            <a:r>
              <a:rPr lang="cs-CZ" smtClean="0"/>
              <a:t>Kliknutím lze upravit styl.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324113" y="731519"/>
            <a:ext cx="4829287" cy="4894729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5105400"/>
            <a:ext cx="9144000" cy="1752600"/>
          </a:xfrm>
          <a:prstGeom prst="rect">
            <a:avLst/>
          </a:prstGeom>
          <a:gradFill>
            <a:gsLst>
              <a:gs pos="0">
                <a:schemeClr val="bg1">
                  <a:alpha val="91000"/>
                </a:schemeClr>
              </a:gs>
              <a:gs pos="37000">
                <a:schemeClr val="bg1">
                  <a:alpha val="76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8" name="Rectangle 7"/>
          <p:cNvSpPr/>
          <p:nvPr/>
        </p:nvSpPr>
        <p:spPr>
          <a:xfrm>
            <a:off x="0" y="0"/>
            <a:ext cx="9144000" cy="51054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89000"/>
                </a:schemeClr>
              </a:gs>
              <a:gs pos="48000">
                <a:schemeClr val="bg1">
                  <a:alpha val="62000"/>
                </a:schemeClr>
              </a:gs>
              <a:gs pos="100000">
                <a:schemeClr val="bg2">
                  <a:alpha val="7900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dirty="0"/>
          </a:p>
        </p:txBody>
      </p:sp>
      <p:sp>
        <p:nvSpPr>
          <p:cNvPr id="9" name="Rectangle 8"/>
          <p:cNvSpPr/>
          <p:nvPr/>
        </p:nvSpPr>
        <p:spPr>
          <a:xfrm>
            <a:off x="0" y="3768304"/>
            <a:ext cx="9144000" cy="2286000"/>
          </a:xfrm>
          <a:prstGeom prst="rect">
            <a:avLst/>
          </a:prstGeom>
          <a:gradFill flip="none" rotWithShape="1">
            <a:gsLst>
              <a:gs pos="0">
                <a:schemeClr val="bg1">
                  <a:alpha val="0"/>
                </a:schemeClr>
              </a:gs>
              <a:gs pos="29000">
                <a:schemeClr val="bg1">
                  <a:alpha val="30000"/>
                </a:schemeClr>
              </a:gs>
              <a:gs pos="45000">
                <a:schemeClr val="bg2">
                  <a:alpha val="40000"/>
                </a:schemeClr>
              </a:gs>
              <a:gs pos="55000">
                <a:schemeClr val="bg1">
                  <a:alpha val="26000"/>
                </a:schemeClr>
              </a:gs>
              <a:gs pos="65000">
                <a:schemeClr val="bg2">
                  <a:alpha val="60000"/>
                </a:schemeClr>
              </a:gs>
              <a:gs pos="100000">
                <a:schemeClr val="bg1">
                  <a:alpha val="0"/>
                </a:schemeClr>
              </a:gs>
            </a:gsLst>
            <a:lin ang="5400000" scaled="0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Oval 9"/>
          <p:cNvSpPr/>
          <p:nvPr/>
        </p:nvSpPr>
        <p:spPr>
          <a:xfrm>
            <a:off x="0" y="1600200"/>
            <a:ext cx="9144000" cy="5105400"/>
          </a:xfrm>
          <a:prstGeom prst="ellipse">
            <a:avLst/>
          </a:prstGeom>
          <a:gradFill flip="none" rotWithShape="1">
            <a:gsLst>
              <a:gs pos="0">
                <a:schemeClr val="bg1"/>
              </a:gs>
              <a:gs pos="56000">
                <a:schemeClr val="bg1">
                  <a:alpha val="0"/>
                </a:schemeClr>
              </a:gs>
            </a:gsLst>
            <a:path path="circle">
              <a:fillToRect l="50000" t="50000" r="50000" b="50000"/>
            </a:path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793289" y="4372168"/>
            <a:ext cx="6512511" cy="1143000"/>
          </a:xfrm>
          <a:prstGeom prst="rect">
            <a:avLst/>
          </a:prstGeom>
          <a:effectLst/>
        </p:spPr>
        <p:txBody>
          <a:bodyPr vert="horz" lIns="91440" tIns="45720" rIns="91440" bIns="45720" rtlCol="0" anchor="t" anchorCtr="0">
            <a:noAutofit/>
          </a:bodyPr>
          <a:lstStyle/>
          <a:p>
            <a:r>
              <a:rPr lang="cs-CZ" smtClean="0"/>
              <a:t>Kliknutím lze upravit styl.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143000" y="732260"/>
            <a:ext cx="6400800" cy="347472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172200" y="6172200"/>
            <a:ext cx="2514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9021A2A9-993B-4557-A8EA-C1D96C161EAB}" type="datetimeFigureOut">
              <a:rPr lang="cs-CZ" smtClean="0"/>
              <a:t>2.10.2014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57199" y="6172200"/>
            <a:ext cx="3352801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1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810000" y="6172200"/>
            <a:ext cx="1828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 b="1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fld id="{310BFFAB-ECE5-4CFD-8842-6C0F595E35F8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  <p:txStyles>
    <p:titleStyle>
      <a:lvl1pPr marL="320040" indent="-320040" algn="r" defTabSz="914400" rtl="0" eaLnBrk="1" latinLnBrk="0" hangingPunct="1">
        <a:spcBef>
          <a:spcPct val="0"/>
        </a:spcBef>
        <a:buClr>
          <a:schemeClr val="accent6">
            <a:lumMod val="75000"/>
          </a:schemeClr>
        </a:buClr>
        <a:buSzPct val="128000"/>
        <a:buFont typeface="Georgia" pitchFamily="18" charset="0"/>
        <a:buChar char="*"/>
        <a:defRPr sz="4600" b="1" i="0" kern="1200">
          <a:gradFill>
            <a:gsLst>
              <a:gs pos="0">
                <a:schemeClr val="tx1"/>
              </a:gs>
              <a:gs pos="40000">
                <a:schemeClr val="tx1">
                  <a:lumMod val="75000"/>
                  <a:lumOff val="25000"/>
                </a:schemeClr>
              </a:gs>
              <a:gs pos="100000">
                <a:schemeClr val="tx2">
                  <a:alpha val="65000"/>
                </a:schemeClr>
              </a:gs>
            </a:gsLst>
            <a:lin ang="5400000" scaled="0"/>
          </a:gradFill>
          <a:effectLst>
            <a:reflection blurRad="6350" stA="55000" endA="300" endPos="45500" dir="5400000" sy="-100000" algn="bl" rotWithShape="0"/>
          </a:effectLst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2286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54864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20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822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09728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138988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1664208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196596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2286000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2587752" indent="-182880" algn="l" defTabSz="914400" rtl="0" eaLnBrk="1" latinLnBrk="0" hangingPunct="1">
        <a:spcBef>
          <a:spcPct val="20000"/>
        </a:spcBef>
        <a:spcAft>
          <a:spcPts val="300"/>
        </a:spcAft>
        <a:buClr>
          <a:schemeClr val="accent6">
            <a:lumMod val="75000"/>
          </a:schemeClr>
        </a:buClr>
        <a:buSzPct val="130000"/>
        <a:buFont typeface="Georgia" pitchFamily="18" charset="0"/>
        <a:buChar char="*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7.xml"/><Relationship Id="rId4" Type="http://schemas.openxmlformats.org/officeDocument/2006/relationships/slide" Target="slide3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g"/><Relationship Id="rId2" Type="http://schemas.openxmlformats.org/officeDocument/2006/relationships/slide" Target="slide4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slide" Target="slide5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" Target="slide6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slide" Target="slide7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g"/><Relationship Id="rId2" Type="http://schemas.openxmlformats.org/officeDocument/2006/relationships/slide" Target="slide8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slide" Target="slide9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" Target="slide5.xml"/><Relationship Id="rId2" Type="http://schemas.openxmlformats.org/officeDocument/2006/relationships/slide" Target="slide10.xml"/><Relationship Id="rId1" Type="http://schemas.openxmlformats.org/officeDocument/2006/relationships/slideLayout" Target="../slideLayouts/slideLayout7.xml"/><Relationship Id="rId5" Type="http://schemas.openxmlformats.org/officeDocument/2006/relationships/slide" Target="slide4.xml"/><Relationship Id="rId4" Type="http://schemas.openxmlformats.org/officeDocument/2006/relationships/slide" Target="slide6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800000" y="892479"/>
            <a:ext cx="5867400" cy="134579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ovéPole 1"/>
          <p:cNvSpPr txBox="1"/>
          <p:nvPr/>
        </p:nvSpPr>
        <p:spPr>
          <a:xfrm>
            <a:off x="2429916" y="3462916"/>
            <a:ext cx="460756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3200" b="1" dirty="0" smtClean="0">
                <a:solidFill>
                  <a:schemeClr val="accent1">
                    <a:lumMod val="75000"/>
                  </a:schemeClr>
                </a:solidFill>
                <a:latin typeface="Arial Black" pitchFamily="34" charset="0"/>
              </a:rPr>
              <a:t>Senzory pro EZS</a:t>
            </a:r>
          </a:p>
        </p:txBody>
      </p:sp>
    </p:spTree>
    <p:extLst>
      <p:ext uri="{BB962C8B-B14F-4D97-AF65-F5344CB8AC3E}">
        <p14:creationId xmlns:p14="http://schemas.microsoft.com/office/powerpoint/2010/main" val="39294954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655068" y="5269307"/>
            <a:ext cx="5867400" cy="1345791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Obdélník 7"/>
          <p:cNvSpPr/>
          <p:nvPr/>
        </p:nvSpPr>
        <p:spPr>
          <a:xfrm>
            <a:off x="262817" y="260648"/>
            <a:ext cx="8640960" cy="4680520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412304" y="548094"/>
            <a:ext cx="8352928" cy="353173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projektu:  Nové ICT rozvíjí matematické a odborné kompetence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projektu:  CZ.1.07/1.5.00/34.0228</a:t>
            </a:r>
          </a:p>
          <a:p>
            <a:pPr>
              <a:lnSpc>
                <a:spcPct val="150000"/>
              </a:lnSpc>
            </a:pPr>
            <a:endParaRPr lang="cs-CZ" sz="500" dirty="0" smtClean="0">
              <a:latin typeface="Times New Roman" pitchFamily="18" charset="0"/>
              <a:cs typeface="Times New Roman" pitchFamily="18" charset="0"/>
            </a:endParaRP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Název školy: Střední odborná škola Litovel, Komenského 677</a:t>
            </a:r>
          </a:p>
          <a:p>
            <a:pPr lvl="0"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Číslo materiálu</a:t>
            </a:r>
            <a:r>
              <a:rPr lang="cs-CZ" smtClean="0">
                <a:latin typeface="Times New Roman" pitchFamily="18" charset="0"/>
                <a:cs typeface="Times New Roman" pitchFamily="18" charset="0"/>
              </a:rPr>
              <a:t>:  III/2-12-10_Snímače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s teplotními 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čidly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Autor:  Ing. </a:t>
            </a: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Janyška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L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ubomír</a:t>
            </a:r>
          </a:p>
          <a:p>
            <a:pPr>
              <a:lnSpc>
                <a:spcPct val="150000"/>
              </a:lnSpc>
            </a:pPr>
            <a:r>
              <a:rPr lang="cs-CZ" dirty="0" err="1" smtClean="0">
                <a:latin typeface="Times New Roman" pitchFamily="18" charset="0"/>
                <a:cs typeface="Times New Roman" pitchFamily="18" charset="0"/>
              </a:rPr>
              <a:t>Tématický</a:t>
            </a: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okruh:  Senzory pro EZS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Ročník:  II.</a:t>
            </a:r>
          </a:p>
          <a:p>
            <a:pPr>
              <a:lnSpc>
                <a:spcPct val="150000"/>
              </a:lnSpc>
            </a:pPr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Datum tvorby:  10.03.2013</a:t>
            </a:r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ovéPole 9"/>
          <p:cNvSpPr txBox="1"/>
          <p:nvPr/>
        </p:nvSpPr>
        <p:spPr>
          <a:xfrm>
            <a:off x="412303" y="4149080"/>
            <a:ext cx="835292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Autorem materiálu a všech jeho částí, není-li uvedeno jinak, je</a:t>
            </a:r>
          </a:p>
          <a:p>
            <a:r>
              <a:rPr lang="cs-CZ" dirty="0">
                <a:latin typeface="Times New Roman" pitchFamily="18" charset="0"/>
                <a:cs typeface="Times New Roman" pitchFamily="18" charset="0"/>
              </a:rPr>
              <a:t>						       Ing. </a:t>
            </a:r>
            <a:r>
              <a:rPr lang="cs-CZ" dirty="0" err="1">
                <a:latin typeface="Times New Roman" pitchFamily="18" charset="0"/>
                <a:cs typeface="Times New Roman" pitchFamily="18" charset="0"/>
              </a:rPr>
              <a:t>Janyška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> Lubomír</a:t>
            </a:r>
          </a:p>
        </p:txBody>
      </p:sp>
      <p:pic>
        <p:nvPicPr>
          <p:cNvPr id="12" name="Picture 2" descr="G:\DUMY\LOGO SOS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98581" y="260648"/>
            <a:ext cx="1713426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Šipka doprava 6">
            <a:hlinkClick r:id="rId4" action="ppaction://hlinksldjump"/>
          </p:cNvPr>
          <p:cNvSpPr/>
          <p:nvPr/>
        </p:nvSpPr>
        <p:spPr>
          <a:xfrm>
            <a:off x="8391183" y="6165304"/>
            <a:ext cx="520824" cy="36154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7847803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747765" y="1340768"/>
            <a:ext cx="7697045" cy="830997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  <a:latin typeface="Times New Roman"/>
                <a:ea typeface="Times New Roman"/>
              </a:rPr>
              <a:t>Odpor </a:t>
            </a:r>
            <a:r>
              <a:rPr lang="cs-CZ" sz="2400" dirty="0">
                <a:solidFill>
                  <a:schemeClr val="bg1"/>
                </a:solidFill>
                <a:latin typeface="Times New Roman"/>
                <a:ea typeface="Times New Roman"/>
              </a:rPr>
              <a:t>rezistoru závisí na teplotě a této závislosti využívají odporová teplotní čidla.</a:t>
            </a:r>
          </a:p>
        </p:txBody>
      </p:sp>
      <p:sp>
        <p:nvSpPr>
          <p:cNvPr id="5" name="Obdélník 4"/>
          <p:cNvSpPr/>
          <p:nvPr/>
        </p:nvSpPr>
        <p:spPr>
          <a:xfrm>
            <a:off x="747765" y="512118"/>
            <a:ext cx="769704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cs-CZ" sz="2400" b="1" dirty="0" smtClean="0">
                <a:solidFill>
                  <a:srgbClr val="0070C0"/>
                </a:solidFill>
                <a:latin typeface="Times New Roman"/>
                <a:ea typeface="Times New Roman"/>
              </a:rPr>
              <a:t>Snímače </a:t>
            </a:r>
            <a:r>
              <a:rPr lang="cs-CZ" sz="2400" b="1" dirty="0">
                <a:solidFill>
                  <a:srgbClr val="0070C0"/>
                </a:solidFill>
                <a:latin typeface="Times New Roman"/>
                <a:ea typeface="Times New Roman"/>
              </a:rPr>
              <a:t>s odporovými čidly</a:t>
            </a:r>
          </a:p>
        </p:txBody>
      </p:sp>
      <p:sp>
        <p:nvSpPr>
          <p:cNvPr id="8" name="Šipka doprava 7">
            <a:hlinkClick r:id="rId2" action="ppaction://hlinksldjump"/>
          </p:cNvPr>
          <p:cNvSpPr/>
          <p:nvPr/>
        </p:nvSpPr>
        <p:spPr>
          <a:xfrm>
            <a:off x="8391183" y="6165304"/>
            <a:ext cx="520824" cy="36154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pic>
        <p:nvPicPr>
          <p:cNvPr id="2" name="Obrázek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7765" y="2340843"/>
            <a:ext cx="7643418" cy="42162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5463718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611560" y="404664"/>
            <a:ext cx="7848872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dirty="0" smtClean="0">
                <a:solidFill>
                  <a:srgbClr val="FF0000"/>
                </a:solidFill>
                <a:latin typeface="Times New Roman"/>
                <a:ea typeface="Times New Roman"/>
              </a:rPr>
              <a:t>Kovová </a:t>
            </a:r>
            <a:r>
              <a:rPr lang="cs-CZ" sz="2400" dirty="0">
                <a:solidFill>
                  <a:srgbClr val="FF0000"/>
                </a:solidFill>
                <a:latin typeface="Times New Roman"/>
                <a:ea typeface="Times New Roman"/>
              </a:rPr>
              <a:t>čidla </a:t>
            </a:r>
            <a:r>
              <a:rPr lang="cs-CZ" sz="2400" dirty="0">
                <a:solidFill>
                  <a:prstClr val="black"/>
                </a:solidFill>
                <a:latin typeface="Times New Roman"/>
                <a:ea typeface="Times New Roman"/>
              </a:rPr>
              <a:t>obsahují drátové odpory nebo výběrové přesné odpory (metalizované rezistory). Většinou jsou používány odpory z platiny nebo niklu s hodnotou 100</a:t>
            </a:r>
            <a:r>
              <a:rPr lang="cs-CZ" sz="2400" dirty="0">
                <a:solidFill>
                  <a:prstClr val="black"/>
                </a:solidFill>
                <a:latin typeface="Times New Roman"/>
                <a:ea typeface="Times New Roman"/>
                <a:sym typeface="Symbol"/>
              </a:rPr>
              <a:t></a:t>
            </a:r>
            <a:r>
              <a:rPr lang="cs-CZ" sz="2400" dirty="0">
                <a:solidFill>
                  <a:prstClr val="black"/>
                </a:solidFill>
                <a:latin typeface="Times New Roman"/>
                <a:ea typeface="Times New Roman"/>
              </a:rPr>
              <a:t> (</a:t>
            </a:r>
            <a:r>
              <a:rPr lang="cs-CZ" sz="2400" dirty="0" err="1">
                <a:solidFill>
                  <a:prstClr val="black"/>
                </a:solidFill>
                <a:latin typeface="Times New Roman"/>
                <a:ea typeface="Times New Roman"/>
              </a:rPr>
              <a:t>Pt</a:t>
            </a:r>
            <a:r>
              <a:rPr lang="cs-CZ" sz="2400" dirty="0">
                <a:solidFill>
                  <a:prstClr val="black"/>
                </a:solidFill>
                <a:latin typeface="Times New Roman"/>
                <a:ea typeface="Times New Roman"/>
              </a:rPr>
              <a:t> 100, Ni 100) při </a:t>
            </a:r>
            <a:r>
              <a:rPr lang="cs-CZ" sz="2400" dirty="0" smtClean="0">
                <a:solidFill>
                  <a:prstClr val="black"/>
                </a:solidFill>
                <a:latin typeface="Times New Roman"/>
                <a:ea typeface="Times New Roman"/>
              </a:rPr>
              <a:t>0</a:t>
            </a:r>
            <a:r>
              <a:rPr lang="cs-CZ" sz="2400" baseline="30000" dirty="0" smtClean="0">
                <a:solidFill>
                  <a:prstClr val="black"/>
                </a:solidFill>
                <a:latin typeface="Times New Roman"/>
                <a:ea typeface="Times New Roman"/>
              </a:rPr>
              <a:t>0</a:t>
            </a:r>
            <a:r>
              <a:rPr lang="cs-CZ" sz="2400" dirty="0" smtClean="0">
                <a:solidFill>
                  <a:prstClr val="black"/>
                </a:solidFill>
                <a:latin typeface="Times New Roman"/>
                <a:ea typeface="Times New Roman"/>
              </a:rPr>
              <a:t>C. </a:t>
            </a:r>
            <a:endParaRPr lang="cs-CZ" sz="2400" dirty="0">
              <a:solidFill>
                <a:prstClr val="black"/>
              </a:solidFill>
              <a:latin typeface="Times New Roman"/>
              <a:ea typeface="Times New Roman"/>
            </a:endParaRPr>
          </a:p>
        </p:txBody>
      </p:sp>
      <p:sp>
        <p:nvSpPr>
          <p:cNvPr id="5" name="Šipka doprava 4">
            <a:hlinkClick r:id="rId2" action="ppaction://hlinksldjump"/>
          </p:cNvPr>
          <p:cNvSpPr/>
          <p:nvPr/>
        </p:nvSpPr>
        <p:spPr>
          <a:xfrm>
            <a:off x="8391183" y="6165304"/>
            <a:ext cx="520824" cy="36154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9" name="Obdélník 8"/>
          <p:cNvSpPr/>
          <p:nvPr/>
        </p:nvSpPr>
        <p:spPr>
          <a:xfrm>
            <a:off x="3851920" y="2562580"/>
            <a:ext cx="4608512" cy="34163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>
                <a:solidFill>
                  <a:prstClr val="black"/>
                </a:solidFill>
                <a:latin typeface="Times New Roman"/>
                <a:ea typeface="Times New Roman"/>
              </a:rPr>
              <a:t>Platinové odporové čidlo může být používáno v rozpětí teplot </a:t>
            </a:r>
            <a:r>
              <a:rPr lang="cs-CZ" sz="2400" dirty="0" smtClean="0">
                <a:solidFill>
                  <a:prstClr val="black"/>
                </a:solidFill>
                <a:latin typeface="Times New Roman"/>
                <a:ea typeface="Times New Roman"/>
              </a:rPr>
              <a:t>-220</a:t>
            </a:r>
            <a:r>
              <a:rPr lang="cs-CZ" sz="2400" baseline="30000" dirty="0" smtClean="0">
                <a:solidFill>
                  <a:prstClr val="black"/>
                </a:solidFill>
                <a:latin typeface="Times New Roman"/>
                <a:ea typeface="Times New Roman"/>
              </a:rPr>
              <a:t>0</a:t>
            </a:r>
            <a:r>
              <a:rPr lang="cs-CZ" sz="2400" dirty="0" smtClean="0">
                <a:solidFill>
                  <a:prstClr val="black"/>
                </a:solidFill>
                <a:latin typeface="Times New Roman"/>
                <a:ea typeface="Times New Roman"/>
              </a:rPr>
              <a:t>C </a:t>
            </a:r>
            <a:r>
              <a:rPr lang="cs-CZ" sz="2400" dirty="0">
                <a:solidFill>
                  <a:prstClr val="black"/>
                </a:solidFill>
                <a:latin typeface="Times New Roman"/>
                <a:ea typeface="Times New Roman"/>
              </a:rPr>
              <a:t>až +900</a:t>
            </a:r>
            <a:r>
              <a:rPr lang="cs-CZ" sz="2400" baseline="30000" dirty="0">
                <a:solidFill>
                  <a:prstClr val="black"/>
                </a:solidFill>
                <a:latin typeface="Times New Roman"/>
                <a:ea typeface="Times New Roman"/>
              </a:rPr>
              <a:t>0</a:t>
            </a:r>
            <a:r>
              <a:rPr lang="cs-CZ" sz="2400" dirty="0">
                <a:solidFill>
                  <a:prstClr val="black"/>
                </a:solidFill>
                <a:latin typeface="Times New Roman"/>
                <a:ea typeface="Times New Roman"/>
              </a:rPr>
              <a:t>C, niklové čidlo od -60</a:t>
            </a:r>
            <a:r>
              <a:rPr lang="cs-CZ" sz="2400" baseline="30000" dirty="0">
                <a:solidFill>
                  <a:prstClr val="black"/>
                </a:solidFill>
                <a:latin typeface="Times New Roman"/>
                <a:ea typeface="Times New Roman"/>
              </a:rPr>
              <a:t>0</a:t>
            </a:r>
            <a:r>
              <a:rPr lang="cs-CZ" sz="2400" dirty="0">
                <a:solidFill>
                  <a:prstClr val="black"/>
                </a:solidFill>
                <a:latin typeface="Times New Roman"/>
                <a:ea typeface="Times New Roman"/>
              </a:rPr>
              <a:t>C do +180</a:t>
            </a:r>
            <a:r>
              <a:rPr lang="cs-CZ" sz="2400" baseline="30000" dirty="0">
                <a:solidFill>
                  <a:prstClr val="black"/>
                </a:solidFill>
                <a:latin typeface="Times New Roman"/>
                <a:ea typeface="Times New Roman"/>
              </a:rPr>
              <a:t>0</a:t>
            </a:r>
            <a:r>
              <a:rPr lang="cs-CZ" sz="2400" dirty="0">
                <a:solidFill>
                  <a:prstClr val="black"/>
                </a:solidFill>
                <a:latin typeface="Times New Roman"/>
                <a:ea typeface="Times New Roman"/>
              </a:rPr>
              <a:t>C. Závislost odporu na teplotě je u těchto čidel přibližně lineární. Niklové čidlo má teplotní součinitel odporu přibližně dvojnásobný než platina, je tedy </a:t>
            </a:r>
            <a:r>
              <a:rPr lang="cs-CZ" sz="2400" dirty="0" smtClean="0">
                <a:solidFill>
                  <a:prstClr val="black"/>
                </a:solidFill>
                <a:latin typeface="Times New Roman"/>
                <a:ea typeface="Times New Roman"/>
              </a:rPr>
              <a:t>citlivější.</a:t>
            </a:r>
            <a:endParaRPr lang="cs-CZ" sz="2400" dirty="0">
              <a:solidFill>
                <a:prstClr val="black"/>
              </a:solidFill>
              <a:latin typeface="Times New Roman"/>
              <a:ea typeface="Times New Roman"/>
            </a:endParaRPr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5400000">
            <a:off x="-489283" y="3075167"/>
            <a:ext cx="4592832" cy="2391147"/>
          </a:xfrm>
          <a:prstGeom prst="rect">
            <a:avLst/>
          </a:prstGeom>
        </p:spPr>
      </p:pic>
      <p:sp>
        <p:nvSpPr>
          <p:cNvPr id="4" name="Šipka doprava 3"/>
          <p:cNvSpPr/>
          <p:nvPr/>
        </p:nvSpPr>
        <p:spPr>
          <a:xfrm rot="10800000">
            <a:off x="4139952" y="1772816"/>
            <a:ext cx="648072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05233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41318" y="476672"/>
            <a:ext cx="7697045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dirty="0" smtClean="0">
                <a:latin typeface="Times New Roman"/>
                <a:ea typeface="Times New Roman"/>
              </a:rPr>
              <a:t>Teplotu </a:t>
            </a:r>
            <a:r>
              <a:rPr lang="cs-CZ" sz="2400" dirty="0">
                <a:latin typeface="Times New Roman"/>
                <a:ea typeface="Times New Roman"/>
              </a:rPr>
              <a:t>lze nepřímo měřit jako úbytek napětí na teplotně závislém odporu. K tomu je třeba, aby proud </a:t>
            </a:r>
            <a:r>
              <a:rPr lang="cs-CZ" sz="2400" dirty="0" smtClean="0">
                <a:latin typeface="Times New Roman"/>
                <a:ea typeface="Times New Roman"/>
              </a:rPr>
              <a:t>IO </a:t>
            </a:r>
            <a:r>
              <a:rPr lang="cs-CZ" sz="2400" dirty="0">
                <a:latin typeface="Times New Roman"/>
                <a:ea typeface="Times New Roman"/>
              </a:rPr>
              <a:t>protékající tímto odporem měl přesně nastavenou </a:t>
            </a:r>
            <a:r>
              <a:rPr lang="cs-CZ" sz="2400" dirty="0" smtClean="0">
                <a:latin typeface="Times New Roman"/>
                <a:ea typeface="Times New Roman"/>
              </a:rPr>
              <a:t>hodnotu. </a:t>
            </a:r>
            <a:r>
              <a:rPr lang="cs-CZ" sz="2400" dirty="0">
                <a:latin typeface="Times New Roman"/>
                <a:ea typeface="Times New Roman"/>
              </a:rPr>
              <a:t>Proud </a:t>
            </a:r>
            <a:r>
              <a:rPr lang="cs-CZ" sz="2400" dirty="0" smtClean="0">
                <a:latin typeface="Times New Roman"/>
                <a:ea typeface="Times New Roman"/>
              </a:rPr>
              <a:t>IO </a:t>
            </a:r>
            <a:r>
              <a:rPr lang="cs-CZ" sz="2400" dirty="0">
                <a:latin typeface="Times New Roman"/>
                <a:ea typeface="Times New Roman"/>
              </a:rPr>
              <a:t>zůstává konstantní i když se vlivem teploty mění odpory vodičů RL2,RL4 a odpor čidla R1. </a:t>
            </a:r>
          </a:p>
        </p:txBody>
      </p:sp>
      <p:sp>
        <p:nvSpPr>
          <p:cNvPr id="5" name="Šipka doprava 4">
            <a:hlinkClick r:id="rId2" action="ppaction://hlinksldjump"/>
          </p:cNvPr>
          <p:cNvSpPr/>
          <p:nvPr/>
        </p:nvSpPr>
        <p:spPr>
          <a:xfrm>
            <a:off x="8391183" y="6165304"/>
            <a:ext cx="520824" cy="36154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5057301" y="2353747"/>
            <a:ext cx="3362307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dirty="0" smtClean="0">
                <a:latin typeface="Times New Roman"/>
                <a:ea typeface="Times New Roman"/>
              </a:rPr>
              <a:t>Úbytek </a:t>
            </a:r>
            <a:r>
              <a:rPr lang="cs-CZ" sz="2400" dirty="0">
                <a:latin typeface="Times New Roman"/>
                <a:ea typeface="Times New Roman"/>
              </a:rPr>
              <a:t>napětí na čidle R1 je pak závislý jenom na teplotě. </a:t>
            </a:r>
            <a:r>
              <a:rPr lang="cs-CZ" sz="2400" dirty="0" smtClean="0">
                <a:latin typeface="Times New Roman"/>
                <a:ea typeface="Times New Roman"/>
              </a:rPr>
              <a:t>Snímač má </a:t>
            </a:r>
            <a:r>
              <a:rPr lang="cs-CZ" sz="2400" dirty="0" err="1">
                <a:latin typeface="Times New Roman"/>
                <a:ea typeface="Times New Roman"/>
              </a:rPr>
              <a:t>čtyřvodičové</a:t>
            </a:r>
            <a:r>
              <a:rPr lang="cs-CZ" sz="2400" dirty="0">
                <a:latin typeface="Times New Roman"/>
                <a:ea typeface="Times New Roman"/>
              </a:rPr>
              <a:t> zapojení (k čidlu vedou 4 vodiče) s konstantním </a:t>
            </a:r>
            <a:r>
              <a:rPr lang="cs-CZ" sz="2400" dirty="0" smtClean="0">
                <a:latin typeface="Times New Roman"/>
                <a:ea typeface="Times New Roman"/>
              </a:rPr>
              <a:t>proudem. Toto zapojení </a:t>
            </a:r>
            <a:r>
              <a:rPr lang="cs-CZ" sz="2400" dirty="0">
                <a:latin typeface="Times New Roman"/>
                <a:ea typeface="Times New Roman"/>
              </a:rPr>
              <a:t>je nutno použit při dlouhém vedení k samotnému čidlu a při velkém rozsahu teplot. </a:t>
            </a:r>
          </a:p>
        </p:txBody>
      </p:sp>
      <p:pic>
        <p:nvPicPr>
          <p:cNvPr id="1026" name="Picture 2" descr="můstek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41318" y="2469580"/>
            <a:ext cx="4334738" cy="349142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37233491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39953" y="1270273"/>
            <a:ext cx="7784958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dirty="0" smtClean="0">
                <a:latin typeface="Times New Roman"/>
                <a:ea typeface="Times New Roman"/>
              </a:rPr>
              <a:t>Používají </a:t>
            </a:r>
            <a:r>
              <a:rPr lang="cs-CZ" sz="2400" dirty="0">
                <a:latin typeface="Times New Roman"/>
                <a:ea typeface="Times New Roman"/>
              </a:rPr>
              <a:t>se buďto NTC-termistory tvořené dotovaným polovodičem, nebo PTC-termistory z čistého křemíku. Tato čidla jsou malá, rychle reagují a oproti kovovým čidlům mají 20-krát větší citlivost. Charakteristika těchto čidel je však lineární jen v malém rozsahu teplot.</a:t>
            </a:r>
          </a:p>
        </p:txBody>
      </p:sp>
      <p:sp>
        <p:nvSpPr>
          <p:cNvPr id="5" name="Šipka doprava 4">
            <a:hlinkClick r:id="rId2" action="ppaction://hlinksldjump"/>
          </p:cNvPr>
          <p:cNvSpPr/>
          <p:nvPr/>
        </p:nvSpPr>
        <p:spPr>
          <a:xfrm>
            <a:off x="8391183" y="6165304"/>
            <a:ext cx="520824" cy="36154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739954" y="439276"/>
            <a:ext cx="7784958" cy="830997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  <a:latin typeface="Times New Roman"/>
                <a:ea typeface="Times New Roman"/>
              </a:rPr>
              <a:t>Polovodičová </a:t>
            </a:r>
            <a:r>
              <a:rPr lang="cs-CZ" sz="2400" dirty="0">
                <a:solidFill>
                  <a:schemeClr val="bg1"/>
                </a:solidFill>
                <a:latin typeface="Times New Roman"/>
                <a:ea typeface="Times New Roman"/>
              </a:rPr>
              <a:t>čidla jsou vhodná pro měření teplot od -</a:t>
            </a:r>
            <a:r>
              <a:rPr lang="cs-CZ" sz="2400" dirty="0" smtClean="0">
                <a:solidFill>
                  <a:schemeClr val="bg1"/>
                </a:solidFill>
                <a:latin typeface="Times New Roman"/>
                <a:ea typeface="Times New Roman"/>
              </a:rPr>
              <a:t>50</a:t>
            </a:r>
            <a:r>
              <a:rPr lang="cs-CZ" sz="2400" baseline="30000" dirty="0" smtClean="0">
                <a:solidFill>
                  <a:schemeClr val="bg1"/>
                </a:solidFill>
                <a:latin typeface="Times New Roman"/>
                <a:ea typeface="Times New Roman"/>
              </a:rPr>
              <a:t>0C</a:t>
            </a:r>
            <a:r>
              <a:rPr lang="cs-CZ" sz="2400" dirty="0" smtClean="0">
                <a:solidFill>
                  <a:schemeClr val="bg1"/>
                </a:solidFill>
                <a:latin typeface="Times New Roman"/>
                <a:ea typeface="Times New Roman"/>
              </a:rPr>
              <a:t> </a:t>
            </a:r>
            <a:r>
              <a:rPr lang="cs-CZ" sz="2400" dirty="0">
                <a:solidFill>
                  <a:schemeClr val="bg1"/>
                </a:solidFill>
                <a:latin typeface="Times New Roman"/>
                <a:ea typeface="Times New Roman"/>
              </a:rPr>
              <a:t>do +</a:t>
            </a:r>
            <a:r>
              <a:rPr lang="cs-CZ" sz="2400" dirty="0" smtClean="0">
                <a:solidFill>
                  <a:schemeClr val="bg1"/>
                </a:solidFill>
                <a:latin typeface="Times New Roman"/>
                <a:ea typeface="Times New Roman"/>
              </a:rPr>
              <a:t>180</a:t>
            </a:r>
            <a:r>
              <a:rPr lang="cs-CZ" sz="2400" baseline="30000" dirty="0" smtClean="0">
                <a:solidFill>
                  <a:schemeClr val="bg1"/>
                </a:solidFill>
                <a:latin typeface="Times New Roman"/>
                <a:ea typeface="Times New Roman"/>
              </a:rPr>
              <a:t>0</a:t>
            </a:r>
            <a:r>
              <a:rPr lang="cs-CZ" sz="2400" dirty="0" smtClean="0">
                <a:solidFill>
                  <a:schemeClr val="bg1"/>
                </a:solidFill>
                <a:latin typeface="Times New Roman"/>
                <a:ea typeface="Times New Roman"/>
              </a:rPr>
              <a:t>C.</a:t>
            </a:r>
            <a:endParaRPr lang="cs-CZ" sz="2400" dirty="0">
              <a:solidFill>
                <a:schemeClr val="bg1"/>
              </a:solidFill>
              <a:latin typeface="Times New Roman"/>
              <a:ea typeface="Times New Roman"/>
            </a:endParaRPr>
          </a:p>
        </p:txBody>
      </p:sp>
      <p:pic>
        <p:nvPicPr>
          <p:cNvPr id="3" name="Picture 2" descr="můstek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954" y="3209265"/>
            <a:ext cx="4840158" cy="324407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Obdélník 3"/>
          <p:cNvSpPr/>
          <p:nvPr/>
        </p:nvSpPr>
        <p:spPr>
          <a:xfrm>
            <a:off x="5632874" y="4210984"/>
            <a:ext cx="2872791" cy="193899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dirty="0">
                <a:latin typeface="Times New Roman"/>
                <a:ea typeface="Times New Roman"/>
              </a:rPr>
              <a:t>Změny </a:t>
            </a:r>
            <a:r>
              <a:rPr lang="cs-CZ" sz="2400" dirty="0" smtClean="0">
                <a:latin typeface="Times New Roman"/>
                <a:ea typeface="Times New Roman"/>
              </a:rPr>
              <a:t>napětí U1 </a:t>
            </a:r>
            <a:r>
              <a:rPr lang="cs-CZ" sz="2400" dirty="0">
                <a:latin typeface="Times New Roman"/>
                <a:ea typeface="Times New Roman"/>
              </a:rPr>
              <a:t>jsou zesilovány </a:t>
            </a:r>
            <a:r>
              <a:rPr lang="cs-CZ" sz="2400" dirty="0" smtClean="0">
                <a:latin typeface="Times New Roman"/>
                <a:ea typeface="Times New Roman"/>
              </a:rPr>
              <a:t>zesilovačem A1 s</a:t>
            </a:r>
            <a:r>
              <a:rPr lang="cs-CZ" sz="2400" dirty="0">
                <a:latin typeface="Times New Roman"/>
                <a:ea typeface="Times New Roman"/>
              </a:rPr>
              <a:t> vysokým vstupním </a:t>
            </a:r>
            <a:r>
              <a:rPr lang="cs-CZ" sz="2400" dirty="0" smtClean="0">
                <a:latin typeface="Times New Roman"/>
                <a:ea typeface="Times New Roman"/>
              </a:rPr>
              <a:t> odporem</a:t>
            </a:r>
            <a:r>
              <a:rPr lang="cs-CZ" sz="2400" dirty="0">
                <a:latin typeface="Times New Roman"/>
                <a:ea typeface="Times New Roman"/>
              </a:rPr>
              <a:t>.</a:t>
            </a:r>
          </a:p>
        </p:txBody>
      </p:sp>
      <p:sp>
        <p:nvSpPr>
          <p:cNvPr id="8" name="Šipka dolů 7"/>
          <p:cNvSpPr/>
          <p:nvPr/>
        </p:nvSpPr>
        <p:spPr>
          <a:xfrm rot="5400000">
            <a:off x="6641757" y="2921766"/>
            <a:ext cx="576064" cy="792088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7746666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39953" y="316632"/>
            <a:ext cx="6856382" cy="830997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>
            <a:spAutoFit/>
          </a:bodyPr>
          <a:lstStyle/>
          <a:p>
            <a:pPr algn="just"/>
            <a:r>
              <a:rPr lang="cs-CZ" sz="2400" dirty="0" smtClean="0">
                <a:solidFill>
                  <a:schemeClr val="bg1"/>
                </a:solidFill>
                <a:latin typeface="Times New Roman"/>
                <a:ea typeface="Times New Roman"/>
              </a:rPr>
              <a:t>S </a:t>
            </a:r>
            <a:r>
              <a:rPr lang="cs-CZ" sz="2400" dirty="0">
                <a:solidFill>
                  <a:schemeClr val="bg1"/>
                </a:solidFill>
                <a:latin typeface="Times New Roman"/>
                <a:ea typeface="Times New Roman"/>
              </a:rPr>
              <a:t>ohledem na přípustnou teplotu jsou co nejblíže snímacím čidlům umístěny </a:t>
            </a:r>
            <a:r>
              <a:rPr lang="cs-CZ" sz="2400" dirty="0" smtClean="0">
                <a:solidFill>
                  <a:schemeClr val="bg1"/>
                </a:solidFill>
                <a:latin typeface="Times New Roman"/>
                <a:ea typeface="Times New Roman"/>
              </a:rPr>
              <a:t>předzesilovače. </a:t>
            </a:r>
            <a:endParaRPr lang="cs-CZ" sz="2400" dirty="0">
              <a:solidFill>
                <a:schemeClr val="bg1"/>
              </a:solidFill>
              <a:latin typeface="Times New Roman"/>
              <a:ea typeface="Times New Roman"/>
            </a:endParaRPr>
          </a:p>
        </p:txBody>
      </p:sp>
      <p:sp>
        <p:nvSpPr>
          <p:cNvPr id="7" name="Šipka doprava 6">
            <a:hlinkClick r:id="rId2" action="ppaction://hlinksldjump"/>
          </p:cNvPr>
          <p:cNvSpPr/>
          <p:nvPr/>
        </p:nvSpPr>
        <p:spPr>
          <a:xfrm>
            <a:off x="8391183" y="6165304"/>
            <a:ext cx="520824" cy="36154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6" name="Šipka dolů 5"/>
          <p:cNvSpPr/>
          <p:nvPr/>
        </p:nvSpPr>
        <p:spPr>
          <a:xfrm rot="5400000">
            <a:off x="7851123" y="444098"/>
            <a:ext cx="504056" cy="576064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pic>
        <p:nvPicPr>
          <p:cNvPr id="3" name="Obrázek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952" y="3065010"/>
            <a:ext cx="6856383" cy="3277116"/>
          </a:xfrm>
          <a:prstGeom prst="rect">
            <a:avLst/>
          </a:prstGeom>
        </p:spPr>
      </p:pic>
      <p:sp>
        <p:nvSpPr>
          <p:cNvPr id="4" name="Obdélník 3"/>
          <p:cNvSpPr/>
          <p:nvPr/>
        </p:nvSpPr>
        <p:spPr>
          <a:xfrm>
            <a:off x="739953" y="1372229"/>
            <a:ext cx="7704856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sz="2400" dirty="0">
                <a:latin typeface="Times New Roman"/>
                <a:ea typeface="Times New Roman"/>
              </a:rPr>
              <a:t>Předzesilovače tvoří s čidlem kompletní snímače a převádějí signál na nějakou standardní úroveň (např. proudový signál 4mA-20mA), potřebnou pro další zpracování v nějakém řídícím systému.</a:t>
            </a:r>
          </a:p>
        </p:txBody>
      </p:sp>
    </p:spTree>
    <p:extLst>
      <p:ext uri="{BB962C8B-B14F-4D97-AF65-F5344CB8AC3E}">
        <p14:creationId xmlns:p14="http://schemas.microsoft.com/office/powerpoint/2010/main" val="3649241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  <p:bldLst>
      <p:bldP spid="2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39953" y="316632"/>
            <a:ext cx="7704856" cy="230832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cs-CZ" sz="2400" dirty="0" smtClean="0">
                <a:latin typeface="Times New Roman"/>
                <a:ea typeface="Times New Roman"/>
              </a:rPr>
              <a:t>Odporové miniaturní </a:t>
            </a:r>
            <a:r>
              <a:rPr lang="cs-CZ" sz="2400" dirty="0">
                <a:latin typeface="Times New Roman"/>
                <a:ea typeface="Times New Roman"/>
              </a:rPr>
              <a:t>senzory jsou navrženy a </a:t>
            </a:r>
            <a:r>
              <a:rPr lang="cs-CZ" sz="2400" dirty="0" smtClean="0">
                <a:latin typeface="Times New Roman"/>
                <a:ea typeface="Times New Roman"/>
              </a:rPr>
              <a:t>konstruovány </a:t>
            </a:r>
            <a:r>
              <a:rPr lang="pl-PL" sz="2400" dirty="0" smtClean="0">
                <a:latin typeface="Times New Roman"/>
                <a:ea typeface="Times New Roman"/>
              </a:rPr>
              <a:t>tak</a:t>
            </a:r>
            <a:r>
              <a:rPr lang="pl-PL" sz="2400" dirty="0">
                <a:latin typeface="Times New Roman"/>
                <a:ea typeface="Times New Roman"/>
              </a:rPr>
              <a:t>, aby včas zabranily </a:t>
            </a:r>
            <a:r>
              <a:rPr lang="pl-PL" sz="2400" dirty="0" smtClean="0">
                <a:latin typeface="Times New Roman"/>
                <a:ea typeface="Times New Roman"/>
              </a:rPr>
              <a:t>škodám </a:t>
            </a:r>
            <a:r>
              <a:rPr lang="pl-PL" sz="2400" dirty="0">
                <a:latin typeface="Times New Roman"/>
                <a:ea typeface="Times New Roman"/>
              </a:rPr>
              <a:t>u </a:t>
            </a:r>
            <a:r>
              <a:rPr lang="pl-PL" sz="2400" dirty="0" smtClean="0">
                <a:latin typeface="Times New Roman"/>
                <a:ea typeface="Times New Roman"/>
              </a:rPr>
              <a:t>velkých </a:t>
            </a:r>
            <a:r>
              <a:rPr lang="cs-CZ" sz="2400" dirty="0" smtClean="0">
                <a:latin typeface="Times New Roman"/>
                <a:ea typeface="Times New Roman"/>
              </a:rPr>
              <a:t>strojů </a:t>
            </a:r>
            <a:r>
              <a:rPr lang="cs-CZ" sz="2400" dirty="0">
                <a:latin typeface="Times New Roman"/>
                <a:ea typeface="Times New Roman"/>
              </a:rPr>
              <a:t>a motorů (např. </a:t>
            </a:r>
            <a:r>
              <a:rPr lang="cs-CZ" sz="2400" dirty="0" smtClean="0">
                <a:latin typeface="Times New Roman"/>
                <a:ea typeface="Times New Roman"/>
              </a:rPr>
              <a:t>náhle zvýšeni teploty z </a:t>
            </a:r>
            <a:r>
              <a:rPr lang="cs-CZ" sz="2400" dirty="0">
                <a:latin typeface="Times New Roman"/>
                <a:ea typeface="Times New Roman"/>
              </a:rPr>
              <a:t>důvodu </a:t>
            </a:r>
            <a:r>
              <a:rPr lang="cs-CZ" sz="2400" dirty="0" smtClean="0">
                <a:latin typeface="Times New Roman"/>
                <a:ea typeface="Times New Roman"/>
              </a:rPr>
              <a:t>chybějícího </a:t>
            </a:r>
            <a:r>
              <a:rPr lang="cs-CZ" sz="2400" dirty="0">
                <a:latin typeface="Times New Roman"/>
                <a:ea typeface="Times New Roman"/>
              </a:rPr>
              <a:t>oleje nebo poškozeni ložisek</a:t>
            </a:r>
            <a:r>
              <a:rPr lang="cs-CZ" sz="2400" dirty="0" smtClean="0">
                <a:latin typeface="Times New Roman"/>
                <a:ea typeface="Times New Roman"/>
              </a:rPr>
              <a:t>). Tyto </a:t>
            </a:r>
            <a:r>
              <a:rPr lang="cs-CZ" sz="2400" dirty="0">
                <a:latin typeface="Times New Roman"/>
                <a:ea typeface="Times New Roman"/>
              </a:rPr>
              <a:t>senzory </a:t>
            </a:r>
            <a:r>
              <a:rPr lang="cs-CZ" sz="2400" dirty="0" smtClean="0">
                <a:latin typeface="Times New Roman"/>
                <a:ea typeface="Times New Roman"/>
              </a:rPr>
              <a:t>mají vynikající mechanické vlastnosti z </a:t>
            </a:r>
            <a:r>
              <a:rPr lang="cs-CZ" sz="2400" dirty="0">
                <a:latin typeface="Times New Roman"/>
                <a:ea typeface="Times New Roman"/>
              </a:rPr>
              <a:t>důvodu </a:t>
            </a:r>
            <a:r>
              <a:rPr lang="cs-CZ" sz="2400" dirty="0" err="1">
                <a:latin typeface="Times New Roman"/>
                <a:ea typeface="Times New Roman"/>
              </a:rPr>
              <a:t>robustniho</a:t>
            </a:r>
            <a:r>
              <a:rPr lang="cs-CZ" sz="2400" dirty="0">
                <a:latin typeface="Times New Roman"/>
                <a:ea typeface="Times New Roman"/>
              </a:rPr>
              <a:t> provedeni těla </a:t>
            </a:r>
            <a:r>
              <a:rPr lang="cs-CZ" sz="2400" dirty="0" smtClean="0">
                <a:latin typeface="Times New Roman"/>
                <a:ea typeface="Times New Roman"/>
              </a:rPr>
              <a:t>snímače </a:t>
            </a:r>
            <a:r>
              <a:rPr lang="cs-CZ" sz="2400" dirty="0">
                <a:latin typeface="Times New Roman"/>
                <a:ea typeface="Times New Roman"/>
              </a:rPr>
              <a:t>a </a:t>
            </a:r>
            <a:r>
              <a:rPr lang="cs-CZ" sz="2400" dirty="0" err="1" smtClean="0">
                <a:latin typeface="Times New Roman"/>
                <a:ea typeface="Times New Roman"/>
              </a:rPr>
              <a:t>snímačových</a:t>
            </a:r>
            <a:r>
              <a:rPr lang="cs-CZ" sz="2400" dirty="0" smtClean="0">
                <a:latin typeface="Times New Roman"/>
                <a:ea typeface="Times New Roman"/>
              </a:rPr>
              <a:t> vývodů. </a:t>
            </a:r>
            <a:endParaRPr lang="cs-CZ" sz="2400" dirty="0">
              <a:latin typeface="Times New Roman"/>
              <a:ea typeface="Times New Roman"/>
            </a:endParaRPr>
          </a:p>
        </p:txBody>
      </p:sp>
      <p:sp>
        <p:nvSpPr>
          <p:cNvPr id="3" name="Šipka doprava 2">
            <a:hlinkClick r:id="rId2" action="ppaction://hlinksldjump"/>
          </p:cNvPr>
          <p:cNvSpPr/>
          <p:nvPr/>
        </p:nvSpPr>
        <p:spPr>
          <a:xfrm>
            <a:off x="8391183" y="6165304"/>
            <a:ext cx="520824" cy="36154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39952" y="2924800"/>
            <a:ext cx="3823101" cy="324050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Obdélník 4"/>
          <p:cNvSpPr/>
          <p:nvPr/>
        </p:nvSpPr>
        <p:spPr>
          <a:xfrm>
            <a:off x="4716016" y="2528127"/>
            <a:ext cx="3681888" cy="378565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just"/>
            <a:r>
              <a:rPr lang="cs-CZ" sz="2400" dirty="0">
                <a:solidFill>
                  <a:prstClr val="black"/>
                </a:solidFill>
                <a:latin typeface="Times New Roman"/>
                <a:ea typeface="Times New Roman"/>
              </a:rPr>
              <a:t>Pro vyšší odolnost teplotního čidla lze požít konstrukci s </a:t>
            </a:r>
            <a:r>
              <a:rPr lang="cs-CZ" sz="2400" dirty="0">
                <a:solidFill>
                  <a:srgbClr val="FF0000"/>
                </a:solidFill>
                <a:latin typeface="Times New Roman"/>
                <a:ea typeface="Times New Roman"/>
              </a:rPr>
              <a:t>nerezovým ochranným pláštěm</a:t>
            </a:r>
            <a:r>
              <a:rPr lang="cs-CZ" sz="2400" dirty="0">
                <a:solidFill>
                  <a:prstClr val="black"/>
                </a:solidFill>
                <a:latin typeface="Times New Roman"/>
                <a:ea typeface="Times New Roman"/>
              </a:rPr>
              <a:t>. Různé způsoby upevněni v montážních pokynech umožňují nalézt optimální řešeni upevněni snímače a zajistit tak plně funkční a spolehlivý provoz zařízení.</a:t>
            </a:r>
          </a:p>
        </p:txBody>
      </p:sp>
    </p:spTree>
    <p:extLst>
      <p:ext uri="{BB962C8B-B14F-4D97-AF65-F5344CB8AC3E}">
        <p14:creationId xmlns:p14="http://schemas.microsoft.com/office/powerpoint/2010/main" val="5266919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délník 1"/>
          <p:cNvSpPr/>
          <p:nvPr/>
        </p:nvSpPr>
        <p:spPr>
          <a:xfrm>
            <a:off x="739952" y="1340768"/>
            <a:ext cx="7704856" cy="415498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lvl="0" indent="-457200">
              <a:buFont typeface="+mj-lt"/>
              <a:buAutoNum type="arabicPeriod"/>
            </a:pPr>
            <a:r>
              <a:rPr lang="cs-CZ" sz="2400" dirty="0" smtClean="0">
                <a:latin typeface="Times New Roman"/>
                <a:ea typeface="Times New Roman"/>
              </a:rPr>
              <a:t>Popište </a:t>
            </a:r>
            <a:r>
              <a:rPr lang="cs-CZ" sz="2400" dirty="0">
                <a:latin typeface="Times New Roman"/>
                <a:ea typeface="Times New Roman"/>
              </a:rPr>
              <a:t>konstrukci a funkci snímače teploty se </a:t>
            </a:r>
            <a:r>
              <a:rPr lang="cs-CZ" sz="2400" dirty="0" err="1">
                <a:latin typeface="Times New Roman"/>
                <a:ea typeface="Times New Roman"/>
              </a:rPr>
              <a:t>čtyřvodičovým</a:t>
            </a:r>
            <a:r>
              <a:rPr lang="cs-CZ" sz="2400" dirty="0">
                <a:latin typeface="Times New Roman"/>
                <a:ea typeface="Times New Roman"/>
              </a:rPr>
              <a:t> připojením čidla a </a:t>
            </a:r>
            <a:r>
              <a:rPr lang="cs-CZ" sz="2400" dirty="0" err="1">
                <a:latin typeface="Times New Roman"/>
                <a:ea typeface="Times New Roman"/>
              </a:rPr>
              <a:t>konst</a:t>
            </a:r>
            <a:r>
              <a:rPr lang="cs-CZ" sz="2400" dirty="0">
                <a:latin typeface="Times New Roman"/>
                <a:ea typeface="Times New Roman"/>
              </a:rPr>
              <a:t>. proudem</a:t>
            </a:r>
            <a:r>
              <a:rPr lang="cs-CZ" sz="2400" dirty="0" smtClean="0">
                <a:latin typeface="Times New Roman"/>
                <a:ea typeface="Times New Roman"/>
              </a:rPr>
              <a:t>.</a:t>
            </a:r>
          </a:p>
          <a:p>
            <a:pPr marL="457200" indent="-457200">
              <a:buFont typeface="+mj-lt"/>
              <a:buAutoNum type="arabicPeriod"/>
            </a:pPr>
            <a:endParaRPr lang="cs-CZ" sz="2400" dirty="0" smtClean="0">
              <a:latin typeface="Times New Roman"/>
              <a:ea typeface="Times New Roman"/>
            </a:endParaRPr>
          </a:p>
          <a:p>
            <a:pPr marL="457200" indent="-457200">
              <a:buFont typeface="+mj-lt"/>
              <a:buAutoNum type="arabicPeriod"/>
            </a:pPr>
            <a:endParaRPr lang="cs-CZ" sz="2400" dirty="0" smtClean="0">
              <a:latin typeface="Times New Roman"/>
              <a:ea typeface="Times New Roman"/>
            </a:endParaRPr>
          </a:p>
          <a:p>
            <a:pPr marL="457200" indent="-457200">
              <a:buFont typeface="+mj-lt"/>
              <a:buAutoNum type="arabicPeriod"/>
            </a:pPr>
            <a:r>
              <a:rPr lang="cs-CZ" sz="2400" dirty="0" smtClean="0">
                <a:latin typeface="Times New Roman"/>
                <a:ea typeface="Times New Roman"/>
              </a:rPr>
              <a:t>Jmenujte </a:t>
            </a:r>
            <a:r>
              <a:rPr lang="cs-CZ" sz="2400" dirty="0">
                <a:latin typeface="Times New Roman"/>
                <a:ea typeface="Times New Roman"/>
              </a:rPr>
              <a:t>přednosti a nevýhody polovodičového čidla oproti kovovému teplotnímu čidlu.</a:t>
            </a:r>
          </a:p>
          <a:p>
            <a:pPr marL="457200" indent="-457200">
              <a:buFont typeface="+mj-lt"/>
              <a:buAutoNum type="arabicPeriod"/>
            </a:pPr>
            <a:endParaRPr lang="cs-CZ" sz="2400" dirty="0" smtClean="0">
              <a:latin typeface="Times New Roman"/>
              <a:ea typeface="Times New Roman"/>
            </a:endParaRPr>
          </a:p>
          <a:p>
            <a:pPr marL="457200" indent="-457200">
              <a:buFont typeface="+mj-lt"/>
              <a:buAutoNum type="arabicPeriod"/>
            </a:pPr>
            <a:endParaRPr lang="cs-CZ" sz="2400" dirty="0" smtClean="0">
              <a:latin typeface="Times New Roman"/>
              <a:ea typeface="Times New Roman"/>
            </a:endParaRPr>
          </a:p>
          <a:p>
            <a:pPr marL="457200" indent="-457200">
              <a:buFont typeface="+mj-lt"/>
              <a:buAutoNum type="arabicPeriod"/>
            </a:pPr>
            <a:r>
              <a:rPr lang="cs-CZ" sz="2400" dirty="0" smtClean="0">
                <a:latin typeface="Times New Roman"/>
                <a:ea typeface="Times New Roman"/>
              </a:rPr>
              <a:t>Jaké </a:t>
            </a:r>
            <a:r>
              <a:rPr lang="cs-CZ" sz="2400" dirty="0">
                <a:latin typeface="Times New Roman"/>
                <a:ea typeface="Times New Roman"/>
              </a:rPr>
              <a:t>jsou rozsahy teplot, které lze měřit.</a:t>
            </a:r>
          </a:p>
          <a:p>
            <a:pPr lvl="1"/>
            <a:r>
              <a:rPr lang="cs-CZ" sz="2400" dirty="0">
                <a:latin typeface="Times New Roman"/>
                <a:ea typeface="Times New Roman"/>
              </a:rPr>
              <a:t>odporovými </a:t>
            </a:r>
            <a:r>
              <a:rPr lang="cs-CZ" sz="2400" dirty="0" smtClean="0">
                <a:latin typeface="Times New Roman"/>
                <a:ea typeface="Times New Roman"/>
              </a:rPr>
              <a:t>čidly?</a:t>
            </a:r>
            <a:endParaRPr lang="cs-CZ" sz="2400" dirty="0">
              <a:latin typeface="Times New Roman"/>
              <a:ea typeface="Times New Roman"/>
            </a:endParaRPr>
          </a:p>
          <a:p>
            <a:pPr marL="457200" lvl="0" indent="-457200">
              <a:buFont typeface="+mj-lt"/>
              <a:buAutoNum type="arabicPeriod"/>
            </a:pPr>
            <a:endParaRPr lang="cs-CZ" sz="2400" dirty="0">
              <a:latin typeface="Times New Roman"/>
              <a:ea typeface="Times New Roman"/>
            </a:endParaRPr>
          </a:p>
        </p:txBody>
      </p:sp>
      <p:sp>
        <p:nvSpPr>
          <p:cNvPr id="3" name="Šipka doprava 2">
            <a:hlinkClick r:id="rId2" action="ppaction://hlinksldjump"/>
          </p:cNvPr>
          <p:cNvSpPr/>
          <p:nvPr/>
        </p:nvSpPr>
        <p:spPr>
          <a:xfrm>
            <a:off x="8391183" y="6165304"/>
            <a:ext cx="520824" cy="361545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ot="0" spcFirstLastPara="0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cs-CZ"/>
          </a:p>
        </p:txBody>
      </p:sp>
      <p:sp>
        <p:nvSpPr>
          <p:cNvPr id="5" name="Obdélník 4"/>
          <p:cNvSpPr/>
          <p:nvPr/>
        </p:nvSpPr>
        <p:spPr>
          <a:xfrm>
            <a:off x="739952" y="548680"/>
            <a:ext cx="7704857" cy="461665"/>
          </a:xfrm>
          <a:prstGeom prst="rect">
            <a:avLst/>
          </a:prstGeom>
          <a:solidFill>
            <a:schemeClr val="bg2">
              <a:lumMod val="75000"/>
            </a:schemeClr>
          </a:solidFill>
        </p:spPr>
        <p:txBody>
          <a:bodyPr wrap="square">
            <a:spAutoFit/>
          </a:bodyPr>
          <a:lstStyle/>
          <a:p>
            <a:r>
              <a:rPr lang="cs-CZ" sz="2400" dirty="0" smtClean="0">
                <a:solidFill>
                  <a:schemeClr val="bg1"/>
                </a:solidFill>
                <a:latin typeface="Times New Roman"/>
                <a:ea typeface="Times New Roman"/>
              </a:rPr>
              <a:t>Otázky </a:t>
            </a:r>
            <a:r>
              <a:rPr lang="cs-CZ" sz="2400" dirty="0">
                <a:solidFill>
                  <a:schemeClr val="bg1"/>
                </a:solidFill>
                <a:latin typeface="Times New Roman"/>
                <a:ea typeface="Times New Roman"/>
              </a:rPr>
              <a:t>k opakování</a:t>
            </a:r>
          </a:p>
        </p:txBody>
      </p:sp>
      <p:sp>
        <p:nvSpPr>
          <p:cNvPr id="4" name="Zaoblený obdélník 3"/>
          <p:cNvSpPr/>
          <p:nvPr/>
        </p:nvSpPr>
        <p:spPr>
          <a:xfrm>
            <a:off x="6141832" y="2276872"/>
            <a:ext cx="1800200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hlinkClick r:id="rId3" action="ppaction://hlinksldjump"/>
              </a:rPr>
              <a:t>Nápověda</a:t>
            </a:r>
            <a:endParaRPr lang="cs-CZ" dirty="0"/>
          </a:p>
        </p:txBody>
      </p:sp>
      <p:sp>
        <p:nvSpPr>
          <p:cNvPr id="8" name="Zaoblený obdélník 7"/>
          <p:cNvSpPr/>
          <p:nvPr/>
        </p:nvSpPr>
        <p:spPr>
          <a:xfrm>
            <a:off x="6141832" y="3501008"/>
            <a:ext cx="1800200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hlinkClick r:id="rId4" action="ppaction://hlinksldjump"/>
              </a:rPr>
              <a:t>Nápověda</a:t>
            </a:r>
            <a:endParaRPr lang="cs-CZ" dirty="0"/>
          </a:p>
        </p:txBody>
      </p:sp>
      <p:sp>
        <p:nvSpPr>
          <p:cNvPr id="9" name="Zaoblený obdélník 8"/>
          <p:cNvSpPr/>
          <p:nvPr/>
        </p:nvSpPr>
        <p:spPr>
          <a:xfrm>
            <a:off x="6141832" y="4797152"/>
            <a:ext cx="1800200" cy="43204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>
                <a:hlinkClick r:id="rId5" action="ppaction://hlinksldjump"/>
              </a:rPr>
              <a:t>Nápověda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1169355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Click="0"/>
    </mc:Choice>
    <mc:Fallback xmlns="">
      <p:transition spd="slow" advClick="0"/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262817" y="260648"/>
            <a:ext cx="8640960" cy="5974923"/>
          </a:xfrm>
          <a:prstGeom prst="rect">
            <a:avLst/>
          </a:prstGeom>
          <a:solidFill>
            <a:schemeClr val="accent5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371097" y="404664"/>
            <a:ext cx="8352928" cy="203132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Anotace:</a:t>
            </a:r>
          </a:p>
          <a:p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Tato prezentace slouží k výkladu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snímačů  </a:t>
            </a:r>
            <a:r>
              <a:rPr lang="cs-CZ" sz="2400" smtClean="0">
                <a:latin typeface="Times New Roman" pitchFamily="18" charset="0"/>
                <a:cs typeface="Times New Roman" pitchFamily="18" charset="0"/>
              </a:rPr>
              <a:t>fyzikálních veličin. </a:t>
            </a:r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Žáci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na základě studia stanoví vlastnosti a funkce jednoduchých obvodů pro systémy EZS.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  <a:p>
            <a:pPr algn="just"/>
            <a:r>
              <a:rPr lang="cs-CZ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cs-CZ" dirty="0">
                <a:latin typeface="Times New Roman" pitchFamily="18" charset="0"/>
                <a:cs typeface="Times New Roman" pitchFamily="18" charset="0"/>
              </a:rPr>
              <a:t/>
            </a:r>
            <a:br>
              <a:rPr lang="cs-CZ" dirty="0">
                <a:latin typeface="Times New Roman" pitchFamily="18" charset="0"/>
                <a:cs typeface="Times New Roman" pitchFamily="18" charset="0"/>
              </a:rPr>
            </a:br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Použité </a:t>
            </a:r>
            <a:r>
              <a:rPr lang="cs-CZ" b="1" u="sng" dirty="0">
                <a:latin typeface="Times New Roman" pitchFamily="18" charset="0"/>
                <a:cs typeface="Times New Roman" pitchFamily="18" charset="0"/>
              </a:rPr>
              <a:t>zdroje</a:t>
            </a:r>
            <a:r>
              <a:rPr lang="cs-CZ" b="1" u="sng" dirty="0" smtClean="0">
                <a:latin typeface="Times New Roman" pitchFamily="18" charset="0"/>
                <a:cs typeface="Times New Roman" pitchFamily="18" charset="0"/>
              </a:rPr>
              <a:t>:</a:t>
            </a:r>
            <a:endParaRPr lang="cs-CZ" b="1" u="sng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TextovéPole 2"/>
          <p:cNvSpPr txBox="1"/>
          <p:nvPr/>
        </p:nvSpPr>
        <p:spPr>
          <a:xfrm>
            <a:off x="276434" y="4995359"/>
            <a:ext cx="835292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cs-CZ" sz="2400" dirty="0">
                <a:latin typeface="Times New Roman" pitchFamily="18" charset="0"/>
                <a:cs typeface="Times New Roman" pitchFamily="18" charset="0"/>
              </a:rPr>
              <a:t>Autorem materiálu a všech jeho částí, není-li uvedeno jinak, </a:t>
            </a:r>
            <a:r>
              <a:rPr lang="cs-CZ" sz="2400" dirty="0" smtClean="0">
                <a:latin typeface="Times New Roman" pitchFamily="18" charset="0"/>
                <a:cs typeface="Times New Roman" pitchFamily="18" charset="0"/>
              </a:rPr>
              <a:t>je Ing. Janyška Lubomír</a:t>
            </a:r>
            <a:endParaRPr lang="cs-CZ" sz="24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6886347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/>
    </mc:Choice>
    <mc:Fallback xmlns="">
      <p:transition spd="slow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Aerodynamika">
  <a:themeElements>
    <a:clrScheme name="Aerodynamika">
      <a:dk1>
        <a:sysClr val="windowText" lastClr="000000"/>
      </a:dk1>
      <a:lt1>
        <a:sysClr val="window" lastClr="FFFFFF"/>
      </a:lt1>
      <a:dk2>
        <a:srgbClr val="212745"/>
      </a:dk2>
      <a:lt2>
        <a:srgbClr val="B4DCFA"/>
      </a:lt2>
      <a:accent1>
        <a:srgbClr val="4E67C8"/>
      </a:accent1>
      <a:accent2>
        <a:srgbClr val="5ECCF3"/>
      </a:accent2>
      <a:accent3>
        <a:srgbClr val="A7EA52"/>
      </a:accent3>
      <a:accent4>
        <a:srgbClr val="5DCEAF"/>
      </a:accent4>
      <a:accent5>
        <a:srgbClr val="FF8021"/>
      </a:accent5>
      <a:accent6>
        <a:srgbClr val="F14124"/>
      </a:accent6>
      <a:hlink>
        <a:srgbClr val="56C7AA"/>
      </a:hlink>
      <a:folHlink>
        <a:srgbClr val="59A8D1"/>
      </a:folHlink>
    </a:clrScheme>
    <a:fontScheme name="Aerodynamika">
      <a:majorFont>
        <a:latin typeface="Trebuchet MS"/>
        <a:ea typeface=""/>
        <a:cs typeface=""/>
        <a:font script="Jpan" typeface="HGｺﾞｼｯｸM"/>
        <a:font script="Hang" typeface="HY그래픽B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Trebuchet MS"/>
        <a:ea typeface=""/>
        <a:cs typeface=""/>
        <a:font script="Jpan" typeface="HGｺﾞｼｯｸM"/>
        <a:font script="Hang" typeface="HY그래픽M"/>
        <a:font script="Hans" typeface="方正姚体"/>
        <a:font script="Hant" typeface="微軟正黑體"/>
        <a:font script="Arab" typeface="Tahoma"/>
        <a:font script="Hebr" typeface="Gisha"/>
        <a:font script="Thai" typeface="Iris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Aerodynamika">
      <a:fillStyleLst>
        <a:solidFill>
          <a:schemeClr val="phClr"/>
        </a:solidFill>
        <a:gradFill rotWithShape="1">
          <a:gsLst>
            <a:gs pos="28000">
              <a:schemeClr val="phClr">
                <a:tint val="18000"/>
                <a:satMod val="120000"/>
                <a:lumMod val="88000"/>
              </a:schemeClr>
            </a:gs>
            <a:gs pos="100000">
              <a:schemeClr val="phClr">
                <a:tint val="40000"/>
                <a:satMod val="100000"/>
                <a:lumMod val="7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lumMod val="95000"/>
              </a:schemeClr>
            </a:gs>
            <a:gs pos="100000">
              <a:schemeClr val="phClr">
                <a:shade val="82000"/>
                <a:satMod val="125000"/>
                <a:lumMod val="74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>
              <a:shade val="75000"/>
              <a:satMod val="125000"/>
              <a:lumMod val="7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50800" dir="5400000" sx="98000" sy="98000" rotWithShape="0">
              <a:srgbClr val="000000">
                <a:alpha val="20000"/>
              </a:srgbClr>
            </a:outerShdw>
          </a:effectLst>
        </a:effectStyle>
        <a:effectStyle>
          <a:effectLst>
            <a:outerShdw blurRad="40005" dist="22984" dir="5400000" rotWithShape="0">
              <a:srgbClr val="000000">
                <a:alpha val="45000"/>
              </a:srgbClr>
            </a:outerShdw>
          </a:effectLst>
          <a:scene3d>
            <a:camera prst="orthographicFront">
              <a:rot lat="0" lon="0" rev="0"/>
            </a:camera>
            <a:lightRig rig="balanced" dir="tr"/>
          </a:scene3d>
          <a:sp3d prstMaterial="matte">
            <a:bevelT w="19050" h="38100"/>
          </a:sp3d>
        </a:effectStyle>
        <a:effectStyle>
          <a:effectLst>
            <a:reflection blurRad="38100" stA="26000" endPos="23000" dist="25400" dir="5400000" sy="-100000" rotWithShape="0"/>
          </a:effectLst>
          <a:scene3d>
            <a:camera prst="orthographicFront">
              <a:rot lat="0" lon="0" rev="0"/>
            </a:camera>
            <a:lightRig rig="balanced" dir="tr"/>
          </a:scene3d>
          <a:sp3d contourW="14605" prstMaterial="plastic">
            <a:bevelT w="50800"/>
            <a:contourClr>
              <a:schemeClr val="phClr">
                <a:shade val="30000"/>
                <a:satMod val="12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8000"/>
                <a:shade val="90000"/>
                <a:satMod val="160000"/>
                <a:lumMod val="100000"/>
              </a:schemeClr>
            </a:gs>
            <a:gs pos="60000">
              <a:schemeClr val="phClr">
                <a:tint val="95000"/>
                <a:shade val="100000"/>
                <a:satMod val="130000"/>
                <a:lumMod val="130000"/>
              </a:schemeClr>
            </a:gs>
            <a:gs pos="100000">
              <a:schemeClr val="phClr">
                <a:tint val="97000"/>
                <a:shade val="100000"/>
                <a:hueMod val="100000"/>
                <a:satMod val="140000"/>
                <a:lumMod val="80000"/>
              </a:schemeClr>
            </a:gs>
          </a:gsLst>
          <a:path path="circle">
            <a:fillToRect l="20000" t="10000" r="20000" b="60000"/>
          </a:path>
        </a:gradFill>
        <a:gradFill rotWithShape="1">
          <a:gsLst>
            <a:gs pos="0">
              <a:schemeClr val="phClr">
                <a:tint val="94000"/>
                <a:satMod val="160000"/>
                <a:lumMod val="160000"/>
              </a:schemeClr>
            </a:gs>
            <a:gs pos="42000">
              <a:schemeClr val="phClr">
                <a:tint val="94000"/>
                <a:shade val="94000"/>
                <a:satMod val="160000"/>
                <a:lumMod val="130000"/>
              </a:schemeClr>
            </a:gs>
            <a:gs pos="100000">
              <a:schemeClr val="phClr">
                <a:tint val="97000"/>
                <a:shade val="94000"/>
                <a:satMod val="180000"/>
                <a:lumMod val="84000"/>
              </a:schemeClr>
            </a:gs>
          </a:gsLst>
          <a:path path="circle">
            <a:fillToRect l="24000" t="44000" r="24000" b="12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Slipstream</Template>
  <TotalTime>726</TotalTime>
  <Words>387</Words>
  <Application>Microsoft Office PowerPoint</Application>
  <PresentationFormat>Předvádění na obrazovce (4:3)</PresentationFormat>
  <Paragraphs>41</Paragraphs>
  <Slides>10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Aerodynamika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Janes</dc:creator>
  <cp:lastModifiedBy>Janes</cp:lastModifiedBy>
  <cp:revision>74</cp:revision>
  <dcterms:created xsi:type="dcterms:W3CDTF">2013-03-27T08:46:28Z</dcterms:created>
  <dcterms:modified xsi:type="dcterms:W3CDTF">2014-10-02T10:44:01Z</dcterms:modified>
</cp:coreProperties>
</file>