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7" r:id="rId4"/>
    <p:sldId id="271" r:id="rId5"/>
    <p:sldId id="268" r:id="rId6"/>
    <p:sldId id="269" r:id="rId7"/>
    <p:sldId id="273" r:id="rId8"/>
    <p:sldId id="274" r:id="rId9"/>
    <p:sldId id="275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Senzory pro EZS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Střední odborná škola Litovel, Komenského 677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III/2-12-11_Snímače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termočlánky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Senzory pro EZS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10.03.2013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581" y="260648"/>
            <a:ext cx="171342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47765" y="1340768"/>
            <a:ext cx="7697045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V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 místě spojení dvou různých kovů vzniká při zahřátí elektrické napětí (kontaktní napětí). Takové spojení dvou kovů pro měření teploty se nazývá termočlánek.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47765" y="512118"/>
            <a:ext cx="76970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Snímače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s termočlánky jako čidly.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764" y="2852936"/>
            <a:ext cx="7568652" cy="356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63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784887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Napětí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termočlánků stoupá s teplotou a závisí také na obou kontaktních kovech. V proudovém obvodu termočlánku jsou ještě další kontakty různých kovů. Při stejném nárůstu teploty v celém proudovém obvodu by se nárůsty tepelných napětí vykompenzovaly. Snímač s termočlánkem jako měřicím čidlem reaguje jenom na teplotní diference v proudovém obvodu.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1026" name="Picture 2" descr="term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81128"/>
            <a:ext cx="5904656" cy="1993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11560" y="2988172"/>
            <a:ext cx="7848872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Termoelektrický jev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(</a:t>
            </a:r>
            <a:r>
              <a:rPr lang="cs-CZ" sz="2400" dirty="0" err="1">
                <a:solidFill>
                  <a:schemeClr val="bg1"/>
                </a:solidFill>
                <a:latin typeface="Times New Roman"/>
                <a:ea typeface="Times New Roman"/>
              </a:rPr>
              <a:t>Seebeckův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jev) 1821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německý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fyzik Thomas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Johann </a:t>
            </a:r>
            <a:r>
              <a:rPr lang="cs-CZ" sz="2400" dirty="0" err="1">
                <a:solidFill>
                  <a:schemeClr val="bg1"/>
                </a:solidFill>
                <a:latin typeface="Times New Roman"/>
                <a:ea typeface="Times New Roman"/>
              </a:rPr>
              <a:t>Seebeck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  <a:p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• přeměna teplotního gradientu přímo na elektrické napětí</a:t>
            </a:r>
          </a:p>
          <a:p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• řádově </a:t>
            </a:r>
            <a:r>
              <a:rPr lang="cs-CZ" sz="2400" dirty="0" err="1">
                <a:solidFill>
                  <a:schemeClr val="bg1"/>
                </a:solidFill>
                <a:latin typeface="Times New Roman"/>
                <a:ea typeface="Times New Roman"/>
              </a:rPr>
              <a:t>μV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 na °C </a:t>
            </a:r>
          </a:p>
        </p:txBody>
      </p:sp>
    </p:spTree>
    <p:extLst>
      <p:ext uri="{BB962C8B-B14F-4D97-AF65-F5344CB8AC3E}">
        <p14:creationId xmlns:p14="http://schemas.microsoft.com/office/powerpoint/2010/main" val="230523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1318" y="476672"/>
            <a:ext cx="769704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Pro </a:t>
            </a:r>
            <a:r>
              <a:rPr lang="cs-CZ" sz="2400" dirty="0">
                <a:latin typeface="Times New Roman"/>
                <a:ea typeface="Times New Roman"/>
              </a:rPr>
              <a:t>měření teploty pomocí termočlánku je nutno využít externí zesilovač pro </a:t>
            </a:r>
            <a:r>
              <a:rPr lang="cs-CZ" sz="2400" dirty="0" smtClean="0">
                <a:latin typeface="Times New Roman"/>
                <a:ea typeface="Times New Roman"/>
              </a:rPr>
              <a:t>termočlánek. Tento </a:t>
            </a:r>
            <a:r>
              <a:rPr lang="cs-CZ" sz="2400" dirty="0">
                <a:latin typeface="Times New Roman"/>
                <a:ea typeface="Times New Roman"/>
              </a:rPr>
              <a:t>pak lze přímo nebo přes převodník napětí/proud připojit na </a:t>
            </a:r>
            <a:r>
              <a:rPr lang="cs-CZ" sz="2400" dirty="0" smtClean="0">
                <a:latin typeface="Times New Roman"/>
                <a:ea typeface="Times New Roman"/>
              </a:rPr>
              <a:t>napěťový nebo </a:t>
            </a:r>
            <a:r>
              <a:rPr lang="cs-CZ" sz="2400" dirty="0">
                <a:latin typeface="Times New Roman"/>
                <a:ea typeface="Times New Roman"/>
              </a:rPr>
              <a:t>proudový vstup řídicího </a:t>
            </a:r>
            <a:r>
              <a:rPr lang="cs-CZ" sz="2400" dirty="0" smtClean="0">
                <a:latin typeface="Times New Roman"/>
                <a:ea typeface="Times New Roman"/>
              </a:rPr>
              <a:t>systému. Vyrovnávací vodiče (ze stejných materiálů jako kovy termočlánku) mohou být přímo připojeny na měřící přístroj s ukazatelem. 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741316" y="2875002"/>
            <a:ext cx="7697047" cy="461665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Přístroj pak měří rozdíl teploty mezi čidlem a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přístrojem.</a:t>
            </a:r>
            <a:endParaRPr lang="cs-CZ" sz="2400" dirty="0"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18" y="3573016"/>
            <a:ext cx="3254618" cy="2340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23929" y="3410165"/>
            <a:ext cx="451443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Většinou vedou vyrovnávací vodiče porovnávacímu místu, ve kterém je umístěn druhý termočlánek stejného typu, opačně zapojený (</a:t>
            </a:r>
            <a:r>
              <a:rPr lang="cs-CZ" sz="2400" dirty="0" err="1">
                <a:latin typeface="Times New Roman"/>
                <a:ea typeface="Times New Roman"/>
              </a:rPr>
              <a:t>pólovaný</a:t>
            </a:r>
            <a:r>
              <a:rPr lang="cs-CZ" sz="2400" dirty="0">
                <a:latin typeface="Times New Roman"/>
                <a:ea typeface="Times New Roman"/>
              </a:rPr>
              <a:t>). Potom je měřen rozdíl teploty čidla a teploty porovnávacího místa</a:t>
            </a:r>
          </a:p>
        </p:txBody>
      </p:sp>
    </p:spTree>
    <p:extLst>
      <p:ext uri="{BB962C8B-B14F-4D97-AF65-F5344CB8AC3E}">
        <p14:creationId xmlns:p14="http://schemas.microsoft.com/office/powerpoint/2010/main" val="337233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39954" y="439276"/>
            <a:ext cx="7784958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Hodnota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napětí/proudu z převodníku se v řídicím systému získá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 vhodnými parametry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(v závislosti na typu zesilovače a případně převodníku). Naměřené napětí/proud je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pak možné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převést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na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teplotu.</a:t>
            </a:r>
          </a:p>
        </p:txBody>
      </p:sp>
      <p:sp>
        <p:nvSpPr>
          <p:cNvPr id="8" name="Šipka dolů 7"/>
          <p:cNvSpPr/>
          <p:nvPr/>
        </p:nvSpPr>
        <p:spPr>
          <a:xfrm>
            <a:off x="7821589" y="2318368"/>
            <a:ext cx="576064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954" y="3429000"/>
            <a:ext cx="7784958" cy="2202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666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9953" y="316632"/>
            <a:ext cx="685638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ohledem na přípustnou teplotu jsou co nejblíže snímacím čidlům umístěny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předzesilovače. 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5400000">
            <a:off x="7851123" y="444098"/>
            <a:ext cx="504056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35502" y="1147629"/>
            <a:ext cx="770485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Kontaktní </a:t>
            </a:r>
            <a:r>
              <a:rPr lang="cs-CZ" sz="2400" dirty="0">
                <a:latin typeface="Times New Roman"/>
                <a:ea typeface="Times New Roman"/>
              </a:rPr>
              <a:t>místa v proudovém obvodu čidla, která by mohla být na újmu přesnosti měření, jsou pokud možno až na konci vedení. Kolísáni teploty v této oblasti je možno kompenzovat můstkovým zapojením, které je tvořeno PTC termistorem R1 a třemi teplotně nezávislými rezistory.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827584" y="3236788"/>
            <a:ext cx="3095719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dirty="0" err="1">
                <a:solidFill>
                  <a:schemeClr val="bg1"/>
                </a:solidFill>
                <a:latin typeface="Times New Roman"/>
                <a:ea typeface="Times New Roman"/>
              </a:rPr>
              <a:t>Pouzdřené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 termočlánky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04048" y="4140547"/>
            <a:ext cx="338713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Různé </a:t>
            </a:r>
            <a:r>
              <a:rPr lang="cs-CZ" sz="2400" dirty="0">
                <a:latin typeface="Times New Roman"/>
                <a:ea typeface="Times New Roman"/>
              </a:rPr>
              <a:t>způsoby </a:t>
            </a:r>
            <a:r>
              <a:rPr lang="cs-CZ" sz="2400" dirty="0" smtClean="0">
                <a:latin typeface="Times New Roman"/>
                <a:ea typeface="Times New Roman"/>
              </a:rPr>
              <a:t>upevnění uvedené </a:t>
            </a:r>
            <a:r>
              <a:rPr lang="cs-CZ" sz="2400" dirty="0">
                <a:latin typeface="Times New Roman"/>
                <a:ea typeface="Times New Roman"/>
              </a:rPr>
              <a:t>v </a:t>
            </a:r>
            <a:r>
              <a:rPr lang="cs-CZ" sz="2400" dirty="0" err="1" smtClean="0">
                <a:latin typeface="Times New Roman"/>
                <a:ea typeface="Times New Roman"/>
              </a:rPr>
              <a:t>montážnich</a:t>
            </a:r>
            <a:r>
              <a:rPr lang="cs-CZ" sz="2400" dirty="0" smtClean="0">
                <a:latin typeface="Times New Roman"/>
                <a:ea typeface="Times New Roman"/>
              </a:rPr>
              <a:t> pokynech umožňují nalézt optimální řešení upevnění snímače.</a:t>
            </a:r>
            <a:endParaRPr lang="cs-CZ" sz="2400" dirty="0">
              <a:latin typeface="Times New Roman"/>
              <a:ea typeface="Times New Roman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33055"/>
            <a:ext cx="3960440" cy="2470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lů 8"/>
          <p:cNvSpPr/>
          <p:nvPr/>
        </p:nvSpPr>
        <p:spPr>
          <a:xfrm>
            <a:off x="6300192" y="3086621"/>
            <a:ext cx="504056" cy="6118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2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9953" y="316632"/>
            <a:ext cx="770485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Můstky se vyvažují </a:t>
            </a:r>
            <a:r>
              <a:rPr lang="cs-CZ" sz="2400" dirty="0">
                <a:latin typeface="Times New Roman"/>
                <a:ea typeface="Times New Roman"/>
              </a:rPr>
              <a:t>při referenční teplotě 20°C Celsia. Odchýlí-li se teplota v oblasti můstku od referenční teploty, vznikne diagonální napětí U</a:t>
            </a:r>
            <a:r>
              <a:rPr lang="cs-CZ" sz="2400" baseline="-25000" dirty="0">
                <a:latin typeface="Times New Roman"/>
                <a:ea typeface="Times New Roman"/>
              </a:rPr>
              <a:t>0</a:t>
            </a:r>
            <a:r>
              <a:rPr lang="cs-CZ" sz="2400" dirty="0">
                <a:latin typeface="Times New Roman"/>
                <a:ea typeface="Times New Roman"/>
              </a:rPr>
              <a:t>, které kompenzuje rušivá kontaktní tepelná napětí</a:t>
            </a:r>
            <a:r>
              <a:rPr lang="cs-CZ" sz="2400" dirty="0" smtClean="0">
                <a:latin typeface="Times New Roman"/>
                <a:ea typeface="Times New Roman"/>
              </a:rPr>
              <a:t>.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3232" y="4587857"/>
            <a:ext cx="765795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Pro </a:t>
            </a:r>
            <a:r>
              <a:rPr lang="cs-CZ" sz="2400" dirty="0">
                <a:latin typeface="Times New Roman"/>
                <a:ea typeface="Times New Roman"/>
              </a:rPr>
              <a:t>měření v různých rozsazích teplot jsou pro vytvoření termočlánku vhodné dvojice kovů, např. dvojice měď-konstantan je vhodná pro rozsah -60°C až +350°C, dvojice železo-konstantan je vhodná pro rozsah -200°C až +750°C a dvojice platina-rhodium pro rozsah od 0°C do +1600°C.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537621" y="1172232"/>
            <a:ext cx="2469801" cy="4031005"/>
          </a:xfrm>
          <a:prstGeom prst="rect">
            <a:avLst/>
          </a:prstGeom>
        </p:spPr>
      </p:pic>
      <p:sp>
        <p:nvSpPr>
          <p:cNvPr id="6" name="Šipka dolů 5"/>
          <p:cNvSpPr/>
          <p:nvPr/>
        </p:nvSpPr>
        <p:spPr>
          <a:xfrm rot="5400000">
            <a:off x="5184068" y="1484784"/>
            <a:ext cx="432048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32041" y="1952836"/>
            <a:ext cx="351276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kabelový termočlánek s</a:t>
            </a:r>
            <a:r>
              <a:rPr lang="cs-CZ" sz="2400" dirty="0">
                <a:latin typeface="Times New Roman"/>
                <a:ea typeface="Times New Roman"/>
              </a:rPr>
              <a:t> izolovaným </a:t>
            </a:r>
            <a:r>
              <a:rPr lang="cs-CZ" sz="2400" dirty="0" smtClean="0">
                <a:latin typeface="Times New Roman"/>
                <a:ea typeface="Times New Roman"/>
              </a:rPr>
              <a:t>měřícím spojem. Výstupním </a:t>
            </a:r>
            <a:r>
              <a:rPr lang="cs-CZ" sz="2400" dirty="0">
                <a:latin typeface="Times New Roman"/>
                <a:ea typeface="Times New Roman"/>
              </a:rPr>
              <a:t>signálem snímače je termoelektrické napětí úměrné měřené teplotě.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516215" y="1505979"/>
            <a:ext cx="187496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2400" dirty="0">
                <a:latin typeface="Times New Roman"/>
                <a:ea typeface="Times New Roman"/>
              </a:rPr>
              <a:t>Jednoduchý</a:t>
            </a:r>
          </a:p>
        </p:txBody>
      </p:sp>
    </p:spTree>
    <p:extLst>
      <p:ext uri="{BB962C8B-B14F-4D97-AF65-F5344CB8AC3E}">
        <p14:creationId xmlns:p14="http://schemas.microsoft.com/office/powerpoint/2010/main" val="52669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9952" y="1340768"/>
            <a:ext cx="77048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/>
                <a:ea typeface="Times New Roman"/>
              </a:rPr>
              <a:t>Popište princip termočlánku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Times New Roman"/>
              <a:ea typeface="Times New Roman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/>
                <a:ea typeface="Times New Roman"/>
              </a:rPr>
              <a:t>Na kterých fyzikálních veličinách závisí hodnota výstupního napětí?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Times New Roman"/>
              <a:ea typeface="Times New Roman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/>
                <a:ea typeface="Times New Roman"/>
              </a:rPr>
              <a:t>Jaké </a:t>
            </a:r>
            <a:r>
              <a:rPr lang="cs-CZ" sz="2400" dirty="0">
                <a:latin typeface="Times New Roman"/>
                <a:ea typeface="Times New Roman"/>
              </a:rPr>
              <a:t>jsou rozsahy teplot, které lze měřit.</a:t>
            </a:r>
          </a:p>
          <a:p>
            <a:pPr lvl="1"/>
            <a:r>
              <a:rPr lang="cs-CZ" sz="2400" dirty="0" smtClean="0">
                <a:latin typeface="Times New Roman"/>
                <a:ea typeface="Times New Roman"/>
              </a:rPr>
              <a:t>termočlánky?</a:t>
            </a:r>
            <a:endParaRPr lang="cs-CZ" sz="2400" dirty="0">
              <a:latin typeface="Times New Roman"/>
              <a:ea typeface="Times New Roman"/>
            </a:endParaRPr>
          </a:p>
          <a:p>
            <a:pPr marL="457200" lvl="0" indent="-457200">
              <a:buFont typeface="+mj-lt"/>
              <a:buAutoNum type="arabicPeriod"/>
            </a:pP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9952" y="548680"/>
            <a:ext cx="7704857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Otázky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 opakování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6107239" y="1412776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Nápověda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127401" y="2648238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Nápověda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6104431" y="3955708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5" action="ppaction://hlinksldjump"/>
              </a:rPr>
              <a:t>Nápověda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935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snímačů 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fyzikálních veličin.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obvodů pro systémy EZS.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634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847</TotalTime>
  <Words>340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82</cp:revision>
  <dcterms:created xsi:type="dcterms:W3CDTF">2013-03-27T08:46:28Z</dcterms:created>
  <dcterms:modified xsi:type="dcterms:W3CDTF">2014-10-02T10:44:17Z</dcterms:modified>
</cp:coreProperties>
</file>